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1"/>
  </p:notesMasterIdLst>
  <p:sldIdLst>
    <p:sldId id="284" r:id="rId2"/>
    <p:sldId id="291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94" r:id="rId22"/>
    <p:sldId id="295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303" r:id="rId37"/>
    <p:sldId id="302" r:id="rId38"/>
    <p:sldId id="304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9900CC"/>
    <a:srgbClr val="000000"/>
    <a:srgbClr val="9999FF"/>
    <a:srgbClr val="FF66FF"/>
    <a:srgbClr val="3366FF"/>
    <a:srgbClr val="996633"/>
    <a:srgbClr val="0099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4660"/>
  </p:normalViewPr>
  <p:slideViewPr>
    <p:cSldViewPr>
      <p:cViewPr>
        <p:scale>
          <a:sx n="60" d="100"/>
          <a:sy n="60" d="100"/>
        </p:scale>
        <p:origin x="-6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63425-235C-48D2-A1BB-FE9D9BDD2523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410CA-5F46-4CFC-A6BD-1A462881A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10CA-5F46-4CFC-A6BD-1A462881A0A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808D-FE37-4778-BF4A-4D5C1482E826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EC2C-F649-4592-B7B5-9E93AF04E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4.xml"/><Relationship Id="rId18" Type="http://schemas.openxmlformats.org/officeDocument/2006/relationships/slide" Target="slide24.xml"/><Relationship Id="rId26" Type="http://schemas.openxmlformats.org/officeDocument/2006/relationships/slide" Target="slide7.xml"/><Relationship Id="rId3" Type="http://schemas.openxmlformats.org/officeDocument/2006/relationships/slide" Target="slide35.xml"/><Relationship Id="rId21" Type="http://schemas.openxmlformats.org/officeDocument/2006/relationships/slide" Target="slide27.xml"/><Relationship Id="rId7" Type="http://schemas.openxmlformats.org/officeDocument/2006/relationships/slide" Target="slide39.xml"/><Relationship Id="rId12" Type="http://schemas.openxmlformats.org/officeDocument/2006/relationships/slide" Target="slide19.xml"/><Relationship Id="rId17" Type="http://schemas.openxmlformats.org/officeDocument/2006/relationships/slide" Target="slide21.xml"/><Relationship Id="rId25" Type="http://schemas.openxmlformats.org/officeDocument/2006/relationships/slide" Target="slide6.xml"/><Relationship Id="rId2" Type="http://schemas.openxmlformats.org/officeDocument/2006/relationships/image" Target="../media/image1.png"/><Relationship Id="rId16" Type="http://schemas.openxmlformats.org/officeDocument/2006/relationships/slide" Target="slide23.xml"/><Relationship Id="rId20" Type="http://schemas.openxmlformats.org/officeDocument/2006/relationships/slide" Target="slide26.xml"/><Relationship Id="rId29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18.xml"/><Relationship Id="rId24" Type="http://schemas.openxmlformats.org/officeDocument/2006/relationships/slide" Target="slide5.xml"/><Relationship Id="rId32" Type="http://schemas.openxmlformats.org/officeDocument/2006/relationships/slide" Target="slide13.xml"/><Relationship Id="rId5" Type="http://schemas.openxmlformats.org/officeDocument/2006/relationships/slide" Target="slide37.xml"/><Relationship Id="rId15" Type="http://schemas.openxmlformats.org/officeDocument/2006/relationships/slide" Target="slide22.xml"/><Relationship Id="rId23" Type="http://schemas.openxmlformats.org/officeDocument/2006/relationships/slide" Target="slide29.xml"/><Relationship Id="rId28" Type="http://schemas.openxmlformats.org/officeDocument/2006/relationships/slide" Target="slide9.xml"/><Relationship Id="rId10" Type="http://schemas.openxmlformats.org/officeDocument/2006/relationships/slide" Target="slide17.xml"/><Relationship Id="rId19" Type="http://schemas.openxmlformats.org/officeDocument/2006/relationships/slide" Target="slide25.xml"/><Relationship Id="rId31" Type="http://schemas.openxmlformats.org/officeDocument/2006/relationships/slide" Target="slide12.xml"/><Relationship Id="rId4" Type="http://schemas.openxmlformats.org/officeDocument/2006/relationships/slide" Target="slide36.xml"/><Relationship Id="rId9" Type="http://schemas.openxmlformats.org/officeDocument/2006/relationships/slide" Target="slide16.xml"/><Relationship Id="rId14" Type="http://schemas.openxmlformats.org/officeDocument/2006/relationships/slide" Target="slide20.xml"/><Relationship Id="rId22" Type="http://schemas.openxmlformats.org/officeDocument/2006/relationships/slide" Target="slide28.xml"/><Relationship Id="rId27" Type="http://schemas.openxmlformats.org/officeDocument/2006/relationships/slide" Target="slide8.xml"/><Relationship Id="rId30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429684" cy="186847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>«За животных в ответе  и взрослые и дети»</a:t>
            </a:r>
            <a:endParaRPr lang="ru-RU" sz="5400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Интерактивная игра для начальной школы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571876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Составитель:</a:t>
            </a:r>
          </a:p>
          <a:p>
            <a:r>
              <a:rPr lang="ru-RU" sz="2400" b="1" dirty="0" smtClean="0"/>
              <a:t>Першина Елена </a:t>
            </a:r>
            <a:r>
              <a:rPr lang="ru-RU" sz="2400" b="1" dirty="0" err="1" smtClean="0"/>
              <a:t>Поликарповна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Педагог -библиотекарь </a:t>
            </a:r>
            <a:r>
              <a:rPr lang="ru-RU" sz="2400" b="1" dirty="0" smtClean="0"/>
              <a:t>МАОУ</a:t>
            </a:r>
            <a:endParaRPr lang="ru-RU" sz="2400" b="1" dirty="0" smtClean="0"/>
          </a:p>
          <a:p>
            <a:r>
              <a:rPr lang="ru-RU" sz="2400" b="1" dirty="0" smtClean="0"/>
              <a:t>Кантауровской </a:t>
            </a:r>
            <a:r>
              <a:rPr lang="ru-RU" sz="2400" b="1" dirty="0" smtClean="0"/>
              <a:t>СШ, Нижегородской области, городского округа г. Бор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428604"/>
            <a:ext cx="8215370" cy="150019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71472" y="3143248"/>
            <a:ext cx="2357454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звали хозяйку щенка </a:t>
            </a:r>
            <a:r>
              <a:rPr lang="ru-RU" dirty="0" err="1" smtClean="0"/>
              <a:t>Барни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Дейзи</a:t>
            </a:r>
            <a:endParaRPr lang="ru-RU" dirty="0"/>
          </a:p>
        </p:txBody>
      </p:sp>
      <p:pic>
        <p:nvPicPr>
          <p:cNvPr id="14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50996" t="42633" r="34544" b="35958"/>
          <a:stretch>
            <a:fillRect/>
          </a:stretch>
        </p:blipFill>
        <p:spPr bwMode="auto">
          <a:xfrm>
            <a:off x="4067944" y="1772816"/>
            <a:ext cx="3744986" cy="39753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357826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6143636" y="3071810"/>
            <a:ext cx="2357454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Кем  устроилась </a:t>
            </a:r>
            <a:r>
              <a:rPr lang="ru-RU" dirty="0" err="1" smtClean="0"/>
              <a:t>Дейзи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Добровольным помощником в питомник немецких овчарок.</a:t>
            </a:r>
            <a:endParaRPr lang="ru-RU" dirty="0"/>
          </a:p>
        </p:txBody>
      </p:sp>
      <p:pic>
        <p:nvPicPr>
          <p:cNvPr id="14" name="Picture 2" descr="https://myslide.ru/documents_7/1ad00f78107f01ee3f6dcdfd5556a436/img2.jpg"/>
          <p:cNvPicPr>
            <a:picLocks noChangeAspect="1" noChangeArrowheads="1"/>
          </p:cNvPicPr>
          <p:nvPr/>
        </p:nvPicPr>
        <p:blipFill>
          <a:blip r:embed="rId4" cstate="print"/>
          <a:srcRect l="15389" t="23940" r="75236" b="54513"/>
          <a:stretch>
            <a:fillRect/>
          </a:stretch>
        </p:blipFill>
        <p:spPr bwMode="auto">
          <a:xfrm rot="1090398">
            <a:off x="5436096" y="2492896"/>
            <a:ext cx="2071702" cy="267235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7031 0.23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785794"/>
            <a:ext cx="8501090" cy="29289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родители </a:t>
            </a:r>
            <a:r>
              <a:rPr lang="ru-RU" dirty="0" err="1" smtClean="0"/>
              <a:t>Дейзи</a:t>
            </a:r>
            <a:r>
              <a:rPr lang="ru-RU" dirty="0" smtClean="0"/>
              <a:t> не разрешали заводить собаку?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dirty="0" smtClean="0"/>
              <a:t>Это была крупная порода собаки</a:t>
            </a:r>
            <a:endParaRPr lang="ru-RU" dirty="0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68669" t="42136" r="18477" b="35958"/>
          <a:stretch>
            <a:fillRect/>
          </a:stretch>
        </p:blipFill>
        <p:spPr bwMode="auto">
          <a:xfrm rot="801927">
            <a:off x="5436096" y="2348880"/>
            <a:ext cx="2357454" cy="283966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125 -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5716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857224" y="3071810"/>
            <a:ext cx="2428892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 породу щенка Макса?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Немецкая  овчарка.</a:t>
            </a:r>
            <a:endParaRPr lang="ru-RU" dirty="0"/>
          </a:p>
        </p:txBody>
      </p:sp>
      <p:pic>
        <p:nvPicPr>
          <p:cNvPr id="16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35732" t="41282" r="51414" b="35958"/>
          <a:stretch>
            <a:fillRect/>
          </a:stretch>
        </p:blipFill>
        <p:spPr bwMode="auto">
          <a:xfrm rot="1095524">
            <a:off x="5178654" y="2850997"/>
            <a:ext cx="2286016" cy="286094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429264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28596" y="1428736"/>
            <a:ext cx="7143832" cy="27860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dirty="0" smtClean="0"/>
              <a:t>Почему  родители </a:t>
            </a:r>
            <a:r>
              <a:rPr lang="ru-RU" dirty="0" err="1" smtClean="0"/>
              <a:t>Дейзи</a:t>
            </a:r>
            <a:r>
              <a:rPr lang="ru-RU" dirty="0" smtClean="0"/>
              <a:t> разрешили взять </a:t>
            </a:r>
            <a:r>
              <a:rPr lang="ru-RU" dirty="0" err="1" smtClean="0"/>
              <a:t>Барни</a:t>
            </a:r>
            <a:r>
              <a:rPr lang="ru-RU" dirty="0" smtClean="0"/>
              <a:t> домой?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785926"/>
            <a:ext cx="3900486" cy="4340237"/>
          </a:xfrm>
        </p:spPr>
        <p:txBody>
          <a:bodyPr/>
          <a:lstStyle/>
          <a:p>
            <a:r>
              <a:rPr lang="ru-RU" dirty="0" smtClean="0"/>
              <a:t>Он совершил </a:t>
            </a:r>
          </a:p>
          <a:p>
            <a:pPr>
              <a:buNone/>
            </a:pPr>
            <a:r>
              <a:rPr lang="ru-RU" dirty="0" smtClean="0"/>
              <a:t>героический поступок.</a:t>
            </a:r>
            <a:endParaRPr lang="ru-RU" dirty="0"/>
          </a:p>
        </p:txBody>
      </p:sp>
      <p:pic>
        <p:nvPicPr>
          <p:cNvPr id="16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18862" t="42084" r="67481" b="35958"/>
          <a:stretch>
            <a:fillRect/>
          </a:stretch>
        </p:blipFill>
        <p:spPr bwMode="auto">
          <a:xfrm rot="839797">
            <a:off x="4953699" y="1907496"/>
            <a:ext cx="3019982" cy="368387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8588 L 0.00348 0.247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8577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429264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357158" y="1142984"/>
            <a:ext cx="5357850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28596" y="2214554"/>
            <a:ext cx="5357850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28596" y="3357562"/>
            <a:ext cx="8072494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0" y="4429132"/>
            <a:ext cx="9644098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4071934" y="-1071594"/>
            <a:ext cx="357190" cy="78581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-1214478" y="1785926"/>
            <a:ext cx="561980" cy="857256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прыгнул в бумажный кораблик?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Мышонок Пик.</a:t>
            </a:r>
            <a:endParaRPr lang="ru-RU" dirty="0"/>
          </a:p>
        </p:txBody>
      </p:sp>
      <p:pic>
        <p:nvPicPr>
          <p:cNvPr id="14" name="Picture 2" descr="https://nukadeti.ru/content/images/essence/tale/1311/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14488"/>
            <a:ext cx="5214974" cy="327500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Опишите мышонка Пика?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Маленькие глазки,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розовый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ротик, длинный хвост, маленькие ушки и рыжая шёрстка.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214422"/>
            <a:ext cx="8929718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lang="ru-RU" sz="36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nukadeti.ru/content/images/essence/tale/1311/4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660532"/>
            <a:ext cx="4714908" cy="271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357166"/>
            <a:ext cx="8358214" cy="178595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ранил мышонка ?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брат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klubmama.ru/uploads/posts/2022-08/1661825706_48-klubmama-ru-p-podelka-mishonok-pik-foto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3500462" cy="4667282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142984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14282" y="2714620"/>
            <a:ext cx="5786478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хотел сесть мышонка Пика?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ЩУКА И ЧАЙКА.</a:t>
            </a:r>
            <a:endParaRPr lang="ru-RU" dirty="0"/>
          </a:p>
        </p:txBody>
      </p:sp>
      <p:pic>
        <p:nvPicPr>
          <p:cNvPr id="14" name="Picture 4" descr="https://xn--80aaaeca7ajlk0dcw.xn--p1ai/thumb/2/-MndSQiarVMkZT79mdzfIQ/r/d/astluchshskazochniki_bianki_myshonok_pik_skazki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214422"/>
            <a:ext cx="3714776" cy="4780410"/>
          </a:xfrm>
          <a:prstGeom prst="snip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285784" y="1571612"/>
            <a:ext cx="978694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071538" y="3500438"/>
            <a:ext cx="1285884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чувства испытывал мышонок при кораблекрушении?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dirty="0" smtClean="0"/>
              <a:t>Страх, голод.</a:t>
            </a:r>
            <a:endParaRPr lang="ru-RU" dirty="0"/>
          </a:p>
        </p:txBody>
      </p:sp>
      <p:pic>
        <p:nvPicPr>
          <p:cNvPr id="11" name="Picture 2" descr="https://www.ukazka.ru/img/g/uk545421.jpg"/>
          <p:cNvPicPr>
            <a:picLocks noChangeAspect="1" noChangeArrowheads="1"/>
          </p:cNvPicPr>
          <p:nvPr/>
        </p:nvPicPr>
        <p:blipFill>
          <a:blip r:embed="rId4" cstate="print"/>
          <a:srcRect t="29081"/>
          <a:stretch>
            <a:fillRect/>
          </a:stretch>
        </p:blipFill>
        <p:spPr bwMode="auto">
          <a:xfrm>
            <a:off x="4572000" y="2071678"/>
            <a:ext cx="3434154" cy="313577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Пояснительная записка.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 интерактивной  игре для учащихся </a:t>
            </a:r>
            <a:r>
              <a:rPr lang="ru-RU" dirty="0" smtClean="0"/>
              <a:t>4-х </a:t>
            </a:r>
            <a:r>
              <a:rPr lang="ru-RU" dirty="0" smtClean="0"/>
              <a:t>классов. </a:t>
            </a:r>
          </a:p>
          <a:p>
            <a:r>
              <a:rPr lang="ru-RU" b="1" dirty="0" smtClean="0"/>
              <a:t>«За животных в ответе и взрослые и дети»</a:t>
            </a:r>
            <a:endParaRPr lang="ru-RU" dirty="0" smtClean="0"/>
          </a:p>
          <a:p>
            <a:r>
              <a:rPr lang="ru-RU" dirty="0" smtClean="0"/>
              <a:t>Игра является результатом творческого проекта.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Обучающи</a:t>
            </a:r>
            <a:r>
              <a:rPr lang="ru-RU" dirty="0" smtClean="0"/>
              <a:t>е. Уточнить и обогатить знания детей о классической и современной литературе по теме любви и заботы о животных.</a:t>
            </a:r>
          </a:p>
          <a:p>
            <a:r>
              <a:rPr lang="ru-RU" b="1" dirty="0" smtClean="0"/>
              <a:t>Развивающие.</a:t>
            </a:r>
            <a:r>
              <a:rPr lang="ru-RU" dirty="0" smtClean="0"/>
              <a:t> Развивать умение действовать согласованно, развивать речь, воображение, фантазию, мышление, закрепить навыки аккуратного обращения с книгой. </a:t>
            </a:r>
          </a:p>
          <a:p>
            <a:r>
              <a:rPr lang="ru-RU" b="1" dirty="0" smtClean="0"/>
              <a:t>Воспитательные</a:t>
            </a:r>
            <a:r>
              <a:rPr lang="ru-RU" dirty="0" smtClean="0"/>
              <a:t>. Воспитывать стремление общению с книгой, воспитывать умение слушать и понимать художественный текст, формировать коммуникативные навыки. </a:t>
            </a:r>
          </a:p>
          <a:p>
            <a:r>
              <a:rPr lang="ru-RU" b="1" dirty="0" smtClean="0"/>
              <a:t>Цели</a:t>
            </a:r>
            <a:r>
              <a:rPr lang="ru-RU" dirty="0" smtClean="0"/>
              <a:t>: Формирование престижности чтения: развитие творческого мышления школьников, формирование интереса к чтению, расширение знаний о произведениях для детей, развитие смекалки, находчивости, эрудиции, памяти, воображения, развитие артистичности учащихся.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главных героев рассказа «Собачье царство»?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r>
              <a:rPr lang="ru-RU" dirty="0" smtClean="0"/>
              <a:t>Гулька, </a:t>
            </a:r>
            <a:r>
              <a:rPr lang="ru-RU" dirty="0" err="1" smtClean="0"/>
              <a:t>Шунька</a:t>
            </a:r>
            <a:r>
              <a:rPr lang="ru-RU" dirty="0" smtClean="0"/>
              <a:t>, </a:t>
            </a:r>
            <a:r>
              <a:rPr lang="ru-RU" dirty="0" err="1" smtClean="0"/>
              <a:t>Полкан</a:t>
            </a:r>
            <a:r>
              <a:rPr lang="ru-RU" dirty="0" smtClean="0"/>
              <a:t>, король  </a:t>
            </a:r>
            <a:r>
              <a:rPr lang="ru-RU" dirty="0" err="1" smtClean="0"/>
              <a:t>Уляляй</a:t>
            </a:r>
            <a:r>
              <a:rPr lang="ru-RU" dirty="0" smtClean="0"/>
              <a:t>, Барбоска.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00042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57214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500098" y="0"/>
            <a:ext cx="992988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cs11.pikabu.ru/post_img/2019/09/17/5/og_og_15687038782934843.jpg"/>
          <p:cNvPicPr>
            <a:picLocks noChangeAspect="1" noChangeArrowheads="1"/>
          </p:cNvPicPr>
          <p:nvPr/>
        </p:nvPicPr>
        <p:blipFill>
          <a:blip r:embed="rId4" cstate="print"/>
          <a:srcRect t="8321" r="49807" b="-2439"/>
          <a:stretch>
            <a:fillRect/>
          </a:stretch>
        </p:blipFill>
        <p:spPr bwMode="auto">
          <a:xfrm>
            <a:off x="4500562" y="2214554"/>
            <a:ext cx="3643338" cy="364333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издевались мальчики над </a:t>
            </a:r>
            <a:r>
              <a:rPr lang="ru-RU" dirty="0" err="1" smtClean="0"/>
              <a:t>Полканом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Дёргали за хвост, бросали снежки, обливали холодной водой, привязывали к хвосту бумажку и поджигали, запрягали к тележке садились  и хлестали его кнутом.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00042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57214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500098" y="0"/>
            <a:ext cx="992988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otvet.imgsmail.ru/download/4a5953031e3876f9dfbfca44ade5b95c_i-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571876"/>
            <a:ext cx="4286250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Куда убежал </a:t>
            </a:r>
            <a:r>
              <a:rPr lang="ru-RU" dirty="0" err="1" smtClean="0"/>
              <a:t>Полкан</a:t>
            </a:r>
            <a:r>
              <a:rPr lang="ru-RU" dirty="0" smtClean="0"/>
              <a:t> от мальчиков?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собачье царство.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00042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57214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500098" y="0"/>
            <a:ext cx="992988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otvet.imgsmail.ru/download/81582044_c2577211da2301809b2ac23afedb266e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428868"/>
            <a:ext cx="5409569" cy="3806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отвез мальчишек к царю  </a:t>
            </a:r>
            <a:r>
              <a:rPr lang="ru-RU" dirty="0" err="1" smtClean="0"/>
              <a:t>Уляляю</a:t>
            </a:r>
            <a:r>
              <a:rPr lang="ru-RU" dirty="0" smtClean="0"/>
              <a:t>? На чём?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Барбоска , на тележке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357222" y="500042"/>
            <a:ext cx="992988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img.labirint.ru/rcimg/dfee70e15a9a8adeb8b8ad4bed780317/1920x1080/comments_pic/1728/0_c72717d731ad00e0203e699d3859e265_1499865356.jpg?1499865447"/>
          <p:cNvPicPr>
            <a:picLocks noChangeAspect="1" noChangeArrowheads="1"/>
          </p:cNvPicPr>
          <p:nvPr/>
        </p:nvPicPr>
        <p:blipFill>
          <a:blip r:embed="rId4" cstate="print"/>
          <a:srcRect l="11472" t="3572" r="8658" b="13636"/>
          <a:stretch>
            <a:fillRect/>
          </a:stretch>
        </p:blipFill>
        <p:spPr bwMode="auto">
          <a:xfrm>
            <a:off x="4429124" y="1442095"/>
            <a:ext cx="3286148" cy="454183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14346" y="285728"/>
            <a:ext cx="957269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429264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357158" y="2357430"/>
            <a:ext cx="4000528" cy="2857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6000" dirty="0" smtClean="0"/>
              <a:t>  </a:t>
            </a:r>
            <a:endParaRPr kumimoji="0" lang="ru-RU" sz="9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сделали собаки с мальчиками?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Псы одели на них тугие</a:t>
            </a:r>
          </a:p>
          <a:p>
            <a:pPr>
              <a:buNone/>
            </a:pPr>
            <a:r>
              <a:rPr lang="ru-RU" dirty="0" smtClean="0"/>
              <a:t>ошейники, посадили на</a:t>
            </a:r>
          </a:p>
          <a:p>
            <a:r>
              <a:rPr lang="ru-RU" dirty="0" smtClean="0"/>
              <a:t> железную и короткую цепь, </a:t>
            </a:r>
          </a:p>
          <a:p>
            <a:r>
              <a:rPr lang="ru-RU" dirty="0" smtClean="0"/>
              <a:t>запрягли их в тележку</a:t>
            </a:r>
          </a:p>
          <a:p>
            <a:r>
              <a:rPr lang="ru-RU" dirty="0" smtClean="0"/>
              <a:t> уселись там и давай </a:t>
            </a:r>
          </a:p>
          <a:p>
            <a:r>
              <a:rPr lang="ru-RU" dirty="0" smtClean="0"/>
              <a:t>гнать их кнутом.</a:t>
            </a:r>
            <a:endParaRPr lang="ru-RU" dirty="0"/>
          </a:p>
        </p:txBody>
      </p:sp>
      <p:pic>
        <p:nvPicPr>
          <p:cNvPr id="9" name="Picture 2" descr="https://otvet.imgsmail.ru/download/81582044_c2577211da2301809b2ac23afedb266e_800.jpg"/>
          <p:cNvPicPr>
            <a:picLocks noChangeAspect="1" noChangeArrowheads="1"/>
          </p:cNvPicPr>
          <p:nvPr/>
        </p:nvPicPr>
        <p:blipFill>
          <a:blip r:embed="rId4" cstate="print"/>
          <a:srcRect l="2641" r="45856"/>
          <a:stretch>
            <a:fillRect/>
          </a:stretch>
        </p:blipFill>
        <p:spPr bwMode="auto">
          <a:xfrm>
            <a:off x="5786446" y="1357298"/>
            <a:ext cx="2786082" cy="3806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286388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-214346" y="2143116"/>
            <a:ext cx="5429256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каких диких  животных писал </a:t>
            </a:r>
            <a:r>
              <a:rPr lang="ru-RU" dirty="0" err="1" smtClean="0"/>
              <a:t>Чарушин</a:t>
            </a:r>
            <a:r>
              <a:rPr lang="ru-RU" dirty="0" smtClean="0"/>
              <a:t> в своих рассказах?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1"/>
            <a:ext cx="4257676" cy="3757626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Волчишко</a:t>
            </a:r>
            <a:r>
              <a:rPr lang="ru-RU" dirty="0" smtClean="0"/>
              <a:t>, Медвежата, Про зайчат.   </a:t>
            </a:r>
            <a:endParaRPr lang="ru-RU" dirty="0"/>
          </a:p>
        </p:txBody>
      </p:sp>
      <p:pic>
        <p:nvPicPr>
          <p:cNvPr id="12" name="Picture 2" descr="https://haski-mana.ru/wp-content/uploads/a/4/4/a44bb044275b4f7b1e607691fd511b9b.jpeg"/>
          <p:cNvPicPr>
            <a:picLocks noChangeAspect="1" noChangeArrowheads="1"/>
          </p:cNvPicPr>
          <p:nvPr/>
        </p:nvPicPr>
        <p:blipFill>
          <a:blip r:embed="rId4" cstate="print"/>
          <a:srcRect l="49242" r="5151" b="31401"/>
          <a:stretch>
            <a:fillRect/>
          </a:stretch>
        </p:blipFill>
        <p:spPr bwMode="auto">
          <a:xfrm>
            <a:off x="5580112" y="1916832"/>
            <a:ext cx="2786082" cy="2967783"/>
          </a:xfrm>
          <a:prstGeom prst="rect">
            <a:avLst/>
          </a:prstGeom>
          <a:noFill/>
        </p:spPr>
      </p:pic>
      <p:pic>
        <p:nvPicPr>
          <p:cNvPr id="13" name="Picture 2" descr="https://haski-mana.ru/wp-content/uploads/a/4/4/a44bb044275b4f7b1e607691fd511b9b.jpeg"/>
          <p:cNvPicPr>
            <a:picLocks noChangeAspect="1" noChangeArrowheads="1"/>
          </p:cNvPicPr>
          <p:nvPr/>
        </p:nvPicPr>
        <p:blipFill>
          <a:blip r:embed="rId4" cstate="print"/>
          <a:srcRect r="52103" b="28309"/>
          <a:stretch>
            <a:fillRect/>
          </a:stretch>
        </p:blipFill>
        <p:spPr bwMode="auto">
          <a:xfrm>
            <a:off x="1835696" y="2708920"/>
            <a:ext cx="3064472" cy="324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71435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286116" y="3214686"/>
            <a:ext cx="4572032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каких домашних животных писал </a:t>
            </a:r>
            <a:r>
              <a:rPr lang="ru-RU" dirty="0" err="1" smtClean="0"/>
              <a:t>Чарушин</a:t>
            </a:r>
            <a:r>
              <a:rPr lang="ru-RU" dirty="0" smtClean="0"/>
              <a:t> в своих рассказах?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Кошка, свинья, котята.</a:t>
            </a:r>
            <a:endParaRPr lang="ru-RU" dirty="0"/>
          </a:p>
        </p:txBody>
      </p:sp>
      <p:pic>
        <p:nvPicPr>
          <p:cNvPr id="13" name="Picture 2" descr="https://img1.labirint.ru/rcimg/9dc7fed9a4f2598cae9c1148ae64d8ec/1920x1080/books27/261919/ph_1.jpg?1563603765"/>
          <p:cNvPicPr>
            <a:picLocks noChangeAspect="1" noChangeArrowheads="1"/>
          </p:cNvPicPr>
          <p:nvPr/>
        </p:nvPicPr>
        <p:blipFill>
          <a:blip r:embed="rId4" cstate="print"/>
          <a:srcRect l="49434" t="41999"/>
          <a:stretch>
            <a:fillRect/>
          </a:stretch>
        </p:blipFill>
        <p:spPr bwMode="auto">
          <a:xfrm>
            <a:off x="3491880" y="1988840"/>
            <a:ext cx="4896544" cy="400645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5.92593E-6 C -0.08004 -0.06388 -0.16008 -0.12754 -0.14306 -0.16087 C -0.12605 -0.1942 0.04861 -0.21573 0.10174 -0.19999 C 0.15486 -0.18425 0.18559 -0.08124 0.17587 -0.06666 C 0.16615 -0.05207 0.05782 -0.12268 0.04323 -0.11272 C 0.02865 -0.10277 0.08282 -0.02036 0.08802 -0.00694 C 0.09323 0.00649 0.07552 -0.028 0.07414 -0.03217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71435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072074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5286380" y="3000372"/>
            <a:ext cx="1857388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каких птицах шла речь в рассказах </a:t>
            </a:r>
            <a:r>
              <a:rPr lang="ru-RU" dirty="0" err="1" smtClean="0"/>
              <a:t>Чарушина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Рябченок</a:t>
            </a:r>
            <a:r>
              <a:rPr lang="ru-RU" dirty="0" smtClean="0"/>
              <a:t>, перепёлка, воробей.</a:t>
            </a:r>
            <a:endParaRPr lang="ru-RU" dirty="0"/>
          </a:p>
        </p:txBody>
      </p:sp>
      <p:pic>
        <p:nvPicPr>
          <p:cNvPr id="13" name="Picture 2" descr="https://cf3.ppt-online.org/files3/slide/8/8V2YNesPaLSAGZUf69nmMICjz1OqFuhBrlX0xb/slide-7.jpg"/>
          <p:cNvPicPr>
            <a:picLocks noChangeAspect="1" noChangeArrowheads="1"/>
          </p:cNvPicPr>
          <p:nvPr/>
        </p:nvPicPr>
        <p:blipFill>
          <a:blip r:embed="rId4" cstate="print"/>
          <a:srcRect l="2857" t="6455" r="90477" b="79343"/>
          <a:stretch>
            <a:fillRect/>
          </a:stretch>
        </p:blipFill>
        <p:spPr bwMode="auto">
          <a:xfrm>
            <a:off x="3635896" y="2060848"/>
            <a:ext cx="1224136" cy="1923642"/>
          </a:xfrm>
          <a:prstGeom prst="ellipse">
            <a:avLst/>
          </a:prstGeom>
          <a:noFill/>
        </p:spPr>
      </p:pic>
      <p:pic>
        <p:nvPicPr>
          <p:cNvPr id="14" name="Picture 2" descr="https://cf3.ppt-online.org/files3/slide/8/8V2YNesPaLSAGZUf69nmMICjz1OqFuhBrlX0xb/slide-7.jpg"/>
          <p:cNvPicPr>
            <a:picLocks noChangeAspect="1" noChangeArrowheads="1"/>
          </p:cNvPicPr>
          <p:nvPr/>
        </p:nvPicPr>
        <p:blipFill>
          <a:blip r:embed="rId4" cstate="print"/>
          <a:srcRect l="71560" t="9037" r="7166" b="62560"/>
          <a:stretch>
            <a:fillRect/>
          </a:stretch>
        </p:blipFill>
        <p:spPr bwMode="auto">
          <a:xfrm>
            <a:off x="6156176" y="2924944"/>
            <a:ext cx="2232248" cy="223224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92867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0" y="2500306"/>
            <a:ext cx="4857752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рассказ </a:t>
            </a:r>
            <a:r>
              <a:rPr lang="ru-RU" dirty="0" err="1" smtClean="0"/>
              <a:t>Чарушина</a:t>
            </a:r>
            <a:r>
              <a:rPr lang="ru-RU" dirty="0" smtClean="0"/>
              <a:t> тебе </a:t>
            </a:r>
            <a:br>
              <a:rPr lang="ru-RU" dirty="0" smtClean="0"/>
            </a:br>
            <a:r>
              <a:rPr lang="ru-RU" dirty="0" smtClean="0"/>
              <a:t>больше всего понравился?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" name="Picture 2" descr="https://cf3.ppt-online.org/files3/slide/8/8V2YNesPaLSAGZUf69nmMICjz1OqFuhBrlX0xb/slide-7.jpg"/>
          <p:cNvPicPr>
            <a:picLocks noChangeAspect="1" noChangeArrowheads="1"/>
          </p:cNvPicPr>
          <p:nvPr/>
        </p:nvPicPr>
        <p:blipFill>
          <a:blip r:embed="rId4" cstate="print"/>
          <a:srcRect l="2278" t="20095" r="64144" b="44505"/>
          <a:stretch>
            <a:fillRect/>
          </a:stretch>
        </p:blipFill>
        <p:spPr bwMode="auto">
          <a:xfrm>
            <a:off x="3419872" y="2420888"/>
            <a:ext cx="4167217" cy="329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00042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5286388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080000" y="3780000"/>
            <a:ext cx="1643074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6984000" y="3780000"/>
            <a:ext cx="1928826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140000" y="3780000"/>
            <a:ext cx="2071702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1764000" y="6336000"/>
            <a:ext cx="2614634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Писал ли </a:t>
            </a:r>
            <a:r>
              <a:rPr lang="ru-RU" dirty="0" err="1" smtClean="0"/>
              <a:t>Чарушин</a:t>
            </a:r>
            <a:r>
              <a:rPr lang="ru-RU" dirty="0" smtClean="0"/>
              <a:t> рассказы про экзотических животных?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</a:t>
            </a:r>
            <a:endParaRPr lang="ru-RU" dirty="0"/>
          </a:p>
        </p:txBody>
      </p:sp>
      <p:pic>
        <p:nvPicPr>
          <p:cNvPr id="18" name="Picture 2" descr="https://fsd.multiurok.ru/html/2018/04/01/s_5ac12fd176ce9/img_s875045_0_5.jpg"/>
          <p:cNvPicPr>
            <a:picLocks noChangeAspect="1" noChangeArrowheads="1"/>
          </p:cNvPicPr>
          <p:nvPr/>
        </p:nvPicPr>
        <p:blipFill>
          <a:blip r:embed="rId4" cstate="print"/>
          <a:srcRect l="36646" t="5149" r="28197" b="52663"/>
          <a:stretch>
            <a:fillRect/>
          </a:stretch>
        </p:blipFill>
        <p:spPr bwMode="auto">
          <a:xfrm>
            <a:off x="1857356" y="2200266"/>
            <a:ext cx="4143404" cy="372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2" grpId="0" build="p"/>
      <p:bldP spid="13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Ход игры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357299"/>
            <a:ext cx="8115328" cy="45720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Игра проводится по образцу телевизионной игры - «Своя игра».</a:t>
            </a:r>
          </a:p>
          <a:p>
            <a:r>
              <a:rPr lang="ru-RU" dirty="0" smtClean="0"/>
              <a:t>Предварительно выбирается 2 команды  участников игры.</a:t>
            </a:r>
          </a:p>
          <a:p>
            <a:r>
              <a:rPr lang="ru-RU" dirty="0" smtClean="0"/>
              <a:t>Из игрового поля первый игрок выбирает тему и фишку с номером- количество баллов. Если он правильно ответит на вопрос, то он получает эти баллы.</a:t>
            </a:r>
          </a:p>
          <a:p>
            <a:r>
              <a:rPr lang="ru-RU" dirty="0" smtClean="0"/>
              <a:t>Так все по очереди.</a:t>
            </a:r>
          </a:p>
          <a:p>
            <a:r>
              <a:rPr lang="ru-RU" dirty="0" smtClean="0"/>
              <a:t>Побеждает  та команда, кто набрал большее количество баллов.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 проводил девочек в лес дружбы?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Кошка </a:t>
            </a:r>
            <a:r>
              <a:rPr lang="ru-RU" dirty="0" err="1" smtClean="0"/>
              <a:t>Голди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572140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справка 8">
            <a:hlinkClick r:id="rId3" action="ppaction://hlinksldjump" highlightClick="1"/>
          </p:cNvPr>
          <p:cNvSpPr/>
          <p:nvPr/>
        </p:nvSpPr>
        <p:spPr>
          <a:xfrm>
            <a:off x="214282" y="642918"/>
            <a:ext cx="857256" cy="785818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hcenter-irk.info/sites/default/files/medous.jpg"/>
          <p:cNvPicPr>
            <a:picLocks noChangeAspect="1" noChangeArrowheads="1"/>
          </p:cNvPicPr>
          <p:nvPr/>
        </p:nvPicPr>
        <p:blipFill>
          <a:blip r:embed="rId4" cstate="print"/>
          <a:srcRect l="2604" t="3336" r="65882" b="47734"/>
          <a:stretch>
            <a:fillRect/>
          </a:stretch>
        </p:blipFill>
        <p:spPr bwMode="auto">
          <a:xfrm>
            <a:off x="4357686" y="1714488"/>
            <a:ext cx="2357454" cy="384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делала козочка Эмма?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Ледяные скульптуры.</a:t>
            </a:r>
            <a:endParaRPr lang="ru-RU" dirty="0"/>
          </a:p>
        </p:txBody>
      </p:sp>
      <p:pic>
        <p:nvPicPr>
          <p:cNvPr id="6" name="Picture 2" descr="https://hcenter-irk.info/sites/default/files/medous.jpg"/>
          <p:cNvPicPr>
            <a:picLocks noChangeAspect="1" noChangeArrowheads="1"/>
          </p:cNvPicPr>
          <p:nvPr/>
        </p:nvPicPr>
        <p:blipFill>
          <a:blip r:embed="rId3" cstate="print"/>
          <a:srcRect l="66798" t="51154" r="4023" b="3253"/>
          <a:stretch>
            <a:fillRect/>
          </a:stretch>
        </p:blipFill>
        <p:spPr bwMode="auto">
          <a:xfrm>
            <a:off x="4929190" y="1731633"/>
            <a:ext cx="2428892" cy="3983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делала её семья?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Готовила волшебную магию и растворяла кристаллы.</a:t>
            </a:r>
            <a:endParaRPr lang="ru-RU" dirty="0"/>
          </a:p>
        </p:txBody>
      </p:sp>
      <p:pic>
        <p:nvPicPr>
          <p:cNvPr id="9" name="Picture 2" descr="https://hcenter-irk.info/sites/default/files/medous.jpg"/>
          <p:cNvPicPr>
            <a:picLocks noChangeAspect="1" noChangeArrowheads="1"/>
          </p:cNvPicPr>
          <p:nvPr/>
        </p:nvPicPr>
        <p:blipFill>
          <a:blip r:embed="rId3" cstate="print"/>
          <a:srcRect l="33848" t="2224" r="34639" b="48846"/>
          <a:stretch>
            <a:fillRect/>
          </a:stretch>
        </p:blipFill>
        <p:spPr bwMode="auto">
          <a:xfrm>
            <a:off x="3714744" y="2285992"/>
            <a:ext cx="2500330" cy="407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мама Эммы размешивала кристаллы?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Волшебной ложкой.</a:t>
            </a:r>
            <a:endParaRPr lang="ru-RU" dirty="0"/>
          </a:p>
        </p:txBody>
      </p:sp>
      <p:pic>
        <p:nvPicPr>
          <p:cNvPr id="8" name="Picture 2" descr="https://cdn2.imgbb.ru/community/140/1405159/201608/a01ceb985c8f0e1e16284872e5b71662.jpg"/>
          <p:cNvPicPr>
            <a:picLocks noChangeAspect="1" noChangeArrowheads="1"/>
          </p:cNvPicPr>
          <p:nvPr/>
        </p:nvPicPr>
        <p:blipFill>
          <a:blip r:embed="rId3" cstate="print"/>
          <a:srcRect r="77173"/>
          <a:stretch>
            <a:fillRect/>
          </a:stretch>
        </p:blipFill>
        <p:spPr bwMode="auto">
          <a:xfrm>
            <a:off x="4429124" y="1402298"/>
            <a:ext cx="3000396" cy="487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мешал девочкам сделать новую ложку?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Троли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Picture 2" descr="https://hcenter-irk.info/sites/default/files/medous.jpg"/>
          <p:cNvPicPr>
            <a:picLocks noChangeAspect="1" noChangeArrowheads="1"/>
          </p:cNvPicPr>
          <p:nvPr/>
        </p:nvPicPr>
        <p:blipFill>
          <a:blip r:embed="rId4" cstate="print"/>
          <a:srcRect l="66798" t="2224" r="2856" b="48846"/>
          <a:stretch>
            <a:fillRect/>
          </a:stretch>
        </p:blipFill>
        <p:spPr bwMode="auto">
          <a:xfrm>
            <a:off x="4474585" y="1428736"/>
            <a:ext cx="295493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какому виду животных относится </a:t>
            </a:r>
            <a:r>
              <a:rPr lang="ru-RU" dirty="0" err="1" smtClean="0"/>
              <a:t>Мурзук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3052936"/>
          </a:xfrm>
        </p:spPr>
        <p:txBody>
          <a:bodyPr/>
          <a:lstStyle/>
          <a:p>
            <a:r>
              <a:rPr lang="ru-RU" dirty="0" smtClean="0"/>
              <a:t>Семейство кошачьих</a:t>
            </a:r>
          </a:p>
          <a:p>
            <a:r>
              <a:rPr lang="ru-RU" dirty="0" smtClean="0"/>
              <a:t>Рысь</a:t>
            </a:r>
          </a:p>
          <a:p>
            <a:endParaRPr lang="ru-RU" dirty="0"/>
          </a:p>
        </p:txBody>
      </p:sp>
      <p:pic>
        <p:nvPicPr>
          <p:cNvPr id="9" name="Picture 2" descr="https://cdn2.static1-sima-land.com/items/4713442/0/700-nw.jpg"/>
          <p:cNvPicPr>
            <a:picLocks noChangeAspect="1" noChangeArrowheads="1"/>
          </p:cNvPicPr>
          <p:nvPr/>
        </p:nvPicPr>
        <p:blipFill>
          <a:blip r:embed="rId4" cstate="print"/>
          <a:srcRect l="13028" t="2143" r="14114" b="1428"/>
          <a:stretch>
            <a:fillRect/>
          </a:stretch>
        </p:blipFill>
        <p:spPr bwMode="auto">
          <a:xfrm>
            <a:off x="4357686" y="1285860"/>
            <a:ext cx="3562375" cy="4714908"/>
          </a:xfrm>
          <a:prstGeom prst="cloud">
            <a:avLst/>
          </a:prstGeom>
          <a:noFill/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339852"/>
            <a:ext cx="1838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</a:t>
            </a:r>
            <a:r>
              <a:rPr lang="ru-RU" smtClean="0"/>
              <a:t>звали   </a:t>
            </a:r>
            <a:r>
              <a:rPr lang="ru-RU" dirty="0" smtClean="0"/>
              <a:t>хозяина </a:t>
            </a:r>
            <a:r>
              <a:rPr lang="ru-RU" dirty="0" err="1" smtClean="0"/>
              <a:t>Мурзука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Андреич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5429264"/>
            <a:ext cx="1785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illustrators.ru/uploads/illustration/image/1227957/main_%D0%BC%D1%83%D1%80%D0%B7%D1%83%D0%BA.JPG"/>
          <p:cNvPicPr>
            <a:picLocks noChangeAspect="1" noChangeArrowheads="1"/>
          </p:cNvPicPr>
          <p:nvPr/>
        </p:nvPicPr>
        <p:blipFill>
          <a:blip r:embed="rId4" cstate="print"/>
          <a:srcRect r="25403"/>
          <a:stretch>
            <a:fillRect/>
          </a:stretch>
        </p:blipFill>
        <p:spPr bwMode="auto">
          <a:xfrm>
            <a:off x="2987824" y="1134332"/>
            <a:ext cx="5184576" cy="4954449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помогал </a:t>
            </a:r>
            <a:r>
              <a:rPr lang="ru-RU" dirty="0" err="1" smtClean="0"/>
              <a:t>Мурзук</a:t>
            </a:r>
            <a:r>
              <a:rPr lang="ru-RU" dirty="0" smtClean="0"/>
              <a:t> </a:t>
            </a:r>
            <a:r>
              <a:rPr lang="ru-RU" dirty="0" err="1" smtClean="0"/>
              <a:t>Андреичу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Приносил дичь</a:t>
            </a:r>
          </a:p>
          <a:p>
            <a:r>
              <a:rPr lang="ru-RU" dirty="0" smtClean="0"/>
              <a:t>Пас овец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-321455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429264"/>
            <a:ext cx="2805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tvercult.ru/wp-content/uploads/2019/03/gpjjezn0.jpg"/>
          <p:cNvPicPr>
            <a:picLocks noChangeAspect="1" noChangeArrowheads="1"/>
          </p:cNvPicPr>
          <p:nvPr/>
        </p:nvPicPr>
        <p:blipFill>
          <a:blip r:embed="rId4" cstate="print"/>
          <a:srcRect r="4638"/>
          <a:stretch>
            <a:fillRect/>
          </a:stretch>
        </p:blipFill>
        <p:spPr bwMode="auto">
          <a:xfrm rot="20605751">
            <a:off x="3026573" y="1429791"/>
            <a:ext cx="6007349" cy="361173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поразило </a:t>
            </a:r>
            <a:r>
              <a:rPr lang="ru-RU" dirty="0" err="1" smtClean="0"/>
              <a:t>Андреича</a:t>
            </a:r>
            <a:r>
              <a:rPr lang="ru-RU" dirty="0" smtClean="0"/>
              <a:t> в зоопарке??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Грязные клетки</a:t>
            </a:r>
          </a:p>
          <a:p>
            <a:r>
              <a:rPr lang="ru-RU" dirty="0" smtClean="0"/>
              <a:t>Исхудалые животные</a:t>
            </a:r>
            <a:endParaRPr lang="ru-RU" dirty="0"/>
          </a:p>
        </p:txBody>
      </p:sp>
      <p:pic>
        <p:nvPicPr>
          <p:cNvPr id="5" name="Picture 2" descr="https://sun9-2.userapi.com/impf/EWwgjLgUj_EIDSErFoV1bLz8HdrnQrTerjQfqA/TtXHn45xF1I.jpg?size=604x453&amp;quality=96&amp;sign=ab4e41c618877b0fc880b0f129efc1f5&amp;type=album"/>
          <p:cNvPicPr>
            <a:picLocks noChangeAspect="1" noChangeArrowheads="1"/>
          </p:cNvPicPr>
          <p:nvPr/>
        </p:nvPicPr>
        <p:blipFill>
          <a:blip r:embed="rId3" cstate="print"/>
          <a:srcRect l="4960" t="59079" r="57837" b="6365"/>
          <a:stretch>
            <a:fillRect/>
          </a:stretch>
        </p:blipFill>
        <p:spPr bwMode="auto">
          <a:xfrm rot="20767070">
            <a:off x="4451906" y="1553645"/>
            <a:ext cx="4429156" cy="3371356"/>
          </a:xfrm>
          <a:prstGeom prst="ellipse">
            <a:avLst/>
          </a:prstGeom>
          <a:noFill/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5429264"/>
            <a:ext cx="221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опасности подстерегали </a:t>
            </a:r>
            <a:r>
              <a:rPr lang="ru-RU" dirty="0" err="1" smtClean="0"/>
              <a:t>Мурзука</a:t>
            </a:r>
            <a:r>
              <a:rPr lang="ru-RU" dirty="0" smtClean="0"/>
              <a:t> после его побега?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Могли застрелить.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</a:t>
            </a:r>
            <a:r>
              <a:rPr lang="ru-RU" b="1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</a:p>
          <a:p>
            <a:endParaRPr lang="ru-RU" dirty="0"/>
          </a:p>
        </p:txBody>
      </p:sp>
      <p:pic>
        <p:nvPicPr>
          <p:cNvPr id="5" name="Picture 4" descr="https://russchooljordan.ru/wp-content/uploads/7/a/3/7a36dd6b209c18e3556d70bfda9faaf2.jpeg"/>
          <p:cNvPicPr>
            <a:picLocks noChangeAspect="1" noChangeArrowheads="1"/>
          </p:cNvPicPr>
          <p:nvPr/>
        </p:nvPicPr>
        <p:blipFill>
          <a:blip r:embed="rId3" cstate="print"/>
          <a:srcRect l="49117" t="11310" r="6820" b="8689"/>
          <a:stretch>
            <a:fillRect/>
          </a:stretch>
        </p:blipFill>
        <p:spPr bwMode="auto">
          <a:xfrm>
            <a:off x="4788024" y="1412776"/>
            <a:ext cx="3357586" cy="4572032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Шестиугольник 3"/>
          <p:cNvSpPr/>
          <p:nvPr/>
        </p:nvSpPr>
        <p:spPr>
          <a:xfrm>
            <a:off x="467544" y="620688"/>
            <a:ext cx="2772032" cy="9000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В. Бианки</a:t>
            </a:r>
          </a:p>
          <a:p>
            <a:pPr algn="ctr"/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Мурзук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>
            <a:hlinkClick r:id="rId3" action="ppaction://hlinksldjump"/>
          </p:cNvPr>
          <p:cNvSpPr/>
          <p:nvPr/>
        </p:nvSpPr>
        <p:spPr>
          <a:xfrm>
            <a:off x="3214678" y="571480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5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571480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10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>
            <a:hlinkClick r:id="rId5" action="ppaction://hlinksldjump"/>
          </p:cNvPr>
          <p:cNvSpPr/>
          <p:nvPr/>
        </p:nvSpPr>
        <p:spPr>
          <a:xfrm>
            <a:off x="5357818" y="571480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429388" y="571480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7500958" y="571480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428596" y="1500174"/>
            <a:ext cx="2772032" cy="9000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В. Бианки</a:t>
            </a:r>
          </a:p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Мышонок Пик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3214678" y="1500174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286248" y="1500174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5357818" y="1500174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429388" y="1500174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>
            <a:hlinkClick r:id="rId12" action="ppaction://hlinksldjump"/>
          </p:cNvPr>
          <p:cNvSpPr/>
          <p:nvPr/>
        </p:nvSpPr>
        <p:spPr>
          <a:xfrm>
            <a:off x="7500958" y="1500174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428596" y="2428868"/>
            <a:ext cx="2772032" cy="900000"/>
          </a:xfrm>
          <a:prstGeom prst="hexagon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К.Чуковский</a:t>
            </a:r>
          </a:p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Собачье царство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>
            <a:hlinkClick r:id="rId14" action="ppaction://hlinksldjump"/>
          </p:cNvPr>
          <p:cNvSpPr/>
          <p:nvPr/>
        </p:nvSpPr>
        <p:spPr>
          <a:xfrm>
            <a:off x="3214678" y="2428868"/>
            <a:ext cx="1060704" cy="914400"/>
          </a:xfrm>
          <a:prstGeom prst="hexagon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4286248" y="2428868"/>
            <a:ext cx="1060704" cy="914400"/>
          </a:xfrm>
          <a:prstGeom prst="hexagon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357818" y="2428868"/>
            <a:ext cx="1060704" cy="914400"/>
          </a:xfrm>
          <a:prstGeom prst="hexagon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>
            <a:hlinkClick r:id="rId17" action="ppaction://hlinksldjump"/>
          </p:cNvPr>
          <p:cNvSpPr/>
          <p:nvPr/>
        </p:nvSpPr>
        <p:spPr>
          <a:xfrm>
            <a:off x="6429388" y="2428868"/>
            <a:ext cx="1060704" cy="914400"/>
          </a:xfrm>
          <a:prstGeom prst="hexagon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500958" y="2428868"/>
            <a:ext cx="1060704" cy="914400"/>
          </a:xfrm>
          <a:prstGeom prst="hexagon">
            <a:avLst/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428596" y="3357562"/>
            <a:ext cx="2772032" cy="900000"/>
          </a:xfrm>
          <a:prstGeom prst="hexagon">
            <a:avLst/>
          </a:prstGeom>
          <a:solidFill>
            <a:srgbClr val="9999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</a:p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3214678" y="3357562"/>
            <a:ext cx="1060704" cy="914400"/>
          </a:xfrm>
          <a:prstGeom prst="hexagon">
            <a:avLst/>
          </a:prstGeom>
          <a:solidFill>
            <a:srgbClr val="9999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4286248" y="3357562"/>
            <a:ext cx="1060704" cy="914400"/>
          </a:xfrm>
          <a:prstGeom prst="hexagon">
            <a:avLst/>
          </a:prstGeom>
          <a:solidFill>
            <a:srgbClr val="9999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357818" y="3357562"/>
            <a:ext cx="1060704" cy="914400"/>
          </a:xfrm>
          <a:prstGeom prst="hexagon">
            <a:avLst/>
          </a:prstGeom>
          <a:solidFill>
            <a:srgbClr val="9999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>
            <a:hlinkClick r:id="rId22" action="ppaction://hlinksldjump"/>
          </p:cNvPr>
          <p:cNvSpPr/>
          <p:nvPr/>
        </p:nvSpPr>
        <p:spPr>
          <a:xfrm>
            <a:off x="6429388" y="3357562"/>
            <a:ext cx="1060704" cy="914400"/>
          </a:xfrm>
          <a:prstGeom prst="hexagon">
            <a:avLst/>
          </a:prstGeom>
          <a:solidFill>
            <a:srgbClr val="9999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20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500958" y="3357562"/>
            <a:ext cx="1060704" cy="914400"/>
          </a:xfrm>
          <a:prstGeom prst="hexagon">
            <a:avLst/>
          </a:prstGeom>
          <a:solidFill>
            <a:srgbClr val="9999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28596" y="4286256"/>
            <a:ext cx="2760792" cy="928694"/>
          </a:xfrm>
          <a:prstGeom prst="hexagon">
            <a:avLst/>
          </a:prstGeom>
          <a:solidFill>
            <a:srgbClr val="FF66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</a:p>
          <a:p>
            <a:pPr algn="ctr"/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Холли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Вебб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про котят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3214678" y="4286256"/>
            <a:ext cx="1060704" cy="1000132"/>
          </a:xfrm>
          <a:prstGeom prst="hexagon">
            <a:avLst/>
          </a:prstGeom>
          <a:solidFill>
            <a:srgbClr val="FF66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>
            <a:hlinkClick r:id="rId25" action="ppaction://hlinksldjump"/>
          </p:cNvPr>
          <p:cNvSpPr/>
          <p:nvPr/>
        </p:nvSpPr>
        <p:spPr>
          <a:xfrm>
            <a:off x="4286248" y="4286256"/>
            <a:ext cx="1060704" cy="1000132"/>
          </a:xfrm>
          <a:prstGeom prst="hexagon">
            <a:avLst/>
          </a:prstGeom>
          <a:solidFill>
            <a:srgbClr val="FF66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5357818" y="4286256"/>
            <a:ext cx="1060704" cy="1000132"/>
          </a:xfrm>
          <a:prstGeom prst="hexagon">
            <a:avLst/>
          </a:prstGeom>
          <a:solidFill>
            <a:srgbClr val="FF66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429388" y="4286256"/>
            <a:ext cx="1060704" cy="1000132"/>
          </a:xfrm>
          <a:prstGeom prst="hexagon">
            <a:avLst/>
          </a:prstGeom>
          <a:solidFill>
            <a:srgbClr val="FF66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20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7500958" y="4286256"/>
            <a:ext cx="1060704" cy="1000132"/>
          </a:xfrm>
          <a:prstGeom prst="hexagon">
            <a:avLst/>
          </a:prstGeom>
          <a:solidFill>
            <a:srgbClr val="FF66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428596" y="5286388"/>
            <a:ext cx="2772032" cy="971438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Киги </a:t>
            </a: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Холли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Вебб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про щенков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3214678" y="5286388"/>
            <a:ext cx="1060704" cy="1000132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5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4286248" y="5286388"/>
            <a:ext cx="1060704" cy="985838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357818" y="5286388"/>
            <a:ext cx="1060704" cy="1000132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1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429388" y="5286388"/>
            <a:ext cx="1060704" cy="928694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32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7500958" y="5286388"/>
            <a:ext cx="1060704" cy="1000132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143512"/>
            <a:ext cx="250033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Каким образом девочка смогла </a:t>
            </a:r>
            <a:br>
              <a:rPr lang="ru-RU" dirty="0" smtClean="0"/>
            </a:br>
            <a:r>
              <a:rPr lang="ru-RU" dirty="0" smtClean="0"/>
              <a:t>уговорить родителей взять дикого котёнка?</a:t>
            </a:r>
            <a:endParaRPr lang="ru-RU" dirty="0"/>
          </a:p>
        </p:txBody>
      </p:sp>
      <p:sp>
        <p:nvSpPr>
          <p:cNvPr id="9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2204864"/>
            <a:ext cx="7931224" cy="39212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0" y="0"/>
            <a:ext cx="857224" cy="785818"/>
          </a:xfrm>
          <a:prstGeom prst="actionButtonHelp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i.pinimg.com/736x/aa/54/1f/aa541f7fee52bfcf5a659d3f5fcb145f.jpg"/>
          <p:cNvPicPr>
            <a:picLocks noChangeAspect="1" noChangeArrowheads="1"/>
          </p:cNvPicPr>
          <p:nvPr/>
        </p:nvPicPr>
        <p:blipFill>
          <a:blip r:embed="rId4" cstate="print"/>
          <a:srcRect t="64682" r="66495"/>
          <a:stretch>
            <a:fillRect/>
          </a:stretch>
        </p:blipFill>
        <p:spPr bwMode="auto">
          <a:xfrm>
            <a:off x="4572000" y="2132856"/>
            <a:ext cx="3435864" cy="397670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0000" y="4714884"/>
            <a:ext cx="8715404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715016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5715008" y="4643446"/>
            <a:ext cx="150019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Управляющая кнопка: справка 9">
            <a:hlinkClick r:id="rId3" action="ppaction://hlinksldjump" highlightClick="1"/>
          </p:cNvPr>
          <p:cNvSpPr/>
          <p:nvPr/>
        </p:nvSpPr>
        <p:spPr>
          <a:xfrm>
            <a:off x="214282" y="642918"/>
            <a:ext cx="642910" cy="642918"/>
          </a:xfrm>
          <a:prstGeom prst="actionButtonHelp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зовут хозяйку котёнка </a:t>
            </a:r>
            <a:r>
              <a:rPr lang="ru-RU" dirty="0" err="1" smtClean="0"/>
              <a:t>Семми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3543312"/>
          </a:xfrm>
        </p:spPr>
        <p:txBody>
          <a:bodyPr/>
          <a:lstStyle/>
          <a:p>
            <a:r>
              <a:rPr lang="ru-RU" dirty="0" smtClean="0"/>
              <a:t>ЭММА</a:t>
            </a:r>
            <a:endParaRPr lang="ru-RU" dirty="0"/>
          </a:p>
        </p:txBody>
      </p:sp>
      <p:pic>
        <p:nvPicPr>
          <p:cNvPr id="15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23682" t="77156" r="63464" b="2653"/>
          <a:stretch>
            <a:fillRect/>
          </a:stretch>
        </p:blipFill>
        <p:spPr bwMode="auto">
          <a:xfrm rot="548704">
            <a:off x="4229512" y="1581290"/>
            <a:ext cx="3355672" cy="411378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любит заниматься Эмма?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Верховой ездой.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29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Управляющая кнопка: справка 8">
            <a:hlinkClick r:id="rId3" action="ppaction://hlinksldjump" highlightClick="1"/>
          </p:cNvPr>
          <p:cNvSpPr/>
          <p:nvPr/>
        </p:nvSpPr>
        <p:spPr>
          <a:xfrm>
            <a:off x="0" y="928670"/>
            <a:ext cx="714348" cy="714380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44569" t="76142" r="41774" b="1112"/>
          <a:stretch>
            <a:fillRect/>
          </a:stretch>
        </p:blipFill>
        <p:spPr bwMode="auto">
          <a:xfrm rot="523229">
            <a:off x="4860032" y="1772816"/>
            <a:ext cx="3071834" cy="361599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Кем захотела стать Эмма когда увидела котят?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r>
              <a:rPr lang="ru-RU" dirty="0" smtClean="0"/>
              <a:t>КОШАЧЬЕЙ НЯНЕЙ.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85784" y="71435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5429264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643174" y="5286388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6357950" y="4786322"/>
            <a:ext cx="1500198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857224" y="3357562"/>
            <a:ext cx="164307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6429388" y="2571744"/>
            <a:ext cx="1857388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83933" t="68549" r="3213" b="10205"/>
          <a:stretch>
            <a:fillRect/>
          </a:stretch>
        </p:blipFill>
        <p:spPr bwMode="auto">
          <a:xfrm rot="802012">
            <a:off x="5002432" y="2127895"/>
            <a:ext cx="2851360" cy="343487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00042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5357826"/>
            <a:ext cx="18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714876" y="2285992"/>
            <a:ext cx="5143472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Кем была </a:t>
            </a:r>
            <a:r>
              <a:rPr lang="ru-RU" dirty="0" err="1" smtClean="0"/>
              <a:t>Семми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Диким котенком.</a:t>
            </a:r>
            <a:endParaRPr lang="ru-RU" dirty="0"/>
          </a:p>
        </p:txBody>
      </p:sp>
      <p:pic>
        <p:nvPicPr>
          <p:cNvPr id="12" name="Picture 2" descr="https://book-terra.ru/wp-content/uploads/2018/06/%D0%A1%D0%B5%D1%80.-%D0%94%D0%BE%D0%B1%D1%80%D1%8B%D0%B5-%D0%B8%D1%81%D1%82%D0%BE%D1%80%D0%B8%D0%B8-%D0%BE-%D0%B7%D0%B2%D0%B5%D1%80%D1%8F%D1%82%D0%B0%D1%85-1.jpg"/>
          <p:cNvPicPr>
            <a:picLocks noChangeAspect="1" noChangeArrowheads="1"/>
          </p:cNvPicPr>
          <p:nvPr/>
        </p:nvPicPr>
        <p:blipFill>
          <a:blip r:embed="rId4" cstate="print"/>
          <a:srcRect l="3598" t="30568" r="83548" b="48461"/>
          <a:stretch>
            <a:fillRect/>
          </a:stretch>
        </p:blipFill>
        <p:spPr bwMode="auto">
          <a:xfrm rot="537780">
            <a:off x="4272847" y="1743984"/>
            <a:ext cx="3628309" cy="38391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673</Words>
  <Application>Microsoft Office PowerPoint</Application>
  <PresentationFormat>Экран (4:3)</PresentationFormat>
  <Paragraphs>198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«За животных в ответе  и взрослые и дети»</vt:lpstr>
      <vt:lpstr>Пояснительная записка.</vt:lpstr>
      <vt:lpstr>Ход игры</vt:lpstr>
      <vt:lpstr>Слайд 4</vt:lpstr>
      <vt:lpstr>Каким образом девочка смогла  уговорить родителей взять дикого котёнка?</vt:lpstr>
      <vt:lpstr>Как зовут хозяйку котёнка Семми?</vt:lpstr>
      <vt:lpstr>Чем любит заниматься Эмма?</vt:lpstr>
      <vt:lpstr>Кем захотела стать Эмма когда увидела котят?</vt:lpstr>
      <vt:lpstr>Кем была Семми?</vt:lpstr>
      <vt:lpstr>Как звали хозяйку щенка Барни?</vt:lpstr>
      <vt:lpstr>Кем  устроилась Дейзи?</vt:lpstr>
      <vt:lpstr>Почему родители Дейзи не разрешали заводить собаку?</vt:lpstr>
      <vt:lpstr>Назовите породу щенка Макса?</vt:lpstr>
      <vt:lpstr>Почему  родители Дейзи разрешили взять Барни домой?</vt:lpstr>
      <vt:lpstr>Кто прыгнул в бумажный кораблик?</vt:lpstr>
      <vt:lpstr>Опишите мышонка Пика?</vt:lpstr>
      <vt:lpstr>Кто ранил мышонка ?</vt:lpstr>
      <vt:lpstr>Кто хотел сесть мышонка Пика?</vt:lpstr>
      <vt:lpstr>Какие чувства испытывал мышонок при кораблекрушении?</vt:lpstr>
      <vt:lpstr>Назовите главных героев рассказа «Собачье царство»?</vt:lpstr>
      <vt:lpstr>Как издевались мальчики над Полканом?</vt:lpstr>
      <vt:lpstr>Куда убежал Полкан от мальчиков?</vt:lpstr>
      <vt:lpstr>Кто отвез мальчишек к царю  Уляляю? На чём?</vt:lpstr>
      <vt:lpstr>Что сделали собаки с мальчиками?</vt:lpstr>
      <vt:lpstr>О каких диких  животных писал Чарушин в своих рассказах?</vt:lpstr>
      <vt:lpstr>О каких домашних животных писал Чарушин в своих рассказах? </vt:lpstr>
      <vt:lpstr>О каких птицах шла речь в рассказах Чарушина?</vt:lpstr>
      <vt:lpstr>Какой рассказ Чарушина тебе  больше всего понравился?</vt:lpstr>
      <vt:lpstr>Писал ли Чарушин рассказы про экзотических животных?</vt:lpstr>
      <vt:lpstr>Кто  проводил девочек в лес дружбы?</vt:lpstr>
      <vt:lpstr>Что делала козочка Эмма?</vt:lpstr>
      <vt:lpstr>Что делала её семья?</vt:lpstr>
      <vt:lpstr>Чем мама Эммы размешивала кристаллы?</vt:lpstr>
      <vt:lpstr>Кто мешал девочкам сделать новую ложку?</vt:lpstr>
      <vt:lpstr>К какому виду животных относится Мурзук?</vt:lpstr>
      <vt:lpstr>Как звали   хозяина Мурзука?</vt:lpstr>
      <vt:lpstr>Как помогал Мурзук Андреичу ?</vt:lpstr>
      <vt:lpstr>Что поразило Андреича в зоопарке??</vt:lpstr>
      <vt:lpstr>Какие опасности подстерегали Мурзука после его побега?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«Своя игра»</dc:title>
  <dc:creator>XXX</dc:creator>
  <cp:lastModifiedBy>user</cp:lastModifiedBy>
  <cp:revision>289</cp:revision>
  <dcterms:created xsi:type="dcterms:W3CDTF">2016-01-12T14:59:42Z</dcterms:created>
  <dcterms:modified xsi:type="dcterms:W3CDTF">2023-10-12T09:55:51Z</dcterms:modified>
</cp:coreProperties>
</file>