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6" d="100"/>
          <a:sy n="96" d="100"/>
        </p:scale>
        <p:origin x="-18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8684C478-9614-4C2B-B97D-9F58B8B8E164}" type="datetimeFigureOut">
              <a:rPr lang="ru-RU" smtClean="0"/>
              <a:pPr/>
              <a:t>30.11.2021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39C1CE31-0B2C-47AF-AB49-DCA25118ABE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684C478-9614-4C2B-B97D-9F58B8B8E164}"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C1CE31-0B2C-47AF-AB49-DCA25118ABE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684C478-9614-4C2B-B97D-9F58B8B8E164}"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C1CE31-0B2C-47AF-AB49-DCA25118ABE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684C478-9614-4C2B-B97D-9F58B8B8E164}"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C1CE31-0B2C-47AF-AB49-DCA25118ABE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684C478-9614-4C2B-B97D-9F58B8B8E164}"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C1CE31-0B2C-47AF-AB49-DCA25118ABE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684C478-9614-4C2B-B97D-9F58B8B8E164}" type="datetimeFigureOut">
              <a:rPr lang="ru-RU" smtClean="0"/>
              <a:pPr/>
              <a:t>30.11.2021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C1CE31-0B2C-47AF-AB49-DCA25118ABE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684C478-9614-4C2B-B97D-9F58B8B8E164}" type="datetimeFigureOut">
              <a:rPr lang="ru-RU" smtClean="0"/>
              <a:pPr/>
              <a:t>30.11.2021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9C1CE31-0B2C-47AF-AB49-DCA25118ABE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684C478-9614-4C2B-B97D-9F58B8B8E164}" type="datetimeFigureOut">
              <a:rPr lang="ru-RU" smtClean="0"/>
              <a:pPr/>
              <a:t>30.11.2021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9C1CE31-0B2C-47AF-AB49-DCA25118ABE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684C478-9614-4C2B-B97D-9F58B8B8E164}" type="datetimeFigureOut">
              <a:rPr lang="ru-RU" smtClean="0"/>
              <a:pPr/>
              <a:t>30.11.2021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9C1CE31-0B2C-47AF-AB49-DCA25118ABE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684C478-9614-4C2B-B97D-9F58B8B8E164}" type="datetimeFigureOut">
              <a:rPr lang="ru-RU" smtClean="0"/>
              <a:pPr/>
              <a:t>30.11.2021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C1CE31-0B2C-47AF-AB49-DCA25118ABE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684C478-9614-4C2B-B97D-9F58B8B8E164}" type="datetimeFigureOut">
              <a:rPr lang="ru-RU" smtClean="0"/>
              <a:pPr/>
              <a:t>30.11.2021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39C1CE31-0B2C-47AF-AB49-DCA25118ABE4}"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684C478-9614-4C2B-B97D-9F58B8B8E164}" type="datetimeFigureOut">
              <a:rPr lang="ru-RU" smtClean="0"/>
              <a:pPr/>
              <a:t>30.11.2021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C1CE31-0B2C-47AF-AB49-DCA25118ABE4}"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3086100" y="2130425"/>
            <a:ext cx="6057900" cy="2655888"/>
          </a:xfrm>
        </p:spPr>
        <p:txBody>
          <a:bodyPr>
            <a:normAutofit fontScale="90000"/>
          </a:bodyPr>
          <a:lstStyle/>
          <a:p>
            <a:r>
              <a:rPr lang="ru-RU" b="1" dirty="0"/>
              <a:t>«Организация среды в ДОУ для детского экспериментирования»</a:t>
            </a:r>
            <a:r>
              <a:rPr lang="ru-RU" dirty="0"/>
              <a:t/>
            </a:r>
            <a:br>
              <a:rPr lang="ru-RU" dirty="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642910" y="285728"/>
            <a:ext cx="8001056" cy="60324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Старший дошкольный возраст: </a:t>
            </a:r>
          </a:p>
          <a:p>
            <a:pPr marL="0" marR="0" lvl="0" indent="539750" algn="ctr" defTabSz="914400" rtl="0" eaLnBrk="1" fontAlgn="base" latinLnBrk="0" hangingPunct="1">
              <a:lnSpc>
                <a:spcPct val="100000"/>
              </a:lnSpc>
              <a:spcBef>
                <a:spcPct val="0"/>
              </a:spcBef>
              <a:spcAft>
                <a:spcPct val="0"/>
              </a:spcAft>
              <a:buClrTx/>
              <a:buSzTx/>
              <a:buFontTx/>
              <a:buNone/>
              <a:tabLst/>
            </a:pPr>
            <a:endParaRPr kumimoji="0" lang="ru-RU" sz="2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3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Центры «Песок - вода» и «Наука и природа»; </a:t>
            </a:r>
            <a:r>
              <a:rPr kumimoji="0" lang="ru-RU" sz="2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банки и бутылки, крышки; бисер, стеклярус, янтарь; ведра, тазы, ванночки; весы, воронки, галька, глобус, гравий, губки, деревянные предметы, детская посуда, дневники наблюдений за посадками овса, лука, чеснока; иллюстративный материал; календари погоды и природы; карта мира; картотека опытов; клеенчатые фартуки; коллекция ракушек; коллекция семян; коллекция крупы; ложки; лупа, магниты, мелкие игрушки («киндер-сюрприз», мерные чашки, стаканы; микроскоп, монеты, железные предметы; мыло, настольно-печатная игра «Большой детский атлас»; палочки, бруски, дощечки; песочные часы, пипетки, природный материал (желуди, шишки, семена, ракушки пробки, крышки, пуговицы; сито, дуршлаг; скорлупа яиц; совки, соломинки, трубочки, соль, сахар; терка, формочки для печенья. </a:t>
            </a:r>
            <a:endParaRPr kumimoji="0" lang="ru-RU" sz="23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714348" y="785794"/>
            <a:ext cx="7715304"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Центр «Искусство»: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акварельные и гуашевые краски; миски, палитры; бумага различного размера; восковые свечи, газеты, губки, штампы; дырокол, зубные щетки, клей, кисти; клубочки ниток, шерсти; коробки; крупы; ножницы; обводки; оберточная бумага; пенопласт; пластилин, игровое тесто; пооперационные карты; пуговицы, </a:t>
            </a:r>
            <a:r>
              <a:rPr kumimoji="0" lang="ru-RU"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синтепон</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старые журналы и книги; </a:t>
            </a:r>
            <a:r>
              <a:rPr kumimoji="0" lang="ru-RU"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степлер</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тряпочки, фломастеры, художественная литература по ИЗО, цветная бумага, цветной картон, цветные карандаши, мелки восковые, чернила, тушь. </a:t>
            </a:r>
          </a:p>
          <a:p>
            <a:pPr marL="0" marR="0" lvl="0" indent="53975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Центр «Кулинар»: </a:t>
            </a:r>
            <a:r>
              <a:rPr kumimoji="0" lang="ru-RU"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блинница</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электрическая, вазочки для мороженого, воронки, картографы «Наш повар», кондитерский шприц, консервный нож; контейнеры, миски, лопатка, поварешка; мука, подсолнечное масло; ножи, ложки, вилка ножи кухонные, овощерезка, подносы, разделочные доски; рецепты; сахар, соль; сито, дуршлаг, скалки, терка, шинковка, </a:t>
            </a:r>
            <a:r>
              <a:rPr kumimoji="0" lang="ru-RU"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толкушка</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фартуки, косынки; формы для кекса, печенье электрическая духовка.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71472" y="214290"/>
            <a:ext cx="792961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Манипуляторный центр</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балансовые весы; геометрические фигуры, домино, шашки, игры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Монтессори</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коллекция крышек, коллекция часов, конструкторы, кубики Никитина, кубик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Рубика</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линейки, ручки; лото, настольно-печатные игры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пазлы</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мелкие игрушки (грибы, матрешки), мерные емкости, монеты, пуговицы, палочки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Кюизенера</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счетные, песочные часы, рабочие листы с заданиями, разрезные картинки-головоломки, семена, природный материал, счеты, тетради в клетку, цифры.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Центр «Литература»: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алфавит буквы; бумага, ручки, прописи; игры для занятий по звуковой культуре речи; картотека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чистоговорок</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скороговорок; разрезные картинки; упражнения для пальцев рук; книжки-самоделки, кроссворды, ребусы; комплекс упражнений артикуляционной гимнастики; кубики с азбукой; магнитофон, аудиокассеты; различные виды театра.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57158" y="785794"/>
            <a:ext cx="878684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Предметно - пространственная среда для экспериментирования</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Лаборатория</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новый элемент развивающей предметной среды. Она создается для развития у детей познавательного интереса, интереса к исследовательской деятельности и способствует формированию научного мировоззрения. В то же время</a:t>
            </a: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лаборатория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это база для специфической игровой деятельности ребенка (работа в лаборатории предполагает превращение детей в 'ученых', которые проводят опыты, эксперименты, наблюдения). Центр песка и воды</a:t>
            </a:r>
            <a:r>
              <a:rPr kumimoji="0" lang="ru-RU"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это специальный стол в группе - дает детям прекрасную возможность для познавательных игр, для использования органов чувств. Дети творят, мыслят и общаются.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571472" y="1428736"/>
            <a:ext cx="857252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Мини-лаборатория (центр науки). Здесь  могут быть выделены: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algn="ctr"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место для постоянной выставки, где дети размещают музеи, различные коллекции, экспонаты, редкие предметы (раковины, камни, кристаллы, перья и т.д.);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algn="ctr"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место для приборов;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algn="ctr"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место для выращивания растений;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algn="ctr"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место для хранения материалов (природного, «бросового»)</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algn="ctr"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место для проведения опытов;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algn="ctr"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место для неструктурированных материалов (стол «песок - вода или емкость для воды, песка, мелких камней и т.п.).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8305800" cy="642942"/>
          </a:xfrm>
        </p:spPr>
        <p:txBody>
          <a:bodyPr>
            <a:noAutofit/>
          </a:bodyPr>
          <a:lstStyle/>
          <a:p>
            <a:pPr algn="ctr"/>
            <a:r>
              <a:rPr lang="ru-RU" sz="3200" b="1" dirty="0">
                <a:latin typeface="Times New Roman" pitchFamily="18" charset="0"/>
                <a:cs typeface="Times New Roman" pitchFamily="18" charset="0"/>
              </a:rPr>
              <a:t>Приборы и оборудование мини - лабораторий</a:t>
            </a:r>
            <a:r>
              <a:rPr lang="ru-RU" sz="3200" dirty="0">
                <a:latin typeface="Times New Roman" pitchFamily="18" charset="0"/>
                <a:cs typeface="Times New Roman" pitchFamily="18" charset="0"/>
              </a:rPr>
              <a:t>. </a:t>
            </a:r>
          </a:p>
        </p:txBody>
      </p:sp>
      <p:sp>
        <p:nvSpPr>
          <p:cNvPr id="32769" name="Rectangle 1"/>
          <p:cNvSpPr>
            <a:spLocks noChangeArrowheads="1"/>
          </p:cNvSpPr>
          <p:nvPr/>
        </p:nvSpPr>
        <p:spPr bwMode="auto">
          <a:xfrm>
            <a:off x="642910" y="1571613"/>
            <a:ext cx="850109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Микроскопы, лупы, зеркала, различные весы (безмен, напольные, аптечные, настольные); магниты, термометры, бинокли, электрическая цепь, веревки, линейки, песочные часы, глобус, лампа, фонарик, венчики, взбивалки, мыло, щетки, губки, пипетки, желоба, одноразовые шприцы без игл, пищевые красители, ножницы, отвертки, винтики, терка, клей, наждачная бумага, лоскутки ткани, соль, колесики, мелкие вещи из различных материалов (дерево, пластмасса, металл), мельницы.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Емкости: пластиковые банки, бутылки, стаканы разной формы, величины, мерки, воронки, сито, лопатки, формочки.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Материалы: природный (желуди, шишки, семена, скорлупа, сучки, спилы, крупа и т.п.); «бросовый» (пробки, палочки, куски резиновых шлангов, трубочки для коктейля и т.п.) </a:t>
            </a:r>
          </a:p>
          <a:p>
            <a:pPr marL="0" marR="0" lvl="0" indent="53975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Неструктурированные материалы: песок, вода, опилки, древесная стружка, опавшие листья, измельченный пенопласт</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1071538" y="785794"/>
            <a:ext cx="685804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Основная задача </a:t>
            </a:r>
          </a:p>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родителей и воспитателей </a:t>
            </a: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поддержать и развить в ребенке интерес к исследованиям, открытиям, создать для этого условия. </a:t>
            </a:r>
          </a:p>
          <a:p>
            <a:pPr marL="0" marR="0" lvl="0" indent="539750" algn="ctr"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Необходимо стремиться к тому, чтобы дети не только получали новую информацию об объектах своих исследований и экспериментов, но и делали маленькие открытия.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357290" y="714356"/>
            <a:ext cx="678661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Результатом экспериментирования </a:t>
            </a:r>
          </a:p>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становится опыт самостоятельной деятельности, </a:t>
            </a:r>
          </a:p>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исследовательской работы, </a:t>
            </a:r>
          </a:p>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новые знания и умения, составляющие целый спектр психических новообразований.</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2136338"/>
            <a:ext cx="8143932" cy="3046988"/>
          </a:xfrm>
          <a:prstGeom prst="rect">
            <a:avLst/>
          </a:prstGeom>
        </p:spPr>
        <p:txBody>
          <a:bodyPr wrap="square">
            <a:spAutoFit/>
          </a:bodyPr>
          <a:lstStyle/>
          <a:p>
            <a:pPr algn="ctr"/>
            <a:r>
              <a:rPr lang="ru-RU" sz="3200" b="1" dirty="0" smtClean="0">
                <a:latin typeface="Times New Roman" pitchFamily="18" charset="0"/>
                <a:cs typeface="Times New Roman" pitchFamily="18" charset="0"/>
              </a:rPr>
              <a:t>Детское </a:t>
            </a:r>
            <a:r>
              <a:rPr lang="ru-RU" sz="3200" b="1" dirty="0">
                <a:latin typeface="Times New Roman" pitchFamily="18" charset="0"/>
                <a:cs typeface="Times New Roman" pitchFamily="18" charset="0"/>
              </a:rPr>
              <a:t>экспериментирование </a:t>
            </a:r>
            <a:r>
              <a:rPr lang="ru-RU" sz="3200" dirty="0">
                <a:latin typeface="Times New Roman" pitchFamily="18" charset="0"/>
                <a:cs typeface="Times New Roman" pitchFamily="18" charset="0"/>
              </a:rPr>
              <a:t>– </a:t>
            </a:r>
            <a:r>
              <a:rPr lang="ru-RU" sz="3200" b="1" dirty="0">
                <a:latin typeface="Times New Roman" pitchFamily="18" charset="0"/>
                <a:cs typeface="Times New Roman" pitchFamily="18" charset="0"/>
              </a:rPr>
              <a:t>это</a:t>
            </a:r>
            <a:r>
              <a:rPr lang="ru-RU" sz="3200" dirty="0">
                <a:latin typeface="Times New Roman" pitchFamily="18" charset="0"/>
                <a:cs typeface="Times New Roman" pitchFamily="18" charset="0"/>
              </a:rPr>
              <a:t> </a:t>
            </a:r>
            <a:r>
              <a:rPr lang="ru-RU" sz="3200" b="1" dirty="0">
                <a:latin typeface="Times New Roman" pitchFamily="18" charset="0"/>
                <a:cs typeface="Times New Roman" pitchFamily="18" charset="0"/>
              </a:rPr>
              <a:t>особая</a:t>
            </a:r>
            <a:r>
              <a:rPr lang="ru-RU" sz="3200" dirty="0">
                <a:latin typeface="Times New Roman" pitchFamily="18" charset="0"/>
                <a:cs typeface="Times New Roman" pitchFamily="18" charset="0"/>
              </a:rPr>
              <a:t> </a:t>
            </a:r>
            <a:r>
              <a:rPr lang="ru-RU" sz="3200" b="1" dirty="0">
                <a:latin typeface="Times New Roman" pitchFamily="18" charset="0"/>
                <a:cs typeface="Times New Roman" pitchFamily="18" charset="0"/>
              </a:rPr>
              <a:t>форма</a:t>
            </a:r>
            <a:r>
              <a:rPr lang="ru-RU" sz="3200" dirty="0">
                <a:latin typeface="Times New Roman" pitchFamily="18" charset="0"/>
                <a:cs typeface="Times New Roman" pitchFamily="18" charset="0"/>
              </a:rPr>
              <a:t> </a:t>
            </a:r>
            <a:r>
              <a:rPr lang="ru-RU" sz="3200" b="1" dirty="0">
                <a:latin typeface="Times New Roman" pitchFamily="18" charset="0"/>
                <a:cs typeface="Times New Roman" pitchFamily="18" charset="0"/>
              </a:rPr>
              <a:t>поисковой</a:t>
            </a:r>
            <a:r>
              <a:rPr lang="ru-RU" sz="3200" dirty="0">
                <a:latin typeface="Times New Roman" pitchFamily="18" charset="0"/>
                <a:cs typeface="Times New Roman" pitchFamily="18" charset="0"/>
              </a:rPr>
              <a:t> </a:t>
            </a:r>
            <a:r>
              <a:rPr lang="ru-RU" sz="3200" b="1" dirty="0">
                <a:latin typeface="Times New Roman" pitchFamily="18" charset="0"/>
                <a:cs typeface="Times New Roman" pitchFamily="18" charset="0"/>
              </a:rPr>
              <a:t>деятельности</a:t>
            </a:r>
            <a:r>
              <a:rPr lang="ru-RU" sz="3200" dirty="0">
                <a:latin typeface="Times New Roman" pitchFamily="18" charset="0"/>
                <a:cs typeface="Times New Roman" pitchFamily="18" charset="0"/>
              </a:rPr>
              <a:t> </a:t>
            </a:r>
            <a:r>
              <a:rPr lang="ru-RU" sz="3200" b="1" dirty="0">
                <a:latin typeface="Times New Roman" pitchFamily="18" charset="0"/>
                <a:cs typeface="Times New Roman" pitchFamily="18" charset="0"/>
              </a:rPr>
              <a:t>дошкольников</a:t>
            </a:r>
            <a:r>
              <a:rPr lang="ru-RU" sz="3200" dirty="0">
                <a:latin typeface="Times New Roman" pitchFamily="18" charset="0"/>
                <a:cs typeface="Times New Roman" pitchFamily="18" charset="0"/>
              </a:rPr>
              <a:t>, в которой проявляется собственная активность детей, направленная на получение новых сведений и новых знаний об окружающем мире.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34" y="428604"/>
            <a:ext cx="8143932"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Экспериментальная работа </a:t>
            </a:r>
            <a:r>
              <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вызывает у ребенка интерес </a:t>
            </a:r>
          </a:p>
          <a:p>
            <a:pPr marL="0" marR="0" lvl="0" indent="539750" algn="ctr" defTabSz="914400" rtl="0" eaLnBrk="1" fontAlgn="base" latinLnBrk="0" hangingPunct="1">
              <a:lnSpc>
                <a:spcPct val="100000"/>
              </a:lnSpc>
              <a:spcBef>
                <a:spcPct val="0"/>
              </a:spcBef>
              <a:spcAft>
                <a:spcPct val="0"/>
              </a:spcAft>
              <a:buClrTx/>
              <a:buSzTx/>
              <a:buFont typeface="Wingdings" pitchFamily="2" charset="2"/>
              <a:buChar char="Ø"/>
              <a:tabLst/>
            </a:pPr>
            <a:r>
              <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исследованию,</a:t>
            </a:r>
          </a:p>
          <a:p>
            <a:pPr marL="0" marR="0" lvl="0" indent="539750" algn="ctr" defTabSz="914400" rtl="0" eaLnBrk="1" fontAlgn="base" latinLnBrk="0" hangingPunct="1">
              <a:lnSpc>
                <a:spcPct val="100000"/>
              </a:lnSpc>
              <a:spcBef>
                <a:spcPct val="0"/>
              </a:spcBef>
              <a:spcAft>
                <a:spcPct val="0"/>
              </a:spcAft>
              <a:buClrTx/>
              <a:buSzTx/>
              <a:buFont typeface="Wingdings" pitchFamily="2" charset="2"/>
              <a:buChar char="Ø"/>
              <a:tabLst/>
            </a:pPr>
            <a:r>
              <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развивает мыслительные операции </a:t>
            </a:r>
          </a:p>
          <a:p>
            <a:pPr marL="0" marR="0" lvl="0" indent="539750" algn="ctr" defTabSz="914400" rtl="0" eaLnBrk="1" fontAlgn="base" latinLnBrk="0" hangingPunct="1">
              <a:lnSpc>
                <a:spcPct val="100000"/>
              </a:lnSpc>
              <a:spcBef>
                <a:spcPct val="0"/>
              </a:spcBef>
              <a:spcAft>
                <a:spcPct val="0"/>
              </a:spcAft>
              <a:buClrTx/>
              <a:buSzTx/>
              <a:tabLst/>
            </a:pPr>
            <a:r>
              <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(анализ, синтез, классификацию, обобщение и др.), </a:t>
            </a:r>
          </a:p>
          <a:p>
            <a:pPr marL="0" marR="0" lvl="0" indent="539750" algn="ctr" defTabSz="914400" rtl="0" eaLnBrk="1" fontAlgn="base" latinLnBrk="0" hangingPunct="1">
              <a:lnSpc>
                <a:spcPct val="100000"/>
              </a:lnSpc>
              <a:spcBef>
                <a:spcPct val="0"/>
              </a:spcBef>
              <a:spcAft>
                <a:spcPct val="0"/>
              </a:spcAft>
              <a:buClrTx/>
              <a:buSzTx/>
              <a:buFont typeface="Wingdings" pitchFamily="2" charset="2"/>
              <a:buChar char="Ø"/>
              <a:tabLst/>
            </a:pPr>
            <a:r>
              <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стимулирует познавательную активность и </a:t>
            </a:r>
          </a:p>
          <a:p>
            <a:pPr marL="0" marR="0" lvl="0" indent="539750" algn="ctr" defTabSz="914400" rtl="0" eaLnBrk="1" fontAlgn="base" latinLnBrk="0" hangingPunct="1">
              <a:lnSpc>
                <a:spcPct val="100000"/>
              </a:lnSpc>
              <a:spcBef>
                <a:spcPct val="0"/>
              </a:spcBef>
              <a:spcAft>
                <a:spcPct val="0"/>
              </a:spcAft>
              <a:buClrTx/>
              <a:buSzTx/>
              <a:tabLst/>
            </a:pPr>
            <a:r>
              <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любознательность ребенка,</a:t>
            </a:r>
          </a:p>
          <a:p>
            <a:pPr marL="0" marR="0" lvl="0" indent="539750" algn="ctr" defTabSz="914400" rtl="0" eaLnBrk="1" fontAlgn="base" latinLnBrk="0" hangingPunct="1">
              <a:lnSpc>
                <a:spcPct val="100000"/>
              </a:lnSpc>
              <a:spcBef>
                <a:spcPct val="0"/>
              </a:spcBef>
              <a:spcAft>
                <a:spcPct val="0"/>
              </a:spcAft>
              <a:buClrTx/>
              <a:buSzTx/>
              <a:buFont typeface="Wingdings" pitchFamily="2" charset="2"/>
              <a:buChar char="Ø"/>
              <a:tabLst/>
            </a:pPr>
            <a:r>
              <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активизирует восприятие учебного материала.</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785786" y="571480"/>
            <a:ext cx="750099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ru-RU" sz="2800" b="1" i="0" u="none" strike="noStrike" cap="none" normalizeH="0" baseline="0" dirty="0" smtClean="0">
                <a:ln>
                  <a:noFill/>
                </a:ln>
                <a:solidFill>
                  <a:schemeClr val="tx1"/>
                </a:solidFill>
                <a:effectLst/>
                <a:latin typeface="Times New Roman" pitchFamily="18" charset="0"/>
                <a:cs typeface="Times New Roman" pitchFamily="18" charset="0"/>
              </a:rPr>
              <a:t>Условия, которым должен отвечать эксперимент в ДОУ:</a:t>
            </a:r>
          </a:p>
          <a:p>
            <a:pPr marL="0" marR="0" lvl="0" indent="0" algn="ctr" defTabSz="914400" rtl="0" eaLnBrk="1" fontAlgn="base" latinLnBrk="0" hangingPunct="1">
              <a:lnSpc>
                <a:spcPct val="100000"/>
              </a:lnSpc>
              <a:spcBef>
                <a:spcPct val="0"/>
              </a:spcBef>
              <a:spcAft>
                <a:spcPct val="0"/>
              </a:spcAft>
              <a:buClrTx/>
              <a:buSzTx/>
              <a:buFont typeface="Wingdings" pitchFamily="2" charset="2"/>
              <a:buChar char="Ø"/>
              <a:tabLst/>
            </a:pPr>
            <a:r>
              <a:rPr kumimoji="0" lang="ru-RU" sz="2800" b="0" i="0" u="none" strike="noStrike" cap="none" normalizeH="0" baseline="0" dirty="0" smtClean="0">
                <a:ln>
                  <a:noFill/>
                </a:ln>
                <a:solidFill>
                  <a:schemeClr val="tx1"/>
                </a:solidFill>
                <a:effectLst/>
                <a:latin typeface="Times New Roman" pitchFamily="18" charset="0"/>
                <a:cs typeface="Times New Roman" pitchFamily="18" charset="0"/>
              </a:rPr>
              <a:t>максимальная простота конструкции приборов и правил обращения с ними,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800" b="0" i="0" u="none" strike="noStrike" cap="none" normalizeH="0" baseline="0" dirty="0" smtClean="0">
                <a:ln>
                  <a:noFill/>
                </a:ln>
                <a:solidFill>
                  <a:schemeClr val="tx1"/>
                </a:solidFill>
                <a:effectLst/>
                <a:latin typeface="Times New Roman" pitchFamily="18" charset="0"/>
                <a:cs typeface="Times New Roman" pitchFamily="18" charset="0"/>
              </a:rPr>
              <a:t>безотказность действия приборов и однозначность получаемых результатов,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800" b="0" i="0" u="none" strike="noStrike" cap="none" normalizeH="0" baseline="0" dirty="0" smtClean="0">
                <a:ln>
                  <a:noFill/>
                </a:ln>
                <a:solidFill>
                  <a:schemeClr val="tx1"/>
                </a:solidFill>
                <a:effectLst/>
                <a:latin typeface="Times New Roman" pitchFamily="18" charset="0"/>
                <a:cs typeface="Times New Roman" pitchFamily="18" charset="0"/>
              </a:rPr>
              <a:t>показ только существенных сторон явления или процесса,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800" b="0" i="0" u="none" strike="noStrike" cap="none" normalizeH="0" baseline="0" dirty="0" smtClean="0">
                <a:ln>
                  <a:noFill/>
                </a:ln>
                <a:solidFill>
                  <a:schemeClr val="tx1"/>
                </a:solidFill>
                <a:effectLst/>
                <a:latin typeface="Times New Roman" pitchFamily="18" charset="0"/>
                <a:cs typeface="Times New Roman" pitchFamily="18" charset="0"/>
              </a:rPr>
              <a:t>отчетливая видимость изучаемого явления,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800" b="0" i="0" u="none" strike="noStrike" cap="none" normalizeH="0" baseline="0" dirty="0" smtClean="0">
                <a:ln>
                  <a:noFill/>
                </a:ln>
                <a:solidFill>
                  <a:schemeClr val="tx1"/>
                </a:solidFill>
                <a:effectLst/>
                <a:latin typeface="Times New Roman" pitchFamily="18" charset="0"/>
                <a:cs typeface="Times New Roman" pitchFamily="18" charset="0"/>
              </a:rPr>
              <a:t>возможность участия ребенка в повторном показе эксперимента.</a:t>
            </a:r>
            <a:r>
              <a:rPr kumimoji="0" lang="ru-RU" sz="28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41673" y="785794"/>
            <a:ext cx="4260654" cy="830997"/>
          </a:xfrm>
          <a:prstGeom prst="rect">
            <a:avLst/>
          </a:prstGeom>
        </p:spPr>
        <p:txBody>
          <a:bodyPr wrap="square">
            <a:spAutoFit/>
          </a:bodyPr>
          <a:lstStyle/>
          <a:p>
            <a:pPr algn="ctr"/>
            <a:r>
              <a:rPr lang="ru-RU" sz="2400" b="1" dirty="0">
                <a:latin typeface="Times New Roman" pitchFamily="18" charset="0"/>
                <a:cs typeface="Times New Roman" pitchFamily="18" charset="0"/>
              </a:rPr>
              <a:t>Задачи исследовательской деятельности </a:t>
            </a:r>
          </a:p>
        </p:txBody>
      </p:sp>
      <p:sp>
        <p:nvSpPr>
          <p:cNvPr id="17409" name="Rectangle 1"/>
          <p:cNvSpPr>
            <a:spLocks noChangeArrowheads="1"/>
          </p:cNvSpPr>
          <p:nvPr/>
        </p:nvSpPr>
        <p:spPr bwMode="auto">
          <a:xfrm>
            <a:off x="928662" y="2000240"/>
            <a:ext cx="735811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младшем дошкольном возрасте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это:</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вхождение детей в проблемную игровую ситуацию (ведущая роль педагога);</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активизация желания искать пути разрешения проблемной ситуации (вместе с педагогом);</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способность пристальному и целенаправленному расследованию объекта;</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формирование начальных предпосылок исследовательской деятельности (практические опыты).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Заголовок 5"/>
          <p:cNvSpPr>
            <a:spLocks noGrp="1"/>
          </p:cNvSpPr>
          <p:nvPr>
            <p:ph type="title"/>
          </p:nvPr>
        </p:nvSpPr>
        <p:spPr/>
        <p:txBody>
          <a:bodyPr/>
          <a:lstStyle/>
          <a:p>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sz="3100" b="1" dirty="0">
                <a:latin typeface="Times New Roman" pitchFamily="18" charset="0"/>
                <a:cs typeface="Times New Roman" pitchFamily="18" charset="0"/>
              </a:rPr>
              <a:t>В старшем дошкольном возрасте – это:</a:t>
            </a:r>
            <a:r>
              <a:rPr lang="ru-RU" dirty="0"/>
              <a:t/>
            </a:r>
            <a:br>
              <a:rPr lang="ru-RU" dirty="0"/>
            </a:br>
            <a:endParaRPr lang="ru-RU" dirty="0"/>
          </a:p>
        </p:txBody>
      </p:sp>
      <p:sp>
        <p:nvSpPr>
          <p:cNvPr id="19457" name="Rectangle 1"/>
          <p:cNvSpPr>
            <a:spLocks noChangeArrowheads="1"/>
          </p:cNvSpPr>
          <p:nvPr/>
        </p:nvSpPr>
        <p:spPr bwMode="auto">
          <a:xfrm>
            <a:off x="1000100" y="785794"/>
            <a:ext cx="735811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endParaRPr lang="ru-RU" sz="2400" dirty="0">
              <a:latin typeface="Times New Roman" pitchFamily="18" charset="0"/>
              <a:ea typeface="Calibri" pitchFamily="34" charset="0"/>
              <a:cs typeface="Times New Roman" pitchFamily="18" charset="0"/>
            </a:endParaRPr>
          </a:p>
          <a:p>
            <a:pPr lvl="0" algn="just" fontAlgn="base">
              <a:spcBef>
                <a:spcPct val="0"/>
              </a:spcBef>
              <a:spcAft>
                <a:spcPct val="0"/>
              </a:spcAft>
              <a:buFont typeface="Wingdings" pitchFamily="2" charset="2"/>
              <a:buChar char="Ø"/>
            </a:pPr>
            <a:r>
              <a:rPr lang="ru-RU" sz="2400" dirty="0"/>
              <a:t>формирование предпосылок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развитие умения определять возможные методы решения проблемы с помощью взрослого, а затем и самостоятельно;</a:t>
            </a:r>
          </a:p>
          <a:p>
            <a:pPr lvl="0" algn="just" fontAlgn="base">
              <a:spcBef>
                <a:spcPct val="0"/>
              </a:spcBef>
              <a:spcAft>
                <a:spcPct val="0"/>
              </a:spcAft>
              <a:buFont typeface="Wingdings" pitchFamily="2" charset="2"/>
              <a:buChar char="Ø"/>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формирование умения применять данные методы, способствующие решению поставленной задачи, с использованием различных вариантов;</a:t>
            </a:r>
          </a:p>
          <a:p>
            <a:pPr marL="0" marR="0" lvl="0" indent="0" algn="just" defTabSz="914400" rtl="0" eaLnBrk="0" fontAlgn="base" latinLnBrk="0" hangingPunct="0">
              <a:lnSpc>
                <a:spcPct val="100000"/>
              </a:lnSpc>
              <a:spcBef>
                <a:spcPct val="0"/>
              </a:spcBef>
              <a:spcAft>
                <a:spcPct val="0"/>
              </a:spcAft>
              <a:buClrTx/>
              <a:buSzTx/>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развитие желания пользоваться специальной терминологией, ведение конструктивной беседы в процессе совместной исследовательской деятельности;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способность выдвигать гипотезы и самостоятельно сформулировать выводы.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857232"/>
            <a:ext cx="7691462" cy="1500198"/>
          </a:xfrm>
        </p:spPr>
        <p:txBody>
          <a:bodyPr>
            <a:normAutofit fontScale="90000"/>
          </a:bodyPr>
          <a:lstStyle/>
          <a:p>
            <a:r>
              <a:rPr lang="ru-RU" dirty="0"/>
              <a:t> </a:t>
            </a:r>
            <a:br>
              <a:rPr lang="ru-RU" dirty="0"/>
            </a:br>
            <a:r>
              <a:rPr lang="ru-RU" sz="3600" b="1" dirty="0">
                <a:latin typeface="Times New Roman" pitchFamily="18" charset="0"/>
                <a:cs typeface="Times New Roman" pitchFamily="18" charset="0"/>
              </a:rPr>
              <a:t>Примерное оборудование центров для детского экспериментирования</a:t>
            </a:r>
            <a:r>
              <a:rPr lang="ru-RU" dirty="0"/>
              <a:t/>
            </a:r>
            <a:br>
              <a:rPr lang="ru-RU" dirty="0"/>
            </a:br>
            <a:endParaRPr lang="ru-RU" dirty="0"/>
          </a:p>
        </p:txBody>
      </p:sp>
      <p:sp>
        <p:nvSpPr>
          <p:cNvPr id="23554" name="Rectangle 2"/>
          <p:cNvSpPr>
            <a:spLocks noChangeArrowheads="1"/>
          </p:cNvSpPr>
          <p:nvPr/>
        </p:nvSpPr>
        <p:spPr bwMode="auto">
          <a:xfrm>
            <a:off x="1000100" y="1643050"/>
            <a:ext cx="7643866"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Младший и средний дошкольный возраст</a:t>
            </a: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53975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Центр «Песок - вода»: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емкости разного размера мерные кружки, воронка, лейки, формочки, опилки, камешки, песок,. вода, трубочки, мыло, предметы из разных материалов (деревянные катушки, палочки, резиновые мячики, игрушки, пластмассовые пуговицы, металлические скрепки болты). </a:t>
            </a:r>
          </a:p>
          <a:p>
            <a:pPr marL="0" marR="0" lvl="0" indent="53975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Центр «Наука и природа»: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пластилин, стеки; природный материал, шишки, желуди, горох,  косточки плодов, растения и животные, оборудование для ухода за растениями жив модели, календари природы, иллюстративный материал, дидактические игры по экологии, дневники наблюдений за посадками.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571472" y="500042"/>
            <a:ext cx="792961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Центр «Искусство</a:t>
            </a: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листы белой бумаги, цветной бумаги, цветной картон, клей, кисточки для клея, подставка для кисточек, ножницы, акварельные краски, цветная гуашь, кисточки для красок, цветные карандаши, цветные мелки, губки поролоновые, зубные щетки, пуговицы, цветные нитки, разноцветные лоскутки тканей разных видов, трафареты.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Центр «Кулинария» </a:t>
            </a: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мука, сахар, соль, сода; пищевые красители, миксер, доски, терки, вилки и ложки (пластмассовые); розетки, миски; фартуки, колпаки, нарукавники; ножи, подносы; пооперационные карты рецептов блюд.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714348" y="714356"/>
            <a:ext cx="728667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Центр «Литература»: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книжки-самоделки и оборудование для их изготовления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степлеры</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дыроколы, тесьма, клей); план-схема и модели для рассказывания; лингвистические игры «Я учу буквы», «Волшебный поезд», «Чей домик?»; книги, журналы. </a:t>
            </a:r>
          </a:p>
          <a:p>
            <a:pPr marL="0" marR="0" lvl="0" indent="539750" algn="just" defTabSz="914400" rtl="0" eaLnBrk="1" fontAlgn="base" latinLnBrk="0" hangingPunct="1">
              <a:lnSpc>
                <a:spcPct val="100000"/>
              </a:lnSpc>
              <a:spcBef>
                <a:spcPct val="0"/>
              </a:spcBef>
              <a:spcAft>
                <a:spcPct val="0"/>
              </a:spcAft>
              <a:buClrTx/>
              <a:buSzTx/>
              <a:buFontTx/>
              <a:buNone/>
              <a:tabLst/>
            </a:pPr>
            <a:endParaRPr lang="ru-RU" sz="2400" dirty="0">
              <a:latin typeface="Times New Roman" pitchFamily="18" charset="0"/>
              <a:cs typeface="Times New Roman" pitchFamily="18"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Манипуляторной центр: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мелкие предметы для счета и группировки по разным Признакам; цветные геометрические фигуры; счеты; часы (детские, будильник); шнуровка. Разные виды логико-математических игр: «Логические пары», «Разбери узор», «Что сначала, что потом», «Разбери картинку», «Все о времени», «Запоминай-ка», «Четвертый лишний», «Учимся считать», «Волшебное лото».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TotalTime>
  <Words>1378</Words>
  <Application>Microsoft Office PowerPoint</Application>
  <PresentationFormat>Экран (4:3)</PresentationFormat>
  <Paragraphs>70</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Поток</vt:lpstr>
      <vt:lpstr>«Организация среды в ДОУ для детского экспериментирования» </vt:lpstr>
      <vt:lpstr>Слайд 2</vt:lpstr>
      <vt:lpstr>Слайд 3</vt:lpstr>
      <vt:lpstr>Слайд 4</vt:lpstr>
      <vt:lpstr>Слайд 5</vt:lpstr>
      <vt:lpstr>В старшем дошкольном возрасте – это: </vt:lpstr>
      <vt:lpstr>  Примерное оборудование центров для детского экспериментирования </vt:lpstr>
      <vt:lpstr>Слайд 8</vt:lpstr>
      <vt:lpstr>Слайд 9</vt:lpstr>
      <vt:lpstr>Слайд 10</vt:lpstr>
      <vt:lpstr>Слайд 11</vt:lpstr>
      <vt:lpstr>Слайд 12</vt:lpstr>
      <vt:lpstr>Слайд 13</vt:lpstr>
      <vt:lpstr>Слайд 14</vt:lpstr>
      <vt:lpstr>Приборы и оборудование мини - лабораторий. </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среды в ДОУ для детского экспериментирования»</dc:title>
  <dc:creator>comp</dc:creator>
  <cp:lastModifiedBy>comp</cp:lastModifiedBy>
  <cp:revision>6</cp:revision>
  <dcterms:created xsi:type="dcterms:W3CDTF">2021-11-30T11:40:07Z</dcterms:created>
  <dcterms:modified xsi:type="dcterms:W3CDTF">2021-11-30T12:24:13Z</dcterms:modified>
</cp:coreProperties>
</file>