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68" r:id="rId4"/>
    <p:sldId id="287" r:id="rId5"/>
    <p:sldId id="258" r:id="rId6"/>
    <p:sldId id="288" r:id="rId7"/>
    <p:sldId id="262" r:id="rId8"/>
    <p:sldId id="267" r:id="rId9"/>
    <p:sldId id="269" r:id="rId10"/>
    <p:sldId id="271" r:id="rId11"/>
    <p:sldId id="281" r:id="rId12"/>
    <p:sldId id="283" r:id="rId13"/>
    <p:sldId id="265" r:id="rId14"/>
    <p:sldId id="274" r:id="rId15"/>
    <p:sldId id="280" r:id="rId16"/>
    <p:sldId id="285" r:id="rId17"/>
    <p:sldId id="25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80196-AAF4-418E-B9DD-521EE2C01727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171A6-A3DD-4641-BF39-E0473BB5B4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51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0">
        <p:wipe/>
      </p:transition>
    </mc:Choice>
    <mc:Fallback xmlns="">
      <p:transition spd="slow" advTm="20000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80196-AAF4-418E-B9DD-521EE2C01727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171A6-A3DD-4641-BF39-E0473BB5B4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43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0">
        <p:wipe/>
      </p:transition>
    </mc:Choice>
    <mc:Fallback xmlns="">
      <p:transition spd="slow" advTm="20000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80196-AAF4-418E-B9DD-521EE2C01727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171A6-A3DD-4641-BF39-E0473BB5B4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31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0">
        <p:wipe/>
      </p:transition>
    </mc:Choice>
    <mc:Fallback xmlns="">
      <p:transition spd="slow" advTm="20000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80196-AAF4-418E-B9DD-521EE2C01727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171A6-A3DD-4641-BF39-E0473BB5B4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16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0">
        <p:wipe/>
      </p:transition>
    </mc:Choice>
    <mc:Fallback xmlns="">
      <p:transition spd="slow" advTm="20000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80196-AAF4-418E-B9DD-521EE2C01727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171A6-A3DD-4641-BF39-E0473BB5B4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33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0">
        <p:wipe/>
      </p:transition>
    </mc:Choice>
    <mc:Fallback xmlns="">
      <p:transition spd="slow" advTm="20000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80196-AAF4-418E-B9DD-521EE2C01727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171A6-A3DD-4641-BF39-E0473BB5B4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99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0">
        <p:wipe/>
      </p:transition>
    </mc:Choice>
    <mc:Fallback xmlns="">
      <p:transition spd="slow" advTm="20000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80196-AAF4-418E-B9DD-521EE2C01727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171A6-A3DD-4641-BF39-E0473BB5B4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99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0">
        <p:wipe/>
      </p:transition>
    </mc:Choice>
    <mc:Fallback xmlns="">
      <p:transition spd="slow" advTm="20000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80196-AAF4-418E-B9DD-521EE2C01727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171A6-A3DD-4641-BF39-E0473BB5B4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93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0">
        <p:wipe/>
      </p:transition>
    </mc:Choice>
    <mc:Fallback xmlns="">
      <p:transition spd="slow" advTm="20000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80196-AAF4-418E-B9DD-521EE2C01727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171A6-A3DD-4641-BF39-E0473BB5B4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49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0">
        <p:wipe/>
      </p:transition>
    </mc:Choice>
    <mc:Fallback xmlns="">
      <p:transition spd="slow" advTm="20000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80196-AAF4-418E-B9DD-521EE2C01727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171A6-A3DD-4641-BF39-E0473BB5B4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69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0">
        <p:wipe/>
      </p:transition>
    </mc:Choice>
    <mc:Fallback xmlns="">
      <p:transition spd="slow" advTm="20000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80196-AAF4-418E-B9DD-521EE2C01727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171A6-A3DD-4641-BF39-E0473BB5B4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43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0">
        <p:wipe/>
      </p:transition>
    </mc:Choice>
    <mc:Fallback xmlns="">
      <p:transition spd="slow" advTm="20000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5000"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80196-AAF4-418E-B9DD-521EE2C01727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171A6-A3DD-4641-BF39-E0473BB5B4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716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Tm="20000">
        <p:wipe/>
      </p:transition>
    </mc:Choice>
    <mc:Fallback xmlns="">
      <p:transition spd="slow" advTm="20000">
        <p:wip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692696"/>
            <a:ext cx="6480720" cy="2907755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000099"/>
                </a:solidFill>
                <a:latin typeface="Monotype Corsiva" pitchFamily="66" charset="0"/>
              </a:rPr>
              <a:t/>
            </a:r>
            <a:br>
              <a:rPr lang="ru-RU" sz="6000" b="1" dirty="0" smtClean="0">
                <a:solidFill>
                  <a:srgbClr val="000099"/>
                </a:solidFill>
                <a:latin typeface="Monotype Corsiva" pitchFamily="66" charset="0"/>
              </a:rPr>
            </a:br>
            <a:r>
              <a:rPr lang="ru-RU" sz="6000" b="1" dirty="0" smtClean="0">
                <a:solidFill>
                  <a:srgbClr val="FF0000"/>
                </a:solidFill>
                <a:latin typeface="Monotype Corsiva" pitchFamily="66" charset="0"/>
              </a:rPr>
              <a:t>«Светёлки»</a:t>
            </a:r>
            <a:r>
              <a:rPr lang="ru-RU" sz="6000" b="1" dirty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6000" b="1" dirty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6000" b="1" dirty="0" smtClean="0">
                <a:solidFill>
                  <a:srgbClr val="FF0000"/>
                </a:solidFill>
                <a:latin typeface="Monotype Corsiva" pitchFamily="66" charset="0"/>
              </a:rPr>
              <a:t>РУССКАЯ ИЗБА</a:t>
            </a:r>
            <a:r>
              <a:rPr lang="ru-RU" sz="6000" b="1" dirty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6000" b="1" dirty="0">
                <a:solidFill>
                  <a:srgbClr val="FF0000"/>
                </a:solidFill>
                <a:latin typeface="Monotype Corsiva" pitchFamily="66" charset="0"/>
              </a:rPr>
            </a:br>
            <a:endParaRPr lang="ru-RU" sz="6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843808" y="4725144"/>
            <a:ext cx="6400800" cy="175260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000099"/>
                </a:solidFill>
              </a:rPr>
              <a:t>Подготовили   1 и 2 класс</a:t>
            </a:r>
          </a:p>
          <a:p>
            <a:r>
              <a:rPr lang="ru-RU" sz="1800" dirty="0" smtClean="0">
                <a:solidFill>
                  <a:srgbClr val="000099"/>
                </a:solidFill>
              </a:rPr>
              <a:t>ОГКОУ «Вичугская коррекционная школа-интернат №1»</a:t>
            </a:r>
          </a:p>
          <a:p>
            <a:r>
              <a:rPr lang="ru-RU" sz="1800" dirty="0" smtClean="0">
                <a:solidFill>
                  <a:srgbClr val="000099"/>
                </a:solidFill>
              </a:rPr>
              <a:t>2021-2022 </a:t>
            </a:r>
            <a:r>
              <a:rPr lang="ru-RU" sz="1800" dirty="0" err="1" smtClean="0">
                <a:solidFill>
                  <a:srgbClr val="000099"/>
                </a:solidFill>
              </a:rPr>
              <a:t>у.г</a:t>
            </a:r>
            <a:r>
              <a:rPr lang="ru-RU" sz="1800" dirty="0" smtClean="0">
                <a:solidFill>
                  <a:srgbClr val="000099"/>
                </a:solidFill>
              </a:rPr>
              <a:t>.</a:t>
            </a:r>
            <a:endParaRPr lang="ru-RU" sz="18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47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0">
        <p:wipe/>
      </p:transition>
    </mc:Choice>
    <mc:Fallback xmlns="">
      <p:transition spd="slow" advTm="20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0"/>
            <a:ext cx="5122912" cy="234888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Monotype Corsiva" pitchFamily="66" charset="0"/>
              </a:rPr>
              <a:t/>
            </a:r>
            <a:br>
              <a:rPr lang="ru-RU" sz="2800" b="1" dirty="0" smtClean="0">
                <a:latin typeface="Monotype Corsiva" pitchFamily="66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Кухонная </a:t>
            </a:r>
            <a:r>
              <a:rPr lang="ru-RU" sz="3200" b="1" dirty="0">
                <a:solidFill>
                  <a:srgbClr val="FF0000"/>
                </a:solidFill>
                <a:latin typeface="Monotype Corsiva" pitchFamily="66" charset="0"/>
              </a:rPr>
              <a:t>утварь.</a:t>
            </a:r>
            <a:br>
              <a:rPr lang="ru-RU" sz="3200" b="1" dirty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Без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самовара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изба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выглядела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неполноценной. Формы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самовара были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разнообразны.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чугунке варили первое и второе – ставили на печь или в печь.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Ухватом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отправляли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жар горшки с пищей.</a:t>
            </a:r>
          </a:p>
        </p:txBody>
      </p:sp>
      <p:pic>
        <p:nvPicPr>
          <p:cNvPr id="9" name="Рисунок 8" descr="16447752259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95892" y="3573016"/>
            <a:ext cx="5376597" cy="3024336"/>
          </a:xfrm>
          <a:prstGeom prst="rect">
            <a:avLst/>
          </a:prstGeom>
          <a:ln w="50800">
            <a:solidFill>
              <a:srgbClr val="FF0000"/>
            </a:solidFill>
          </a:ln>
        </p:spPr>
      </p:pic>
      <p:pic>
        <p:nvPicPr>
          <p:cNvPr id="10" name="Рисунок 9" descr="16447752259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204864"/>
            <a:ext cx="4248472" cy="2389766"/>
          </a:xfrm>
          <a:prstGeom prst="rect">
            <a:avLst/>
          </a:prstGeom>
          <a:solidFill>
            <a:schemeClr val="accent1"/>
          </a:solidFill>
          <a:ln w="50800">
            <a:solidFill>
              <a:srgbClr val="FF0000"/>
            </a:solidFill>
            <a:bevel/>
          </a:ln>
        </p:spPr>
      </p:pic>
    </p:spTree>
    <p:extLst>
      <p:ext uri="{BB962C8B-B14F-4D97-AF65-F5344CB8AC3E}">
        <p14:creationId xmlns:p14="http://schemas.microsoft.com/office/powerpoint/2010/main" val="245318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0">
        <p:wipe/>
      </p:transition>
    </mc:Choice>
    <mc:Fallback xmlns="">
      <p:transition spd="slow" advTm="20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54" y="404664"/>
            <a:ext cx="8046294" cy="58257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7139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0">
        <p:wipe/>
      </p:transition>
    </mc:Choice>
    <mc:Fallback xmlns="">
      <p:transition spd="slow" advTm="20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707904" y="764704"/>
            <a:ext cx="41044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Чугунный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утюг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был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 у всех, поскольку стоил очень дорого. К тому же чугун был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тяжелым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851920" y="81611"/>
            <a:ext cx="33753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3200" dirty="0" smtClean="0">
                <a:solidFill>
                  <a:prstClr val="black"/>
                </a:solidFill>
              </a:rPr>
              <a:t>             Утюг</a:t>
            </a:r>
            <a:endParaRPr lang="ru-RU" sz="3200" dirty="0">
              <a:solidFill>
                <a:prstClr val="black"/>
              </a:solidFill>
            </a:endParaRPr>
          </a:p>
        </p:txBody>
      </p:sp>
      <p:pic>
        <p:nvPicPr>
          <p:cNvPr id="11" name="Рисунок 10" descr="16447752258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2204864"/>
            <a:ext cx="7040782" cy="3960440"/>
          </a:xfrm>
          <a:prstGeom prst="rect">
            <a:avLst/>
          </a:prstGeom>
          <a:ln w="508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27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0">
        <p:wipe/>
      </p:transition>
    </mc:Choice>
    <mc:Fallback xmlns="">
      <p:transition spd="slow" advTm="20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332656"/>
            <a:ext cx="5976664" cy="1944216"/>
          </a:xfrm>
          <a:noFill/>
        </p:spPr>
        <p:txBody>
          <a:bodyPr>
            <a:no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Вышивкой занимались с детства девицы. Были к замужеству все – мастерицы. Украшали приданное при свете лучины, При этом никогда не присутствовали мужчины.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882" y="2276872"/>
            <a:ext cx="5746460" cy="42813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Овал 5"/>
          <p:cNvSpPr/>
          <p:nvPr/>
        </p:nvSpPr>
        <p:spPr>
          <a:xfrm>
            <a:off x="6516216" y="2852936"/>
            <a:ext cx="792088" cy="936104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65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0">
        <p:wipe/>
      </p:transition>
    </mc:Choice>
    <mc:Fallback xmlns="">
      <p:transition spd="slow" advTm="20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548680"/>
            <a:ext cx="4773216" cy="4752528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новорожденного подвешивали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 потолку избы нарядную люльку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Monotype Corsiva" pitchFamily="66" charset="0"/>
              </a:rPr>
              <a:t/>
            </a:r>
            <a:br>
              <a:rPr lang="ru-RU" sz="3200" dirty="0" smtClean="0">
                <a:latin typeface="Monotype Corsiva" pitchFamily="66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Нежно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мама напевала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Песню тихую дитю.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Мягко колыбель качала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Под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напевную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песнь свою.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132856"/>
            <a:ext cx="4243686" cy="3835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7" descr="Untitled - 21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 t="16556" r="50240" b="49460"/>
          <a:stretch>
            <a:fillRect/>
          </a:stretch>
        </p:blipFill>
        <p:spPr>
          <a:xfrm>
            <a:off x="5148064" y="4221088"/>
            <a:ext cx="2736304" cy="2466206"/>
          </a:xfrm>
          <a:prstGeom prst="rect">
            <a:avLst/>
          </a:prstGeom>
          <a:ln w="63500">
            <a:solidFill>
              <a:schemeClr val="bg2">
                <a:lumMod val="20000"/>
                <a:lumOff val="8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3240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0">
        <p:wipe/>
      </p:transition>
    </mc:Choice>
    <mc:Fallback xmlns="">
      <p:transition spd="slow" advTm="20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8294036" cy="6048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6044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0">
        <p:wipe/>
      </p:transition>
    </mc:Choice>
    <mc:Fallback xmlns="">
      <p:transition spd="slow" advTm="20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188640"/>
            <a:ext cx="4392488" cy="2448271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Самовар шипит, баранки на скатерти самобранке,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конфеты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печенье, и душистое варенье.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Ароматным вкусным чаем всех сердечно угощаем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Пейте чай, угощенье берите, чаще в гости приходите.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1644775226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2708920"/>
            <a:ext cx="6528725" cy="3672408"/>
          </a:xfrm>
          <a:prstGeom prst="rect">
            <a:avLst/>
          </a:prstGeom>
          <a:ln w="508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0522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0">
        <p:wipe/>
      </p:transition>
    </mc:Choice>
    <mc:Fallback xmlns="">
      <p:transition spd="slow" advTm="20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35896" y="1556792"/>
            <a:ext cx="4824536" cy="475252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ВРЕМЕНА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ТЕПЕРЬ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ДРУГИЕ,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 ИГРЫ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ДЕЛА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ДАЛЕКО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УШЛА  РОССИЯ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ОТ СТРАНЫ, КАКОЙ БЫЛА,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НО ПРЕДАНЬЯ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СТАРИНЫ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ЗАБЫВАТЬ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МЫ  НЕ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ДОЛЖНЫ.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СЛАВА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РУССКОЙ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СТАРИНЕ!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СЛАВА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НАШЕЙ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СТОРОНЕ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!»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920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0">
        <p:wipe/>
      </p:transition>
    </mc:Choice>
    <mc:Fallback xmlns="">
      <p:transition spd="slow" advTm="20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27784" y="692696"/>
            <a:ext cx="6357392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старину, и в настоящее время у каждого человека должен быть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дом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Все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мы приходим в свой дом, чтобы отдохнуть, набраться сил.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Уже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древности человек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строил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для себя жилище, 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котором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можно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укрыться.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Какой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же дом строил  наш прапрадед, живший тысячу лет назад? Конечно же избу! </a:t>
            </a: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-  Что означало слово «изба»? ( Изба - это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истьба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истопка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»), жилище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которое отапливалось изнутри.</a:t>
            </a:r>
          </a:p>
          <a:p>
            <a:pPr marL="0" indent="0">
              <a:buNone/>
            </a:pPr>
            <a:r>
              <a:rPr lang="ru-RU" sz="2600" dirty="0"/>
              <a:t> </a:t>
            </a:r>
            <a:endParaRPr lang="ru-RU" sz="2600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16447752253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07837" y="3501008"/>
            <a:ext cx="5504611" cy="3096344"/>
          </a:xfrm>
          <a:prstGeom prst="rect">
            <a:avLst/>
          </a:prstGeom>
          <a:ln w="44450">
            <a:solidFill>
              <a:srgbClr val="FF0000">
                <a:alpha val="82000"/>
              </a:srgbClr>
            </a:solidFill>
          </a:ln>
        </p:spPr>
      </p:pic>
    </p:spTree>
    <p:extLst>
      <p:ext uri="{BB962C8B-B14F-4D97-AF65-F5344CB8AC3E}">
        <p14:creationId xmlns:p14="http://schemas.microsoft.com/office/powerpoint/2010/main" val="50914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0">
        <p:wipe/>
      </p:transition>
    </mc:Choice>
    <mc:Fallback xmlns="">
      <p:transition spd="slow" advTm="20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332656"/>
            <a:ext cx="5112568" cy="1800200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Строили дома в старину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быстро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Избы строились из сосны или ели.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Использовался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мох, который клали между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бревен.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Избы строили, не используя гвозди.</a:t>
            </a:r>
            <a:r>
              <a:rPr lang="ru-RU" sz="2800" b="1" dirty="0">
                <a:latin typeface="Monotype Corsiva" pitchFamily="66" charset="0"/>
              </a:rPr>
              <a:t/>
            </a:r>
            <a:br>
              <a:rPr lang="ru-RU" sz="2800" b="1" dirty="0">
                <a:latin typeface="Monotype Corsiva" pitchFamily="66" charset="0"/>
              </a:rPr>
            </a:br>
            <a:endParaRPr lang="ru-RU" sz="2800" b="1" dirty="0">
              <a:latin typeface="Monotype Corsiva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988840"/>
            <a:ext cx="5570961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7568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0">
        <p:wipe/>
      </p:transition>
    </mc:Choice>
    <mc:Fallback xmlns="">
      <p:transition spd="slow" advTm="20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7014" y="4725144"/>
            <a:ext cx="5655465" cy="147302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    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Изба на Руси начиналась с крыльца, которое «зазывало» гостей войти внутрь дома.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Учитель\Desktop\160114064148c3c4f216ee1d263c1a4a81f200d6308d19469x8442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0928" y="404664"/>
            <a:ext cx="5188394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6738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0">
        <p:wipe/>
      </p:transition>
    </mc:Choice>
    <mc:Fallback xmlns="">
      <p:transition spd="slow" advTm="20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1720" y="404664"/>
            <a:ext cx="6984776" cy="5976664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ru-RU" sz="12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dirty="0" smtClean="0"/>
              <a:t>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Внутри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изба  состояла из одного большого помещения (светлицы)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«Светёлка»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700" dirty="0" smtClean="0">
                <a:latin typeface="Monotype Corsiva" pitchFamily="66" charset="0"/>
              </a:rPr>
              <a:t>  </a:t>
            </a:r>
            <a:endParaRPr lang="ru-RU" sz="1600" dirty="0">
              <a:latin typeface="Monotype Corsiva" pitchFamily="66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1600" dirty="0" smtClean="0">
              <a:latin typeface="Monotype Corsiva" pitchFamily="66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1600" dirty="0">
              <a:latin typeface="Monotype Corsiva" pitchFamily="66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1600" dirty="0" smtClean="0">
              <a:latin typeface="Monotype Corsiva" pitchFamily="66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1600" dirty="0" smtClean="0">
              <a:latin typeface="Monotype Corsiva" pitchFamily="66" charset="0"/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ru-RU" sz="1600" dirty="0" smtClean="0">
                <a:latin typeface="Monotype Corsiva" pitchFamily="66" charset="0"/>
              </a:rPr>
              <a:t> </a:t>
            </a:r>
            <a:endParaRPr lang="ru-RU" sz="1600" dirty="0">
              <a:latin typeface="Monotype Corsiva" pitchFamily="66" charset="0"/>
            </a:endParaRPr>
          </a:p>
        </p:txBody>
      </p:sp>
      <p:pic>
        <p:nvPicPr>
          <p:cNvPr id="4" name="Picture 2" descr="C:\Users\Учитель\Desktop\Slide4.jpg"/>
          <p:cNvPicPr>
            <a:picLocks noChangeAspect="1" noChangeArrowheads="1"/>
          </p:cNvPicPr>
          <p:nvPr/>
        </p:nvPicPr>
        <p:blipFill>
          <a:blip r:embed="rId2" cstate="print"/>
          <a:srcRect l="9051" t="17800" r="4851" b="10801"/>
          <a:stretch>
            <a:fillRect/>
          </a:stretch>
        </p:blipFill>
        <p:spPr bwMode="auto">
          <a:xfrm>
            <a:off x="2987824" y="1628800"/>
            <a:ext cx="5788879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3347864" y="5157192"/>
            <a:ext cx="5040560" cy="141277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Всё здесь, кроме печи, деревянное: потолок, стены, лавки, полки, обеденный стол, детская колыбелька,  домашняя утварь.</a:t>
            </a:r>
            <a:endParaRPr lang="ru-RU" sz="2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62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0">
        <p:wipe/>
      </p:transition>
    </mc:Choice>
    <mc:Fallback xmlns="">
      <p:transition spd="slow" advTm="20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18516" y="3429000"/>
            <a:ext cx="55254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В низенькой светёлке с створчатым   окном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   Светится лампада в сумраке ночном…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   Новая светёлка чисто прибрана: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   В темноте белеет занавес окна;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   Пол отструган гладко; ровен потолок;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   Печка развальная стала в уголок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   По стенам-укладки с дедовским добром,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   Узкая скамейка, крытая платком.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   Крашеные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пяльца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со стулом раздвижным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   И кровать резная с пологом цветным.</a:t>
            </a:r>
          </a:p>
        </p:txBody>
      </p:sp>
      <p:pic>
        <p:nvPicPr>
          <p:cNvPr id="5" name="Picture 2" descr="C:\Users\user\Desktop\русская изба\IMG_20210930_1630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60648"/>
            <a:ext cx="5184576" cy="2916324"/>
          </a:xfrm>
          <a:prstGeom prst="rect">
            <a:avLst/>
          </a:prstGeom>
          <a:noFill/>
          <a:ln w="444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3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0">
        <p:wipe/>
      </p:transition>
    </mc:Choice>
    <mc:Fallback xmlns="">
      <p:transition spd="slow" advTm="20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1481836"/>
            <a:ext cx="5770984" cy="1930226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Monotype Corsiva" pitchFamily="66" charset="0"/>
              </a:rPr>
              <a:t>Русская печка, русская печка! 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Нет </a:t>
            </a:r>
            <a:r>
              <a:rPr lang="ru-RU" sz="2800" b="1" dirty="0">
                <a:solidFill>
                  <a:srgbClr val="FF0000"/>
                </a:solidFill>
                <a:latin typeface="Monotype Corsiva" pitchFamily="66" charset="0"/>
              </a:rPr>
              <a:t>в добром доме теплее местечка! 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2952328" cy="1951813"/>
          </a:xfrm>
          <a:ln w="38100"/>
          <a:effectLst>
            <a:softEdge rad="1270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347864" y="332656"/>
            <a:ext cx="561695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Печь была основой жизни, </a:t>
            </a:r>
          </a:p>
          <a:p>
            <a:pP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«Печь краса – в доме чудеса!»</a:t>
            </a:r>
          </a:p>
        </p:txBody>
      </p:sp>
      <p:pic>
        <p:nvPicPr>
          <p:cNvPr id="7" name="Рисунок 6" descr="16447752259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23804" y="3118470"/>
            <a:ext cx="6056664" cy="3406874"/>
          </a:xfrm>
          <a:prstGeom prst="rect">
            <a:avLst/>
          </a:prstGeom>
          <a:ln w="508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52869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0">
        <p:wipe/>
      </p:transition>
    </mc:Choice>
    <mc:Fallback xmlns="">
      <p:transition spd="slow" advTm="20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5511" y="260648"/>
            <a:ext cx="3168352" cy="2204864"/>
          </a:xfrm>
        </p:spPr>
        <p:txBody>
          <a:bodyPr>
            <a:noAutofit/>
          </a:bodyPr>
          <a:lstStyle/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Красный угол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—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было священное место, где находились рушники, иконы, лики предков и божественные книги. Необходимой частью красного угла являлся стол. </a:t>
            </a:r>
            <a:r>
              <a:rPr lang="ru-RU" sz="2800" b="1" dirty="0" smtClean="0">
                <a:solidFill>
                  <a:srgbClr val="000099"/>
                </a:solidFill>
                <a:latin typeface="Monotype Corsiva" pitchFamily="66" charset="0"/>
              </a:rPr>
              <a:t/>
            </a:r>
            <a:br>
              <a:rPr lang="ru-RU" sz="2800" b="1" dirty="0" smtClean="0">
                <a:solidFill>
                  <a:srgbClr val="000099"/>
                </a:solidFill>
                <a:latin typeface="Monotype Corsiva" pitchFamily="66" charset="0"/>
              </a:rPr>
            </a:br>
            <a:endParaRPr lang="ru-RU" sz="2800" b="1" dirty="0">
              <a:solidFill>
                <a:srgbClr val="000099"/>
              </a:solidFill>
              <a:latin typeface="Monotype Corsiva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48680"/>
            <a:ext cx="3096344" cy="2924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501008"/>
            <a:ext cx="3096344" cy="32326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64477522589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83790" y="2708920"/>
            <a:ext cx="6272697" cy="3528392"/>
          </a:xfrm>
          <a:prstGeom prst="rect">
            <a:avLst/>
          </a:prstGeom>
          <a:ln w="508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57928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0">
        <p:wipe/>
      </p:transition>
    </mc:Choice>
    <mc:Fallback xmlns="">
      <p:transition spd="slow" advTm="20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274638"/>
            <a:ext cx="5338936" cy="200223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600" b="1" dirty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3600" b="1" dirty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Деревянный </a:t>
            </a:r>
            <a:r>
              <a:rPr lang="ru-RU" sz="3600" b="1" dirty="0">
                <a:solidFill>
                  <a:srgbClr val="FF0000"/>
                </a:solidFill>
                <a:latin typeface="Monotype Corsiva" pitchFamily="66" charset="0"/>
              </a:rPr>
              <a:t>сундук.</a:t>
            </a:r>
            <a:br>
              <a:rPr lang="ru-RU" sz="3600" b="1" dirty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Сундуки — обязательная принадлежность избы. В них хранили одежду, холсты и другую домашнюю утварь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100" b="1" dirty="0" smtClean="0">
                <a:latin typeface="Monotype Corsiva" pitchFamily="66" charset="0"/>
              </a:rPr>
              <a:t/>
            </a:r>
            <a:br>
              <a:rPr lang="ru-RU" sz="3100" b="1" dirty="0" smtClean="0">
                <a:latin typeface="Monotype Corsiva" pitchFamily="66" charset="0"/>
              </a:rPr>
            </a:br>
            <a:r>
              <a:rPr lang="ru-RU" sz="3100" b="1" dirty="0">
                <a:latin typeface="Monotype Corsiva" pitchFamily="66" charset="0"/>
              </a:rPr>
              <a:t/>
            </a:r>
            <a:br>
              <a:rPr lang="ru-RU" sz="3100" b="1" dirty="0">
                <a:latin typeface="Monotype Corsiva" pitchFamily="66" charset="0"/>
              </a:rPr>
            </a:br>
            <a:r>
              <a:rPr lang="ru-RU" sz="3100" b="1" dirty="0" smtClean="0">
                <a:latin typeface="Monotype Corsiva" pitchFamily="66" charset="0"/>
              </a:rPr>
              <a:t/>
            </a:r>
            <a:br>
              <a:rPr lang="ru-RU" sz="3100" b="1" dirty="0" smtClean="0">
                <a:latin typeface="Monotype Corsiva" pitchFamily="66" charset="0"/>
              </a:rPr>
            </a:b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717032"/>
            <a:ext cx="3496554" cy="2879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16447752258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1988840"/>
            <a:ext cx="6304699" cy="4230347"/>
          </a:xfrm>
          <a:prstGeom prst="rect">
            <a:avLst/>
          </a:prstGeom>
          <a:solidFill>
            <a:schemeClr val="accent1"/>
          </a:solidFill>
          <a:ln w="508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74586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0">
        <p:wipe/>
      </p:transition>
    </mc:Choice>
    <mc:Fallback xmlns="">
      <p:transition spd="slow" advTm="20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778</TotalTime>
  <Words>366</Words>
  <Application>Microsoft Office PowerPoint</Application>
  <PresentationFormat>Экран (4:3)</PresentationFormat>
  <Paragraphs>51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 «Светёлки» РУССКАЯ ИЗБА </vt:lpstr>
      <vt:lpstr>Презентация PowerPoint</vt:lpstr>
      <vt:lpstr>Строили дома в старину быстро. Избы строились из сосны или ели. Использовался мох, который клали между бревен. Избы строили, не используя гвозди. </vt:lpstr>
      <vt:lpstr>Презентация PowerPoint</vt:lpstr>
      <vt:lpstr>Презентация PowerPoint</vt:lpstr>
      <vt:lpstr>Презентация PowerPoint</vt:lpstr>
      <vt:lpstr>Русская печка, русская печка!  Нет в добром доме теплее местечка!  </vt:lpstr>
      <vt:lpstr>Красный угол — Это было священное место, где находились рушники, иконы, лики предков и божественные книги. Необходимой частью красного угла являлся стол.  </vt:lpstr>
      <vt:lpstr>  Деревянный сундук. Сундуки — обязательная принадлежность избы. В них хранили одежду, холсты и другую домашнюю утварь.   </vt:lpstr>
      <vt:lpstr> Кухонная утварь. Без самовара  изба выглядела неполноценной. Формы  самовара были  разнообразны. В чугунке варили первое и второе – ставили на печь или в печь.  Ухватом отправляли в жар горшки с пищей.</vt:lpstr>
      <vt:lpstr>Презентация PowerPoint</vt:lpstr>
      <vt:lpstr>Презентация PowerPoint</vt:lpstr>
      <vt:lpstr>Вышивкой занимались с детства девицы. Были к замужеству все – мастерицы. Украшали приданное при свете лучины, При этом никогда не присутствовали мужчины.</vt:lpstr>
      <vt:lpstr>Для новорожденного подвешивали к потолку избы нарядную люльку    Нежно мама напевала Песню тихую дитю. Мягко колыбель качала Под напевную песнь свою. </vt:lpstr>
      <vt:lpstr>Презентация PowerPoint</vt:lpstr>
      <vt:lpstr>Самовар шипит, баранки на скатерти самобранке, И конфеты, и печенье, и душистое варенье. Ароматным вкусным чаем всех сердечно угощаем Пейте чай, угощенье берите, чаще в гости приходите.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Мини-музей «Русская изба»</dc:title>
  <dc:creator>Максим</dc:creator>
  <cp:lastModifiedBy>user</cp:lastModifiedBy>
  <cp:revision>67</cp:revision>
  <dcterms:created xsi:type="dcterms:W3CDTF">2018-02-04T19:00:24Z</dcterms:created>
  <dcterms:modified xsi:type="dcterms:W3CDTF">2022-02-14T16:27:03Z</dcterms:modified>
</cp:coreProperties>
</file>