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91" r:id="rId4"/>
    <p:sldId id="260" r:id="rId5"/>
    <p:sldId id="262" r:id="rId6"/>
    <p:sldId id="290" r:id="rId7"/>
    <p:sldId id="264" r:id="rId8"/>
    <p:sldId id="267" r:id="rId9"/>
    <p:sldId id="268" r:id="rId10"/>
    <p:sldId id="294" r:id="rId11"/>
    <p:sldId id="265" r:id="rId12"/>
    <p:sldId id="269" r:id="rId13"/>
    <p:sldId id="270" r:id="rId14"/>
    <p:sldId id="277" r:id="rId15"/>
    <p:sldId id="278" r:id="rId16"/>
    <p:sldId id="293" r:id="rId17"/>
    <p:sldId id="289" r:id="rId18"/>
    <p:sldId id="273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dmilinskoe.ivn.muzkult.ru/media/2022/04/07/1295557950/g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AD5B6A-3531-473B-BF5D-F9739362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куклы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627C4EB-E31A-42A5-8B0A-3544A3D0E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77" t="15153" r="377" b="1683"/>
          <a:stretch/>
        </p:blipFill>
        <p:spPr>
          <a:xfrm>
            <a:off x="460159" y="1417638"/>
            <a:ext cx="8219550" cy="51657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849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Microsoft JhengHei Light" pitchFamily="34" charset="-120"/>
                <a:cs typeface="Times New Roman" pitchFamily="18" charset="0"/>
              </a:rPr>
              <a:t>Обрядовые куклы</a:t>
            </a:r>
            <a:endParaRPr lang="ru-RU" b="1" i="1" dirty="0">
              <a:latin typeface="Times New Roman" pitchFamily="18" charset="0"/>
              <a:ea typeface="Microsoft JhengHei Light" pitchFamily="34" charset="-12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772" name="Picture 4" descr="https://avatars.mds.yandex.net/get-zen_doc/225409/pub_5deb7d1a43863f00ae06dc1f_5deba3fd3642b60db9e7883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89037"/>
            <a:ext cx="8305800" cy="5532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585093"/>
            <a:ext cx="5630285" cy="4297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09600" y="3048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Кукла</a:t>
            </a:r>
            <a:r>
              <a:rPr lang="en-US" sz="2400" b="1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«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Масленица</a:t>
            </a:r>
            <a:r>
              <a:rPr lang="ru-RU" sz="2400" b="1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»</a:t>
            </a:r>
            <a:r>
              <a:rPr lang="en-US" sz="2400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большая</a:t>
            </a:r>
            <a:r>
              <a:rPr lang="en-US" sz="2400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 и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домашняя</a:t>
            </a:r>
            <a:r>
              <a:rPr lang="en-US" sz="2400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endParaRPr lang="ru-RU" sz="2400" dirty="0">
              <a:solidFill>
                <a:schemeClr val="accent2"/>
              </a:solidFill>
              <a:latin typeface="Times New Roman" pitchFamily="16" charset="0"/>
              <a:cs typeface="Times New Roman Cyr" pitchFamily="1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2697" t="21619" r="20636" b="11905"/>
          <a:stretch/>
        </p:blipFill>
        <p:spPr bwMode="auto">
          <a:xfrm>
            <a:off x="5782685" y="2563078"/>
            <a:ext cx="2370715" cy="3151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076647"/>
            <a:ext cx="3505200" cy="54425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" y="3048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Кукла</a:t>
            </a:r>
            <a:r>
              <a:rPr lang="en-US" sz="4000" b="1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ru-RU" sz="4000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- </a:t>
            </a:r>
            <a:r>
              <a:rPr lang="en-US" sz="4000" b="1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Пасха</a:t>
            </a:r>
            <a:endParaRPr lang="ru-RU" sz="4000" dirty="0">
              <a:solidFill>
                <a:schemeClr val="accent2"/>
              </a:solidFill>
              <a:latin typeface="Times New Roman" pitchFamily="16" charset="0"/>
              <a:cs typeface="Times New Roman Cyr" pitchFamily="16" charset="0"/>
            </a:endParaRPr>
          </a:p>
          <a:p>
            <a:pPr algn="just"/>
            <a:endParaRPr lang="ru-RU" altLang="ru-RU" sz="2400" dirty="0">
              <a:solidFill>
                <a:schemeClr val="accent2"/>
              </a:solidFill>
              <a:latin typeface="Times New Roman" pitchFamily="16" charset="0"/>
              <a:cs typeface="Times New Roman Cyr" pitchFamily="1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6889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Мастер класс</a:t>
            </a:r>
            <a:b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КУКЛА «ПАСХАЛЬНАЯ»</a:t>
            </a:r>
            <a:b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План изготовления</a:t>
            </a:r>
          </a:p>
        </p:txBody>
      </p:sp>
      <p:sp>
        <p:nvSpPr>
          <p:cNvPr id="4099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</a:rPr>
              <a:t>Для туловища нам понадобится белая ткань размером </a:t>
            </a:r>
          </a:p>
          <a:p>
            <a:r>
              <a:rPr lang="ru-RU" altLang="ru-RU" dirty="0">
                <a:solidFill>
                  <a:schemeClr val="bg1"/>
                </a:solidFill>
              </a:rPr>
              <a:t> 30/40 см. Сгибаем ее в три сложения</a:t>
            </a:r>
          </a:p>
        </p:txBody>
      </p:sp>
      <p:pic>
        <p:nvPicPr>
          <p:cNvPr id="4100" name="Picture 2" descr="F:\семинар игрушка\фото\IMG_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21058" r="1887" b="12910"/>
          <a:stretch>
            <a:fillRect/>
          </a:stretch>
        </p:blipFill>
        <p:spPr>
          <a:xfrm>
            <a:off x="4876800" y="1831645"/>
            <a:ext cx="3167081" cy="2375311"/>
          </a:xfrm>
          <a:noFill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A4EBE41-91CF-488A-B333-0FC20A5A7F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720732"/>
            <a:ext cx="3319481" cy="24906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783F043-53CA-4FFD-9B01-2F69280D73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534" y="4800600"/>
            <a:ext cx="2774044" cy="16198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DC92AC-1789-4052-B7F4-B20074792D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4193" y="4868815"/>
            <a:ext cx="2163216" cy="16210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9B32AEE-53BE-4DFB-A3DF-3988ABE5D5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4600" y="4868815"/>
            <a:ext cx="2165052" cy="1621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124017-C04E-445A-8A87-7540DC7396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2834886" cy="21215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7F76EC9-9CE5-488F-B6B2-A420F42CB0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199" y="381000"/>
            <a:ext cx="1845527" cy="2057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DADAA98-CDC0-49AF-ACA1-DF08BC82B6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89138"/>
            <a:ext cx="2566638" cy="3865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5413E2-D782-4FC6-8726-740CE4354A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971800"/>
            <a:ext cx="2536156" cy="33774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FBC9B83-ABDC-457C-AD57-9EA4C5E03D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8762" y="3216437"/>
            <a:ext cx="2438399" cy="324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59F812E-8B4B-47F8-B676-3450BCA6B0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536"/>
            <a:ext cx="4972050" cy="6629400"/>
          </a:xfrm>
        </p:spPr>
      </p:pic>
    </p:spTree>
    <p:extLst>
      <p:ext uri="{BB962C8B-B14F-4D97-AF65-F5344CB8AC3E}">
        <p14:creationId xmlns="" xmlns:p14="http://schemas.microsoft.com/office/powerpoint/2010/main" val="285995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aa/0d/f7/aa0df709234373b487deb29171b1aa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1991"/>
            <a:ext cx="5473066" cy="6634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5583" rIns="90000" bIns="45000">
            <a:normAutofit/>
          </a:bodyPr>
          <a:lstStyle/>
          <a:p>
            <a:pPr algn="ctr" hangingPunct="1">
              <a:lnSpc>
                <a:spcPct val="98000"/>
              </a:lnSpc>
              <a:spcBef>
                <a:spcPts val="5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ea typeface="DejaVu Sans" charset="0"/>
                <a:cs typeface="Times New Roman" pitchFamily="18" charset="0"/>
              </a:rPr>
              <a:t>Заключение: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Calibri" pitchFamily="32" charset="0"/>
              </a:rPr>
              <a:t>Кукла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Calibri" pitchFamily="32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Calibri" pitchFamily="32" charset="0"/>
              </a:rPr>
              <a:t>ка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к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неотъемлемая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часть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русской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культуры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способствует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сохранению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и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возрождению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культурного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наследия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нашего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народа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.</a:t>
            </a:r>
            <a:r>
              <a:rPr lang="en-US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609600"/>
            <a:ext cx="8229600" cy="579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6600" b="1" i="1" dirty="0">
                <a:solidFill>
                  <a:schemeClr val="accent2"/>
                </a:solidFill>
                <a:latin typeface="Times New Roman" pitchFamily="18" charset="0"/>
                <a:ea typeface="AR PL ShanHeiSun Uni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1020762"/>
          </a:xfrm>
          <a:ln/>
        </p:spPr>
        <p:txBody>
          <a:bodyPr lIns="91440" tIns="45720" rIns="91440" bIns="45720">
            <a:noAutofit/>
          </a:bodyPr>
          <a:lstStyle/>
          <a:p>
            <a:pPr>
              <a:tabLst>
                <a:tab pos="33147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onotype Corsiva Cyr" pitchFamily="6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Проект:</a:t>
            </a:r>
            <a:b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Изучение и сохранение  русских национальных традиций </a:t>
            </a:r>
            <a:b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примере создания образа  </a:t>
            </a: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русской</a:t>
            </a: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onotype Corsiva" pitchFamily="64" charset="0"/>
                <a:cs typeface="Times New Roman" pitchFamily="18" charset="0"/>
              </a:rPr>
              <a:t> </a:t>
            </a: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народной</a:t>
            </a: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onotype Corsiva" pitchFamily="64" charset="0"/>
                <a:cs typeface="Times New Roman" pitchFamily="18" charset="0"/>
              </a:rPr>
              <a:t> </a:t>
            </a:r>
            <a:r>
              <a:rPr lang="ru-RU" sz="5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куклы “</a:t>
            </a:r>
          </a:p>
          <a:p>
            <a:pPr algn="ctr">
              <a:buNone/>
            </a:pPr>
            <a:endParaRPr lang="ru-RU" sz="5100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onotype Corsiva Cyr" pitchFamily="64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Выполнили уч-ся 4 а класса:</a:t>
            </a:r>
          </a:p>
          <a:p>
            <a:pPr algn="r">
              <a:buNone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 Старухина Анна,</a:t>
            </a:r>
          </a:p>
          <a:p>
            <a:pPr algn="r">
              <a:buNone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 Тямаева Алина, </a:t>
            </a:r>
          </a:p>
          <a:p>
            <a:pPr algn="r">
              <a:buNone/>
            </a:pP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Приказчикова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 Вероника,</a:t>
            </a:r>
          </a:p>
          <a:p>
            <a:pPr algn="r">
              <a:buNone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Друженкова Вероника</a:t>
            </a:r>
          </a:p>
          <a:p>
            <a:pPr algn="r">
              <a:buNone/>
            </a:pP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Monotype Corsiva Cyr" pitchFamily="64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Руководители: </a:t>
            </a:r>
          </a:p>
          <a:p>
            <a:pPr algn="r">
              <a:buNone/>
            </a:pP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Бальзитова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 Т.В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.</a:t>
            </a:r>
          </a:p>
          <a:p>
            <a:pPr algn="r">
              <a:buNone/>
            </a:pPr>
            <a:r>
              <a:rPr lang="ru-RU" sz="24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Ягудина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 Г.М</a:t>
            </a:r>
          </a:p>
          <a:p>
            <a:pPr algn="r">
              <a:buNone/>
            </a:pP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Monotype Corsiva Cyr" pitchFamily="64" charset="0"/>
              <a:cs typeface="Times New Roman" pitchFamily="18" charset="0"/>
            </a:endParaRPr>
          </a:p>
          <a:p>
            <a:pPr algn="r">
              <a:buNone/>
            </a:pP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Monotype Corsiva Cyr" pitchFamily="64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Monotype Corsiva Cyr" pitchFamily="64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42C7C99-EB8F-4B5D-BB75-F0C2BD2950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246437"/>
            <a:ext cx="2228409" cy="34591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35C633-A435-4872-9EC8-C736122A8C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013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477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 Cyr" pitchFamily="16" charset="0"/>
              </a:rPr>
              <a:t>Цель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Times New Roman Cyr" pitchFamily="16" charset="0"/>
              </a:rPr>
              <a:t>:</a:t>
            </a:r>
            <a:r>
              <a:rPr lang="en-US" dirty="0">
                <a:solidFill>
                  <a:srgbClr val="FFFFFF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</a:b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И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зучить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традиции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русского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народа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связанные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с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особенностями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изготовления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и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использования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традиционной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народной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cs typeface="Times New Roman Cyr" pitchFamily="16" charset="0"/>
              </a:rPr>
              <a:t>куклы</a:t>
            </a:r>
            <a:endParaRPr lang="ru-RU" b="1" i="1" dirty="0">
              <a:solidFill>
                <a:srgbClr val="800000"/>
              </a:solidFill>
              <a:latin typeface="Times New Roman" pitchFamily="16" charset="0"/>
              <a:cs typeface="Times New Roman Cyr" pitchFamily="16" charset="0"/>
            </a:endParaRPr>
          </a:p>
          <a:p>
            <a:pPr marL="341313" indent="-341313">
              <a:lnSpc>
                <a:spcPct val="93000"/>
              </a:lnSpc>
              <a:buClr>
                <a:srgbClr val="D9DEE5"/>
              </a:buClr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AR PL ShanHeiSun Uni" charset="0"/>
                <a:cs typeface="AR PL ShanHeiSun Uni" charset="0"/>
              </a:rPr>
              <a:t>Задачи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AR PL ShanHeiSun Uni" charset="0"/>
                <a:cs typeface="AR PL ShanHeiSun Uni" charset="0"/>
              </a:rPr>
              <a:t>:</a:t>
            </a:r>
          </a:p>
          <a:p>
            <a:pPr marL="341313" indent="-341313">
              <a:lnSpc>
                <a:spcPct val="93000"/>
              </a:lnSpc>
              <a:buClr>
                <a:srgbClr val="D9DEE5"/>
              </a:buClr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1.Изучить виды русских традиционных кукол и их основное </a:t>
            </a:r>
            <a:r>
              <a:rPr lang="ru-RU" b="1" i="1" dirty="0" smtClean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предназначение</a:t>
            </a: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;</a:t>
            </a:r>
          </a:p>
          <a:p>
            <a:pPr marL="341313" indent="-341313">
              <a:lnSpc>
                <a:spcPct val="93000"/>
              </a:lnSpc>
              <a:buClr>
                <a:srgbClr val="D9DEE5"/>
              </a:buClr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2.В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ыяснить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историю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возникновения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пасхальной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куклы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;</a:t>
            </a:r>
          </a:p>
          <a:p>
            <a:pPr marL="341313" indent="-341313">
              <a:lnSpc>
                <a:spcPct val="93000"/>
              </a:lnSpc>
              <a:buClr>
                <a:srgbClr val="D9DEE5"/>
              </a:buClr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3.И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зготовить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ru-RU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пасхальную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куклу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на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основе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применения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традиционных</a:t>
            </a:r>
            <a:r>
              <a:rPr lang="en-US" b="1" i="1" dirty="0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технологий</a:t>
            </a:r>
            <a:endParaRPr lang="en-US" b="1" i="1" dirty="0">
              <a:solidFill>
                <a:srgbClr val="800000"/>
              </a:solidFill>
              <a:latin typeface="Times New Roman" pitchFamily="16" charset="0"/>
              <a:ea typeface="AR PL ShanHeiSun Uni" charset="0"/>
              <a:cs typeface="AR PL ShanHeiSun Uni" charset="0"/>
            </a:endParaRPr>
          </a:p>
          <a:p>
            <a:pPr marL="341313" indent="-341313">
              <a:lnSpc>
                <a:spcPct val="93000"/>
              </a:lnSpc>
              <a:buClr>
                <a:srgbClr val="D9DEE5"/>
              </a:buClr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b="1" i="1" dirty="0">
              <a:solidFill>
                <a:srgbClr val="800000"/>
              </a:solidFill>
              <a:latin typeface="Times New Roman" pitchFamily="16" charset="0"/>
              <a:ea typeface="AR PL ShanHeiSun Uni" charset="0"/>
              <a:cs typeface="AR PL ShanHeiSun Uni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itchFamily="64" charset="0"/>
                <a:ea typeface="DejaVu Sans" charset="0"/>
                <a:cs typeface="DejaVu Sans" charset="0"/>
              </a:rPr>
              <a:t>Немного из истории…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F81369B-5134-49BA-BE67-FAD1A287E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9970" t="3773" b="7566"/>
          <a:stretch/>
        </p:blipFill>
        <p:spPr>
          <a:xfrm>
            <a:off x="117231" y="838200"/>
            <a:ext cx="8874369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FAACA58-5BF1-42AC-AA21-C4FBD98EF6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0447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C00000"/>
                </a:solidFill>
                <a:latin typeface="Times New Roman Cyr" pitchFamily="16" charset="0"/>
                <a:ea typeface="DejaVu Sans" charset="0"/>
                <a:cs typeface="DejaVu Sans" charset="0"/>
              </a:rPr>
              <a:t>Обереговые</a:t>
            </a:r>
            <a:r>
              <a:rPr lang="ru-RU" b="1" i="1" dirty="0">
                <a:solidFill>
                  <a:srgbClr val="C00000"/>
                </a:solidFill>
                <a:latin typeface="Times New Roman Cyr" pitchFamily="16" charset="0"/>
                <a:ea typeface="DejaVu Sans" charset="0"/>
                <a:cs typeface="DejaVu Sans" charset="0"/>
              </a:rPr>
              <a:t> куклы </a:t>
            </a:r>
            <a:endParaRPr lang="ru-RU" b="1" i="1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FC04810-761E-4320-A4EE-9D61132E3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989774"/>
            <a:ext cx="7924800" cy="55935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36" y="1282823"/>
            <a:ext cx="5029199" cy="3762229"/>
          </a:xfrm>
          <a:prstGeom prst="rect">
            <a:avLst/>
          </a:prstGeom>
          <a:noFill/>
          <a:ln w="9360">
            <a:solidFill>
              <a:srgbClr val="990000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274598"/>
            <a:ext cx="905596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>
                <a:solidFill>
                  <a:schemeClr val="accent2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Куклы –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«К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уватки</a:t>
            </a:r>
            <a:r>
              <a:rPr lang="ru-RU" sz="3200" b="1" dirty="0">
                <a:solidFill>
                  <a:schemeClr val="accent2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»</a:t>
            </a:r>
            <a:r>
              <a:rPr lang="en-US" sz="3200" dirty="0">
                <a:solidFill>
                  <a:schemeClr val="accent2"/>
                </a:solidFill>
                <a:latin typeface="Times New Roman" pitchFamily="16" charset="0"/>
                <a:ea typeface="AR PL ShanHeiSun Uni" charset="0"/>
                <a:cs typeface="AR PL ShanHeiSun Uni" charset="0"/>
              </a:rPr>
              <a:t> </a:t>
            </a:r>
          </a:p>
        </p:txBody>
      </p:sp>
      <p:pic>
        <p:nvPicPr>
          <p:cNvPr id="7" name="Рисунок 6" descr="https://fsd.multiurok.ru/html/2017/01/24/s_5887add328ce1/img_s538143_0_4.jpg"/>
          <p:cNvPicPr/>
          <p:nvPr/>
        </p:nvPicPr>
        <p:blipFill>
          <a:blip r:embed="rId3" cstate="print"/>
          <a:srcRect l="29343" t="23077" r="30251" b="11966"/>
          <a:stretch>
            <a:fillRect/>
          </a:stretch>
        </p:blipFill>
        <p:spPr bwMode="auto">
          <a:xfrm>
            <a:off x="5117235" y="3126947"/>
            <a:ext cx="3810000" cy="356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71" b="11429"/>
          <a:stretch>
            <a:fillRect/>
          </a:stretch>
        </p:blipFill>
        <p:spPr bwMode="auto">
          <a:xfrm>
            <a:off x="700548" y="1075678"/>
            <a:ext cx="8061854" cy="55537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90600" y="381000"/>
            <a:ext cx="6629400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Куколка-оберег</a:t>
            </a:r>
            <a:r>
              <a:rPr lang="en-US" sz="3200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ru-RU" sz="3200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«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На</a:t>
            </a:r>
            <a:r>
              <a:rPr lang="en-US" sz="3200" b="1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счастье</a:t>
            </a:r>
            <a:r>
              <a:rPr lang="ru-RU" sz="3200" b="1" dirty="0">
                <a:solidFill>
                  <a:schemeClr val="accent2"/>
                </a:solidFill>
                <a:latin typeface="Times New Roman" pitchFamily="16" charset="0"/>
                <a:cs typeface="Times New Roman Cyr" pitchFamily="16" charset="0"/>
              </a:rPr>
              <a:t>»</a:t>
            </a:r>
            <a:endParaRPr lang="en-US" sz="3200" b="1" dirty="0">
              <a:solidFill>
                <a:schemeClr val="accent2"/>
              </a:solidFill>
              <a:latin typeface="Times New Roman" pitchFamily="16" charset="0"/>
              <a:ea typeface="AR PL ShanHeiSun Uni" charset="0"/>
              <a:cs typeface="AR PL ShanHeiSun Uni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74</Words>
  <Application>Microsoft Office PowerPoint</Application>
  <PresentationFormat>Экран (4:3)</PresentationFormat>
  <Paragraphs>34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 </vt:lpstr>
      <vt:lpstr>Слайд 3</vt:lpstr>
      <vt:lpstr>Слайд 4</vt:lpstr>
      <vt:lpstr>Немного из истории…</vt:lpstr>
      <vt:lpstr>Слайд 6</vt:lpstr>
      <vt:lpstr>Обереговые куклы </vt:lpstr>
      <vt:lpstr>Слайд 8</vt:lpstr>
      <vt:lpstr>Слайд 9</vt:lpstr>
      <vt:lpstr>Игровые куклы</vt:lpstr>
      <vt:lpstr>Обрядовые куклы</vt:lpstr>
      <vt:lpstr>Слайд 12</vt:lpstr>
      <vt:lpstr>Слайд 13</vt:lpstr>
      <vt:lpstr>  Мастер класс КУКЛА «ПАСХАЛЬНАЯ» План изготовления</vt:lpstr>
      <vt:lpstr>Слайд 15</vt:lpstr>
      <vt:lpstr>Слайд 16</vt:lpstr>
      <vt:lpstr>Слайд 17</vt:lpstr>
      <vt:lpstr>Заключение: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Рамиль</dc:creator>
  <cp:lastModifiedBy>Gigabyte</cp:lastModifiedBy>
  <cp:revision>102</cp:revision>
  <dcterms:created xsi:type="dcterms:W3CDTF">2022-04-10T05:41:25Z</dcterms:created>
  <dcterms:modified xsi:type="dcterms:W3CDTF">2022-11-04T11:26:47Z</dcterms:modified>
</cp:coreProperties>
</file>