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8" r:id="rId10"/>
    <p:sldId id="269" r:id="rId11"/>
    <p:sldId id="266" r:id="rId12"/>
    <p:sldId id="263" r:id="rId13"/>
    <p:sldId id="271" r:id="rId14"/>
    <p:sldId id="264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C42B0A0-EDC8-4BF9-B27B-A774DCD5CFD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02AC91-8634-4D3C-9A41-173EB1EF25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88640"/>
            <a:ext cx="6984776" cy="864096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ГОСУДАРСТВЕННОЕ ДОШКОЛЬНОЕ ОБРАЗОВАТЕЛЬНОЕ УЧРЕЖДЕНИЕ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ЛУГАНСКОЙ НАРОДНОЙ РЕСПУБЛИКИ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«БРЯНКОВСКИЙ ЯСЛИ-САД КОМБИНИРОВАННОГО ВИДА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№3 «ДЮЙМОВОЧКА»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0768" y="1628800"/>
            <a:ext cx="496855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«</a:t>
            </a:r>
            <a:r>
              <a:rPr lang="uk-UA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Детский</a:t>
            </a: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 </a:t>
            </a:r>
            <a:r>
              <a:rPr lang="uk-UA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дизайн-</a:t>
            </a: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 </a:t>
            </a:r>
            <a:endParaRPr lang="uk-UA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  <a:p>
            <a:pPr algn="ctr"/>
            <a:r>
              <a:rPr lang="uk-UA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новая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 </a:t>
            </a: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форма </a:t>
            </a:r>
            <a:r>
              <a:rPr lang="uk-UA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художественного</a:t>
            </a: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 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труда</a:t>
            </a:r>
          </a:p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 </a:t>
            </a: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в ДОУ»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pic>
        <p:nvPicPr>
          <p:cNvPr id="1028" name="Picture 4" descr="https://i.mycdn.me/i?r=AyH4iRPQ2q0otWIFepML2LxR1YJj0QVRTL2TngXqhM7JS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32" y="3429000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?r=AyH4iRPQ2q0otWIFepML2LxRegSfdB2ARGfUZyk2UCpUx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96491" y="6081210"/>
            <a:ext cx="4176464" cy="702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Воспитатель-методист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Ахмедханова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Н.Ю.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621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869160"/>
            <a:ext cx="748883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8" descr="https://i.mycdn.me/i?r=AyH4iRPQ2q0otWIFepML2LxR8-vxxspljIwHN8BQGmDPb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6943"/>
            <a:ext cx="2664296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6" descr="https://i.mycdn.me/i?r=AyH4iRPQ2q0otWIFepML2LxRAMMrFRsEyW2zyFQqBMeA3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13408"/>
            <a:ext cx="3055362" cy="4298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https://i.mycdn.me/i?r=AyH4iRPQ2q0otWIFepML2LxR68DKpxBnlk3m8Vb_1oWvx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5061616" cy="2331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s://i.mycdn.me/i?r=AyH4iRPQ2q0otWIFepML2LxRuJVi48FOSRwb8OTm4AUdQ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5544616" cy="2698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833280" y="2636912"/>
            <a:ext cx="3034864" cy="629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>Дети с большим удовольствием </a:t>
            </a:r>
            <a:r>
              <a:rPr lang="ru-RU" b="1" dirty="0" err="1" smtClean="0">
                <a:latin typeface="Monotype Corsiva" pitchFamily="66" charset="0"/>
              </a:rPr>
              <a:t>эксперементируют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76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1728" y="250226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Monotype Corsiva" pitchFamily="66" charset="0"/>
              </a:rPr>
              <a:t>Интересная и многогранная работа по внедрению детского дизайна в практику проводится среди педагогов. </a:t>
            </a:r>
          </a:p>
        </p:txBody>
      </p:sp>
      <p:pic>
        <p:nvPicPr>
          <p:cNvPr id="7170" name="Picture 2" descr="https://i.mycdn.me/i?r=AyH4iRPQ2q0otWIFepML2LxROFQKrLQyJiNBRHu5k9WIW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5470374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https://i.mycdn.me/i?r=AyH4iRPQ2q0otWIFepML2LxREYGEQlffry5R5QI8O4ht7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2996"/>
            <a:ext cx="5470375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https://i.mycdn.me/i?r=AyH4iRPQ2q0otWIFepML2LxRsiFhwKD1oF0krBCOn-e7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93096"/>
            <a:ext cx="4688892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79460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5814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itchFamily="66" charset="0"/>
              </a:rPr>
              <a:t>В организацию работы по детскому дизайну активно включились и родители воспитанников. </a:t>
            </a:r>
          </a:p>
        </p:txBody>
      </p:sp>
      <p:pic>
        <p:nvPicPr>
          <p:cNvPr id="4098" name="Picture 2" descr="https://i.mycdn.me/i?r=AyH4iRPQ2q0otWIFepML2LxRozzh8KfeEJGeygKHDFtdf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0944"/>
            <a:ext cx="5630449" cy="2594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i.mycdn.me/i?r=AyH4iRPQ2q0otWIFepML2LxRMGpqsVbMKtd1nNwHoZeeh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00808"/>
            <a:ext cx="2145719" cy="465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https://i.mycdn.me/i?r=AyH4iRPQ2q0otWIFepML2LxRyeREgBLhjoKywAWamNrey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07" y="4293096"/>
            <a:ext cx="5178817" cy="2385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57726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06489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000" b="1" dirty="0" smtClean="0">
                <a:latin typeface="Monotype Corsiva" pitchFamily="66" charset="0"/>
              </a:rPr>
              <a:t>Рекомендации</a:t>
            </a:r>
          </a:p>
          <a:p>
            <a:r>
              <a:rPr lang="ru-RU" sz="2000" b="1" dirty="0" smtClean="0">
                <a:latin typeface="Monotype Corsiva" pitchFamily="66" charset="0"/>
              </a:rPr>
              <a:t>Педагог </a:t>
            </a:r>
            <a:r>
              <a:rPr lang="ru-RU" sz="2000" b="1" dirty="0">
                <a:latin typeface="Monotype Corsiva" pitchFamily="66" charset="0"/>
              </a:rPr>
              <a:t>должен помнить, что нельзя:</a:t>
            </a:r>
          </a:p>
          <a:p>
            <a:r>
              <a:rPr lang="ru-RU" sz="2000" b="1" dirty="0">
                <a:latin typeface="Monotype Corsiva" pitchFamily="66" charset="0"/>
              </a:rPr>
              <a:t>•	предъявлять к детям завышенные требования, перегружая заданиями значительной сложности и объёма, </a:t>
            </a:r>
          </a:p>
          <a:p>
            <a:r>
              <a:rPr lang="ru-RU" sz="2000" b="1" dirty="0">
                <a:latin typeface="Monotype Corsiva" pitchFamily="66" charset="0"/>
              </a:rPr>
              <a:t>•	нельзя «улучшать» детские работы без ведома и согласия автора.  (Устные рекомендации по доработке малыш охотно выполняет сам). </a:t>
            </a:r>
          </a:p>
          <a:p>
            <a:r>
              <a:rPr lang="ru-RU" sz="2000" b="1" dirty="0">
                <a:latin typeface="Monotype Corsiva" pitchFamily="66" charset="0"/>
              </a:rPr>
              <a:t>•	Нельзя останавливать его работу, предлагая другое задание, мешать исполнить задуманное до конца. </a:t>
            </a:r>
          </a:p>
          <a:p>
            <a:r>
              <a:rPr lang="ru-RU" sz="2000" b="1" dirty="0">
                <a:latin typeface="Monotype Corsiva" pitchFamily="66" charset="0"/>
              </a:rPr>
              <a:t>•	Нельзя захваливать или подчёркивать недостатки ребёнка.</a:t>
            </a:r>
          </a:p>
        </p:txBody>
      </p:sp>
      <p:pic>
        <p:nvPicPr>
          <p:cNvPr id="3" name="Picture 4" descr="https://i.mycdn.me/i?r=AyH4iRPQ2q0otWIFepML2LxR5gpJWXt5K_v3i2-VTrsZd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284984"/>
            <a:ext cx="5504611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6287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?r=AyH4iRPQ2q0otWIFepML2LxRRZtnEdzrrAh0nDHS6E9pA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35248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https://i.mycdn.me/i?r=AyH4iRPQ2q0otWIFepML2LxRLXwNG6vHkwoachW1HnzVb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17032"/>
            <a:ext cx="473652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07854" y="332656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onotype Corsiva" pitchFamily="66" charset="0"/>
              </a:rPr>
              <a:t>Искусство дизайна активно входит в нашу жизнь. Полученный в учреждении дошкольного образования результат – первая и важная ступенька детского творчества. Создание изделий своими руками – это то средство, которое может помочь ребёнку в творческом самовыражении, в приобщении его </a:t>
            </a:r>
            <a:r>
              <a:rPr lang="ru-RU" b="1" dirty="0" smtClean="0">
                <a:latin typeface="Monotype Corsiva" pitchFamily="66" charset="0"/>
              </a:rPr>
              <a:t>к труду, миру </a:t>
            </a:r>
            <a:r>
              <a:rPr lang="ru-RU" b="1" dirty="0">
                <a:latin typeface="Monotype Corsiva" pitchFamily="66" charset="0"/>
              </a:rPr>
              <a:t>взрослых. </a:t>
            </a:r>
          </a:p>
        </p:txBody>
      </p:sp>
    </p:spTree>
    <p:extLst>
      <p:ext uri="{BB962C8B-B14F-4D97-AF65-F5344CB8AC3E}">
        <p14:creationId xmlns:p14="http://schemas.microsoft.com/office/powerpoint/2010/main" val="4214335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556792"/>
            <a:ext cx="5904656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Спасибо за внимание!!!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4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548680"/>
            <a:ext cx="5112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nstantia" pitchFamily="18" charset="0"/>
              </a:rPr>
              <a:t>«Творчество – это удел не только гениев, создавших великие художественные произведения. Творчество существует везде, где человек воображает, комбинирует, создает что-либо новое» </a:t>
            </a:r>
            <a:endParaRPr lang="ru-RU" dirty="0" smtClean="0">
              <a:latin typeface="Constantia" pitchFamily="18" charset="0"/>
            </a:endParaRPr>
          </a:p>
          <a:p>
            <a:pPr algn="r"/>
            <a:r>
              <a:rPr lang="ru-RU" dirty="0" smtClean="0">
                <a:latin typeface="Constantia" pitchFamily="18" charset="0"/>
              </a:rPr>
              <a:t>Л.С</a:t>
            </a:r>
            <a:r>
              <a:rPr lang="ru-RU" dirty="0">
                <a:latin typeface="Constantia" pitchFamily="18" charset="0"/>
              </a:rPr>
              <a:t>. Выготский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212976"/>
            <a:ext cx="5040560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Constantia" pitchFamily="18" charset="0"/>
              </a:rPr>
              <a:t>«Одна из важнейших функций творчества-</a:t>
            </a:r>
          </a:p>
          <a:p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д</a:t>
            </a:r>
            <a:r>
              <a:rPr lang="ru-RU" dirty="0" smtClean="0">
                <a:solidFill>
                  <a:schemeClr val="tx1"/>
                </a:solidFill>
                <a:latin typeface="Constantia" pitchFamily="18" charset="0"/>
              </a:rPr>
              <a:t>ать возможность детям выразить то, что они не умеют сказать словами»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Constantia" pitchFamily="18" charset="0"/>
              </a:rPr>
              <a:t>Джин Вант Хал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4" name="Picture 6" descr="https://i.mycdn.me/i?r=AyH4iRPQ2q0otWIFepML2LxROxcCIQ_py1wa9kR_9GBYE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230425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https://i.mycdn.me/i?r=AyH4iRPQ2q0otWIFepML2LxRG_IU_owjujA_sDUD7M1S2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384376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6053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65887" y="188640"/>
            <a:ext cx="7175351" cy="2880320"/>
          </a:xfrm>
        </p:spPr>
        <p:txBody>
          <a:bodyPr anchor="t"/>
          <a:lstStyle/>
          <a:p>
            <a:pPr marL="182880" indent="0">
              <a:buNone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Актуальность </a:t>
            </a:r>
            <a:r>
              <a:rPr lang="ru-RU" sz="20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проблемы определяется в необходимости разрушать застывшие шаблоны и вводить новые виды деятельности, способствующие стимулированию собственного творчества у детей, каковым является детский дизайн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.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Дизайн </a:t>
            </a:r>
            <a:r>
              <a:rPr lang="ru-RU" sz="20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(</a:t>
            </a:r>
            <a:r>
              <a:rPr lang="ru-RU" sz="2000" dirty="0" err="1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англ.design</a:t>
            </a:r>
            <a:r>
              <a:rPr lang="ru-RU" sz="20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 – замысел, план, намерение, цель и от лат.  </a:t>
            </a:r>
            <a:r>
              <a:rPr lang="ru-RU" sz="2000" dirty="0" err="1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desicnare</a:t>
            </a:r>
            <a:r>
              <a:rPr lang="ru-RU" sz="20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 – отмерять, намечать) – творческий процесс создания вещи, в котором эстетика определяет содержание, а технологии – форму вещи.</a:t>
            </a:r>
            <a: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Дизайн </a:t>
            </a:r>
            <a: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(</a:t>
            </a:r>
            <a:r>
              <a:rPr lang="ru-RU" sz="1800" dirty="0" err="1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англ.design</a:t>
            </a:r>
            <a: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 – замысел, план, намерение, цель и от лат.  </a:t>
            </a:r>
            <a:r>
              <a:rPr lang="ru-RU" sz="1800" dirty="0" err="1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desicnare</a:t>
            </a:r>
            <a: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 – отмерять, намечать) – творческий процесс создания вещи, в котором эстетика определяет содержание, а технологии – форму вещи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r>
              <a:rPr lang="en-US" sz="18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</a:br>
            <a:endParaRPr lang="ru-RU" sz="1800" dirty="0">
              <a:latin typeface="Monotype Corsiva" pitchFamily="66" charset="0"/>
            </a:endParaRPr>
          </a:p>
        </p:txBody>
      </p:sp>
      <p:pic>
        <p:nvPicPr>
          <p:cNvPr id="3076" name="Picture 4" descr="https://i.mycdn.me/i?r=AyH4iRPQ2q0otWIFepML2LxRcTjHbC9Cxn4q1viKcFwV2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36401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44" y="2996952"/>
            <a:ext cx="4680520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4843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67744" y="2492896"/>
            <a:ext cx="6400800" cy="3888432"/>
          </a:xfrm>
        </p:spPr>
        <p:txBody>
          <a:bodyPr>
            <a:noAutofit/>
          </a:bodyPr>
          <a:lstStyle/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Основными </a:t>
            </a:r>
            <a:r>
              <a:rPr lang="ru-RU" sz="1600" b="1" dirty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задачами  </a:t>
            </a:r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работы по детскому дизайну является: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  <a:ea typeface="Calibri"/>
            </a:endParaRPr>
          </a:p>
        </p:txBody>
      </p:sp>
      <p:pic>
        <p:nvPicPr>
          <p:cNvPr id="4098" name="Picture 2" descr="https://i.mycdn.me/i?r=AyH4iRPQ2q0otWIFepML2LxRRuWjT3u8mSfS1n8mh6ll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6" y="195286"/>
            <a:ext cx="3590798" cy="2245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https://i.mycdn.me/i?r=AyH4iRPQ2q0otWIFepML2LxReCOsFOtmM9P6pQF11Uavx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35" y="195285"/>
            <a:ext cx="3384376" cy="2245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620251" y="3068960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latin typeface="Monotype Corsiva" pitchFamily="66" charset="0"/>
                <a:cs typeface="Times New Roman" pitchFamily="18" charset="0"/>
              </a:rPr>
              <a:t>Знакомство детей с разнообразием и оригинальностью форм, используемых материалов, цветовых решений и декора предметов окружающего мира, взаимосвязью их красоты и удобства;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latin typeface="Monotype Corsiva" pitchFamily="66" charset="0"/>
                <a:cs typeface="Times New Roman" pitchFamily="18" charset="0"/>
              </a:rPr>
              <a:t>Подбор материала для организации специально организованного обучения и самостоятельного использования;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latin typeface="Monotype Corsiva" pitchFamily="66" charset="0"/>
                <a:cs typeface="Times New Roman" pitchFamily="18" charset="0"/>
              </a:rPr>
              <a:t>Объединение имеющихся ресурсов группы в центре художественно — продуктивной активности.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latin typeface="Monotype Corsiva" pitchFamily="66" charset="0"/>
                <a:cs typeface="Times New Roman" pitchFamily="18" charset="0"/>
              </a:rPr>
              <a:t>Обучение детей различным элементам дизайн — деятельности.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 err="1">
                <a:latin typeface="Monotype Corsiva" pitchFamily="66" charset="0"/>
                <a:cs typeface="Times New Roman" pitchFamily="18" charset="0"/>
              </a:rPr>
              <a:t>Развивитие</a:t>
            </a:r>
            <a:r>
              <a:rPr lang="ru-RU" b="1" dirty="0">
                <a:latin typeface="Monotype Corsiva" pitchFamily="66" charset="0"/>
                <a:cs typeface="Times New Roman" pitchFamily="18" charset="0"/>
              </a:rPr>
              <a:t> у детей воображения, кругозора, интеллекта, рационально – логического мышления, умения видеть необычное в обычных предметах, </a:t>
            </a:r>
            <a:endParaRPr lang="ru-RU" b="1" dirty="0" smtClean="0">
              <a:latin typeface="Monotype Corsiva" pitchFamily="66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Формирование </a:t>
            </a:r>
            <a:r>
              <a:rPr lang="ru-RU" b="1" dirty="0">
                <a:latin typeface="Monotype Corsiva" pitchFamily="66" charset="0"/>
                <a:cs typeface="Times New Roman" pitchFamily="18" charset="0"/>
              </a:rPr>
              <a:t>практических умений </a:t>
            </a:r>
            <a:r>
              <a:rPr lang="ru-RU" b="1" i="1" dirty="0">
                <a:latin typeface="Monotype Corsiva" pitchFamily="66" charset="0"/>
                <a:cs typeface="Times New Roman" pitchFamily="18" charset="0"/>
              </a:rPr>
              <a:t>(развитие руки, глазомера и т. д)</a:t>
            </a:r>
            <a:r>
              <a:rPr lang="ru-RU" b="1" dirty="0"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latin typeface="Monotype Corsiva" pitchFamily="66" charset="0"/>
                <a:cs typeface="Times New Roman" pitchFamily="18" charset="0"/>
              </a:rPr>
              <a:t>Приобщение к дизайн – творчеству семей воспитанников.</a:t>
            </a:r>
          </a:p>
        </p:txBody>
      </p:sp>
    </p:spTree>
    <p:extLst>
      <p:ext uri="{BB962C8B-B14F-4D97-AF65-F5344CB8AC3E}">
        <p14:creationId xmlns:p14="http://schemas.microsoft.com/office/powerpoint/2010/main" val="2397869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33226"/>
            <a:ext cx="6534472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ланирование  работы  по детскому дизайну  </a:t>
            </a:r>
            <a:r>
              <a:rPr lang="ru-RU" b="1" dirty="0" smtClean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разрабатывается </a:t>
            </a:r>
            <a:r>
              <a:rPr lang="ru-RU" b="1" dirty="0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на основе основной образовательной  программы детского сада, программы 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«Конструирование и ручной труд»</a:t>
            </a:r>
            <a:r>
              <a:rPr lang="ru-RU" b="1" dirty="0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 Л.В. </a:t>
            </a:r>
            <a:r>
              <a:rPr lang="ru-RU" b="1" dirty="0" err="1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Куцаковой</a:t>
            </a:r>
            <a:r>
              <a:rPr lang="ru-RU" b="1" dirty="0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, рекомендациями И.А. Лыковой 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«Художественный труд в детском саду»</a:t>
            </a:r>
            <a:r>
              <a:rPr lang="ru-RU" b="1" dirty="0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, 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«</a:t>
            </a:r>
            <a:r>
              <a:rPr lang="ru-RU" b="1" i="1" dirty="0" err="1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Экопластика</a:t>
            </a:r>
            <a:r>
              <a:rPr lang="ru-RU" b="1" i="1" dirty="0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 в детском творчестве»</a:t>
            </a:r>
            <a:r>
              <a:rPr lang="ru-RU" b="1" dirty="0" smtClean="0">
                <a:solidFill>
                  <a:srgbClr val="000000"/>
                </a:solidFill>
                <a:effectLst/>
                <a:latin typeface="Monotype Corsiva" pitchFamily="66" charset="0"/>
                <a:ea typeface="Times New Roman"/>
                <a:cs typeface="Times New Roman" pitchFamily="18" charset="0"/>
              </a:rPr>
              <a:t> и в соответствии с методическими рекомендациями по организации детской дизайн — деятельности Г.Н Пантелеева и Л.А. Лялиной.</a:t>
            </a:r>
            <a:endParaRPr lang="ru-RU" b="1" dirty="0">
              <a:effectLst/>
              <a:latin typeface="Monotype Corsiva" pitchFamily="66" charset="0"/>
              <a:ea typeface="Calibri"/>
              <a:cs typeface="Times New Roman" pitchFamily="18" charset="0"/>
            </a:endParaRPr>
          </a:p>
        </p:txBody>
      </p:sp>
      <p:pic>
        <p:nvPicPr>
          <p:cNvPr id="1026" name="Picture 2" descr="https://www.detsad-69.ru/images/foto18-19/NAUKA/IMG_20190307_1446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s1.livelib.ru/boocover/1000444255/o/2a18/I._A._Lykova__Hudozhestvennyj_trud_v_detskom_sadu._Ekoplastika._Aranzhirovki_i_s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s1.livelib.ru/boocover/1000444255/o/2a18/I._A._Lykova__Hudozhestvennyj_trud_v_detskom_sadu._Ekoplastika._Aranzhirovki_i_s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s1.livelib.ru/boocover/1000444255/o/2a18/I._A._Lykova__Hudozhestvennyj_trud_v_detskom_sadu._Ekoplastika._Aranzhirovki_i_s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img.labirint.ru/rcimg/f0ad0c1239d0fb0277708175f40fcae3/1920x1080/comments_pic/1635/0_a06f7b64757edf408da0739f55388a71_1472809124.jpg?1472809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32419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g.labirint.ru/rcimg/456ce6a9fd25511b6b4427a22afd04d9/1920x1080/comments_pic/1636/0_cce284bd37abfba213c4450a57908a2b_1473232685.jpg?14732327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80929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71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6390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Для успешной работы с детьми в группе созданы благоприятные условия для развития интереса детей и самореализации их и в различных видах творческой деятельности</a:t>
            </a:r>
            <a:r>
              <a:rPr lang="ru-RU" b="1" dirty="0" smtClean="0">
                <a:latin typeface="Monotype Corsiva" pitchFamily="66" charset="0"/>
              </a:rPr>
              <a:t>.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88" y="1183978"/>
            <a:ext cx="4778076" cy="2389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792" y="1988840"/>
            <a:ext cx="4608512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93" y="3861048"/>
            <a:ext cx="4824536" cy="2713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029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44" y="2420888"/>
            <a:ext cx="5442406" cy="2721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33978"/>
            <a:ext cx="4507344" cy="2535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91096" y="404664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В дизайнерской деятельности в нашем дошкольном учреждении проводятся занятия четырех типов: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>
                <a:latin typeface="Monotype Corsiva" pitchFamily="66" charset="0"/>
              </a:rPr>
              <a:t>Информационные занятия </a:t>
            </a:r>
            <a:endParaRPr lang="ru-RU" sz="2000" b="1" dirty="0" smtClean="0">
              <a:latin typeface="Monotype Corsiva" pitchFamily="66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 smtClean="0">
                <a:latin typeface="Monotype Corsiva" pitchFamily="66" charset="0"/>
              </a:rPr>
              <a:t>Занятия-эксперименты</a:t>
            </a:r>
            <a:endParaRPr lang="ru-RU" sz="2000" b="1" dirty="0">
              <a:latin typeface="Monotype Corsiva" pitchFamily="66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>
                <a:latin typeface="Monotype Corsiva" pitchFamily="66" charset="0"/>
              </a:rPr>
              <a:t>Самостоятельное детское </a:t>
            </a:r>
            <a:r>
              <a:rPr lang="ru-RU" sz="2000" b="1" dirty="0" smtClean="0">
                <a:latin typeface="Monotype Corsiva" pitchFamily="66" charset="0"/>
              </a:rPr>
              <a:t>экспериментирование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 smtClean="0">
                <a:latin typeface="Monotype Corsiva" pitchFamily="66" charset="0"/>
              </a:rPr>
              <a:t>Творческие занятия</a:t>
            </a:r>
            <a:endParaRPr lang="ru-RU" sz="2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623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7848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В практике  нашего ДОУ </a:t>
            </a:r>
            <a:r>
              <a:rPr lang="ru-RU" sz="2000" b="1" dirty="0">
                <a:latin typeface="Monotype Corsiva" pitchFamily="66" charset="0"/>
              </a:rPr>
              <a:t> </a:t>
            </a:r>
            <a:r>
              <a:rPr lang="ru-RU" sz="2000" b="1" dirty="0" smtClean="0">
                <a:latin typeface="Monotype Corsiva" pitchFamily="66" charset="0"/>
              </a:rPr>
              <a:t>педагоги организуют </a:t>
            </a:r>
            <a:r>
              <a:rPr lang="ru-RU" sz="2000" b="1" dirty="0">
                <a:latin typeface="Monotype Corsiva" pitchFamily="66" charset="0"/>
              </a:rPr>
              <a:t>выполнение:</a:t>
            </a:r>
          </a:p>
          <a:p>
            <a:r>
              <a:rPr lang="ru-RU" sz="2000" b="1" dirty="0">
                <a:latin typeface="Monotype Corsiva" pitchFamily="66" charset="0"/>
              </a:rPr>
              <a:t>•	заданий с установкой «дорисуй», «докрась», «дострой», где ребёнок проявляет себя «фрагментарно», подражая  </a:t>
            </a:r>
            <a:r>
              <a:rPr lang="ru-RU" sz="2000" b="1" dirty="0" smtClean="0">
                <a:latin typeface="Monotype Corsiva" pitchFamily="66" charset="0"/>
              </a:rPr>
              <a:t>воспитателю</a:t>
            </a:r>
            <a:endParaRPr lang="ru-RU" sz="2000" b="1" dirty="0">
              <a:latin typeface="Monotype Corsiva" pitchFamily="66" charset="0"/>
            </a:endParaRPr>
          </a:p>
          <a:p>
            <a:r>
              <a:rPr lang="ru-RU" sz="2000" b="1" dirty="0">
                <a:latin typeface="Monotype Corsiva" pitchFamily="66" charset="0"/>
              </a:rPr>
              <a:t>•	заданий с установкой на результат сотворчества, где он более самостоятелен</a:t>
            </a:r>
          </a:p>
          <a:p>
            <a:r>
              <a:rPr lang="ru-RU" sz="2000" b="1" dirty="0">
                <a:latin typeface="Monotype Corsiva" pitchFamily="66" charset="0"/>
              </a:rPr>
              <a:t>•	заданий, требующих полной самостоятельности ребёнка в творческом поиске, где он уже сам планирует свои действия</a:t>
            </a:r>
            <a:r>
              <a:rPr lang="ru-RU" sz="2000" b="1" dirty="0" smtClean="0">
                <a:latin typeface="Monotype Corsiva" pitchFamily="66" charset="0"/>
              </a:rPr>
              <a:t>. </a:t>
            </a:r>
          </a:p>
          <a:p>
            <a:r>
              <a:rPr lang="ru-RU" sz="2000" b="1" dirty="0">
                <a:latin typeface="Monotype Corsiva" pitchFamily="66" charset="0"/>
              </a:rPr>
              <a:t>П</a:t>
            </a:r>
            <a:r>
              <a:rPr lang="ru-RU" sz="2000" b="1" dirty="0" smtClean="0">
                <a:latin typeface="Monotype Corsiva" pitchFamily="66" charset="0"/>
              </a:rPr>
              <a:t>рямое </a:t>
            </a:r>
            <a:r>
              <a:rPr lang="ru-RU" sz="2000" b="1" dirty="0">
                <a:latin typeface="Monotype Corsiva" pitchFamily="66" charset="0"/>
              </a:rPr>
              <a:t>руководство педагога в этом случае меняется на косвенное, опосредованно и тактично координирующее деятельность ребёнка</a:t>
            </a:r>
          </a:p>
          <a:p>
            <a:endParaRPr lang="ru-RU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984"/>
            <a:ext cx="5688632" cy="319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3789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6984776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.mycdn.me/i?r=AyH4iRPQ2q0otWIFepML2LxRh9JHExTCrR1TNjqxXMHth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302433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https://i.mycdn.me/i?r=AyH4iRPQ2q0otWIFepML2LxRdTEtfgCl7P6q_gBXn2HfU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956020"/>
            <a:ext cx="3383279" cy="4224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12" descr="https://i.mycdn.me/i?r=AyH4iRPQ2q0otWIFepML2LxR75fsubbIF45IgmIi8dHP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99" y="3861048"/>
            <a:ext cx="473652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77083" y="0"/>
            <a:ext cx="71032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Наши воспитанники в непринуждённой форме  знакомятся с профессиями в сфере дизайна: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sz="2000" b="1" dirty="0">
                <a:latin typeface="Monotype Corsiva" pitchFamily="66" charset="0"/>
              </a:rPr>
              <a:t>Дизайнер одежды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sz="2000" b="1" dirty="0">
                <a:latin typeface="Monotype Corsiva" pitchFamily="66" charset="0"/>
              </a:rPr>
              <a:t>Кулинарный дизайнер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sz="2000" b="1" dirty="0">
                <a:latin typeface="Monotype Corsiva" pitchFamily="66" charset="0"/>
              </a:rPr>
              <a:t>Дизайнер причёски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sz="2000" b="1" dirty="0">
                <a:latin typeface="Monotype Corsiva" pitchFamily="66" charset="0"/>
              </a:rPr>
              <a:t>Дизайнер- иллюстратор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sz="2000" b="1" dirty="0">
                <a:latin typeface="Monotype Corsiva" pitchFamily="66" charset="0"/>
              </a:rPr>
              <a:t>Дизайнер интерьера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sz="2000" b="1" dirty="0">
                <a:latin typeface="Monotype Corsiva" pitchFamily="66" charset="0"/>
              </a:rPr>
              <a:t>Дизайнер аксессуаров</a:t>
            </a:r>
            <a:endParaRPr lang="ru-RU" sz="2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8578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621</TotalTime>
  <Words>386</Words>
  <Application>Microsoft Office PowerPoint</Application>
  <PresentationFormat>Экран (4:3)</PresentationFormat>
  <Paragraphs>53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Актуальность проблемы определяется в необходимости разрушать застывшие шаблоны и вводить новые виды деятельности, способствующие стимулированию собственного творчества у детей, каковым является детский дизайн.  Дизайн (англ.design – замысел, план, намерение, цель и от лат.  desicnare – отмерять, намечать) – творческий процесс создания вещи, в котором эстетика определяет содержание, а технологии – форму вещи.       Дизайн (англ.design – замысел, план, намерение, цель и от лат.  desicnare – отмерять, намечать) – творческий процесс создания вещи, в котором эстетика определяет содержание, а технологии – форму вещи.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Наталья Ахмедханова</cp:lastModifiedBy>
  <cp:revision>41</cp:revision>
  <dcterms:created xsi:type="dcterms:W3CDTF">2023-03-13T16:33:38Z</dcterms:created>
  <dcterms:modified xsi:type="dcterms:W3CDTF">2023-04-02T14:11:14Z</dcterms:modified>
</cp:coreProperties>
</file>