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7" r:id="rId2"/>
    <p:sldId id="476" r:id="rId3"/>
    <p:sldId id="464" r:id="rId4"/>
    <p:sldId id="485" r:id="rId5"/>
    <p:sldId id="487" r:id="rId6"/>
    <p:sldId id="488" r:id="rId7"/>
    <p:sldId id="489" r:id="rId8"/>
    <p:sldId id="490" r:id="rId9"/>
    <p:sldId id="492" r:id="rId10"/>
    <p:sldId id="493" r:id="rId11"/>
    <p:sldId id="494" r:id="rId12"/>
    <p:sldId id="473" r:id="rId13"/>
    <p:sldId id="404" r:id="rId14"/>
    <p:sldId id="480" r:id="rId15"/>
    <p:sldId id="413" r:id="rId16"/>
    <p:sldId id="412" r:id="rId17"/>
    <p:sldId id="401" r:id="rId18"/>
    <p:sldId id="411" r:id="rId19"/>
    <p:sldId id="474" r:id="rId20"/>
    <p:sldId id="303" r:id="rId21"/>
  </p:sldIdLst>
  <p:sldSz cx="9144000" cy="6858000" type="screen4x3"/>
  <p:notesSz cx="67564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800000"/>
    <a:srgbClr val="001400"/>
    <a:srgbClr val="FF9966"/>
    <a:srgbClr val="CC99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9" autoAdjust="0"/>
    <p:restoredTop sz="94660"/>
  </p:normalViewPr>
  <p:slideViewPr>
    <p:cSldViewPr>
      <p:cViewPr varScale="1">
        <p:scale>
          <a:sx n="67" d="100"/>
          <a:sy n="67" d="100"/>
        </p:scale>
        <p:origin x="133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Нач.ст.</c:v>
                </c:pt>
                <c:pt idx="1">
                  <c:v>Осн.ст.</c:v>
                </c:pt>
                <c:pt idx="2">
                  <c:v>Ср.ст.</c:v>
                </c:pt>
                <c:pt idx="3">
                  <c:v>По школе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74</c:v>
                </c:pt>
                <c:pt idx="1">
                  <c:v>40</c:v>
                </c:pt>
                <c:pt idx="2">
                  <c:v>57</c:v>
                </c:pt>
                <c:pt idx="3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Нач.ст.</c:v>
                </c:pt>
                <c:pt idx="1">
                  <c:v>Осн.ст.</c:v>
                </c:pt>
                <c:pt idx="2">
                  <c:v>Ср.ст.</c:v>
                </c:pt>
                <c:pt idx="3">
                  <c:v>По школе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68</c:v>
                </c:pt>
                <c:pt idx="1">
                  <c:v>47</c:v>
                </c:pt>
                <c:pt idx="2">
                  <c:v>50</c:v>
                </c:pt>
                <c:pt idx="3">
                  <c:v>54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Нач.ст.</c:v>
                </c:pt>
                <c:pt idx="1">
                  <c:v>Осн.ст.</c:v>
                </c:pt>
                <c:pt idx="2">
                  <c:v>Ср.ст.</c:v>
                </c:pt>
                <c:pt idx="3">
                  <c:v>По школе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71</c:v>
                </c:pt>
                <c:pt idx="1">
                  <c:v>50</c:v>
                </c:pt>
                <c:pt idx="2">
                  <c:v>63</c:v>
                </c:pt>
                <c:pt idx="3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606016464"/>
        <c:axId val="-606007760"/>
      </c:barChart>
      <c:catAx>
        <c:axId val="-606016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606007760"/>
        <c:crosses val="autoZero"/>
        <c:auto val="1"/>
        <c:lblAlgn val="ctr"/>
        <c:lblOffset val="100"/>
        <c:noMultiLvlLbl val="0"/>
      </c:catAx>
      <c:valAx>
        <c:axId val="-606007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6060164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7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A9075-2B36-4751-9974-B8372F926266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9FEBA-9741-4BE3-9134-3694CF2AE5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7000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 flipH="1">
            <a:off x="357158" y="3929066"/>
            <a:ext cx="4214807" cy="2500330"/>
            <a:chOff x="4136" y="15"/>
            <a:chExt cx="6654" cy="4545"/>
          </a:xfrm>
        </p:grpSpPr>
        <p:cxnSp>
          <p:nvCxnSpPr>
            <p:cNvPr id="5122" name="AutoShape 2"/>
            <p:cNvCxnSpPr>
              <a:cxnSpLocks noChangeShapeType="1"/>
            </p:cNvCxnSpPr>
            <p:nvPr/>
          </p:nvCxnSpPr>
          <p:spPr bwMode="auto">
            <a:xfrm>
              <a:off x="4136" y="15"/>
              <a:ext cx="3058" cy="3855"/>
            </a:xfrm>
            <a:prstGeom prst="straightConnector1">
              <a:avLst/>
            </a:prstGeom>
            <a:noFill/>
            <a:ln w="12700">
              <a:solidFill>
                <a:srgbClr val="C2D69B"/>
              </a:solidFill>
              <a:round/>
              <a:headEnd/>
              <a:tailEnd/>
            </a:ln>
            <a:effectLst/>
          </p:spPr>
        </p:cxnSp>
        <p:sp>
          <p:nvSpPr>
            <p:cNvPr id="5123" name="Oval 3"/>
            <p:cNvSpPr>
              <a:spLocks noChangeArrowheads="1"/>
            </p:cNvSpPr>
            <p:nvPr/>
          </p:nvSpPr>
          <p:spPr bwMode="auto">
            <a:xfrm>
              <a:off x="6674" y="444"/>
              <a:ext cx="4116" cy="4116"/>
            </a:xfrm>
            <a:prstGeom prst="ellipse">
              <a:avLst/>
            </a:prstGeom>
            <a:gradFill rotWithShape="0">
              <a:gsLst>
                <a:gs pos="0">
                  <a:srgbClr val="C2D69B"/>
                </a:gs>
                <a:gs pos="50000">
                  <a:srgbClr val="9BBB59"/>
                </a:gs>
                <a:gs pos="100000">
                  <a:srgbClr val="C2D69B"/>
                </a:gs>
              </a:gsLst>
              <a:lin ang="5400000" scaled="1"/>
            </a:gradFill>
            <a:ln w="12700">
              <a:solidFill>
                <a:srgbClr val="9BBB59"/>
              </a:solidFill>
              <a:round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24" name="Oval 4"/>
            <p:cNvSpPr>
              <a:spLocks noChangeArrowheads="1"/>
            </p:cNvSpPr>
            <p:nvPr/>
          </p:nvSpPr>
          <p:spPr bwMode="auto">
            <a:xfrm>
              <a:off x="6773" y="1058"/>
              <a:ext cx="3367" cy="3367"/>
            </a:xfrm>
            <a:prstGeom prst="ellipse">
              <a:avLst/>
            </a:prstGeom>
            <a:solidFill>
              <a:srgbClr val="FFFFFF"/>
            </a:solidFill>
            <a:ln w="63500" cmpd="thickThin">
              <a:solidFill>
                <a:srgbClr val="9BBB59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25" name="Oval 5"/>
            <p:cNvSpPr>
              <a:spLocks noChangeArrowheads="1"/>
            </p:cNvSpPr>
            <p:nvPr/>
          </p:nvSpPr>
          <p:spPr bwMode="auto">
            <a:xfrm>
              <a:off x="6856" y="1709"/>
              <a:ext cx="2553" cy="2553"/>
            </a:xfrm>
            <a:prstGeom prst="ellipse">
              <a:avLst/>
            </a:prstGeom>
            <a:solidFill>
              <a:srgbClr val="9BBB59"/>
            </a:solidFill>
            <a:ln w="127000" cmpd="dbl">
              <a:solidFill>
                <a:srgbClr val="9BBB59"/>
              </a:solidFill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0"/>
            <a:ext cx="8929718" cy="100013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  <a:b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Атамайская</a:t>
            </a:r>
            <a:r>
              <a:rPr 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средняя общеобразовательная школа имени В.Д.Лонгинова» </a:t>
            </a:r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«Горный улус» РС (Я)</a:t>
            </a:r>
            <a:endParaRPr lang="ru-RU" sz="1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1406" y="5786454"/>
            <a:ext cx="8929718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с. </a:t>
            </a:r>
            <a:r>
              <a:rPr lang="ru-RU" b="1" dirty="0" err="1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Бясь-Кюель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2023 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3000364" y="-357214"/>
            <a:ext cx="5903913" cy="4837113"/>
            <a:chOff x="15" y="15"/>
            <a:chExt cx="9296" cy="7619"/>
          </a:xfrm>
        </p:grpSpPr>
        <p:cxnSp>
          <p:nvCxnSpPr>
            <p:cNvPr id="5127" name="AutoShape 7"/>
            <p:cNvCxnSpPr>
              <a:cxnSpLocks noChangeShapeType="1"/>
            </p:cNvCxnSpPr>
            <p:nvPr/>
          </p:nvCxnSpPr>
          <p:spPr bwMode="auto">
            <a:xfrm>
              <a:off x="15" y="15"/>
              <a:ext cx="7512" cy="7386"/>
            </a:xfrm>
            <a:prstGeom prst="straightConnector1">
              <a:avLst/>
            </a:prstGeom>
            <a:noFill/>
            <a:ln w="12700">
              <a:solidFill>
                <a:srgbClr val="C2D69B"/>
              </a:solidFill>
              <a:round/>
              <a:headEnd/>
              <a:tailEnd/>
            </a:ln>
            <a:effectLst/>
          </p:spPr>
        </p:cxn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7095" y="5418"/>
              <a:ext cx="2216" cy="2216"/>
              <a:chOff x="7907" y="4350"/>
              <a:chExt cx="2216" cy="2216"/>
            </a:xfrm>
          </p:grpSpPr>
          <p:sp>
            <p:nvSpPr>
              <p:cNvPr id="5129" name="Oval 9"/>
              <p:cNvSpPr>
                <a:spLocks noChangeArrowheads="1"/>
              </p:cNvSpPr>
              <p:nvPr/>
            </p:nvSpPr>
            <p:spPr bwMode="auto">
              <a:xfrm>
                <a:off x="7907" y="4350"/>
                <a:ext cx="2216" cy="2216"/>
              </a:xfrm>
              <a:prstGeom prst="ellipse">
                <a:avLst/>
              </a:prstGeom>
              <a:solidFill>
                <a:srgbClr val="9BBB59"/>
              </a:solidFill>
              <a:ln w="127000" cmpd="dbl">
                <a:solidFill>
                  <a:srgbClr val="9BBB59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30" name="Oval 10"/>
              <p:cNvSpPr>
                <a:spLocks noChangeArrowheads="1"/>
              </p:cNvSpPr>
              <p:nvPr/>
            </p:nvSpPr>
            <p:spPr bwMode="auto">
              <a:xfrm>
                <a:off x="7961" y="4684"/>
                <a:ext cx="1813" cy="1813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9BBB59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31" name="Oval 11"/>
              <p:cNvSpPr>
                <a:spLocks noChangeArrowheads="1"/>
              </p:cNvSpPr>
              <p:nvPr/>
            </p:nvSpPr>
            <p:spPr bwMode="auto">
              <a:xfrm>
                <a:off x="8006" y="5027"/>
                <a:ext cx="1375" cy="1375"/>
              </a:xfrm>
              <a:prstGeom prst="ellipse">
                <a:avLst/>
              </a:prstGeom>
              <a:gradFill rotWithShape="0">
                <a:gsLst>
                  <a:gs pos="0">
                    <a:srgbClr val="9BBB59"/>
                  </a:gs>
                  <a:gs pos="100000">
                    <a:srgbClr val="74903B"/>
                  </a:gs>
                </a:gsLst>
                <a:path path="shape">
                  <a:fillToRect l="50000" t="50000" r="50000" b="50000"/>
                </a:path>
              </a:gradFill>
              <a:ln w="0">
                <a:noFill/>
                <a:round/>
                <a:headEnd/>
                <a:tailEnd/>
              </a:ln>
              <a:effectLst>
                <a:outerShdw dist="28398" dir="3806097" algn="ctr" rotWithShape="0">
                  <a:srgbClr val="4E6128"/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6" name="Содержимое 2"/>
          <p:cNvSpPr txBox="1">
            <a:spLocks/>
          </p:cNvSpPr>
          <p:nvPr/>
        </p:nvSpPr>
        <p:spPr>
          <a:xfrm>
            <a:off x="2930380" y="4672097"/>
            <a:ext cx="6088760" cy="898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Терентьева Марина Петровна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аместитель директора ОУ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813" y="199378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наставничества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эффективный способ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обучения на примере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Атамайская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СОШ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им.В.Д.Лонгинова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534" y="1596385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852936"/>
            <a:ext cx="8229600" cy="37547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итогам оформления данной дорожной карты оформляется представление наставником руководителю образовательной организации на повышение квалификации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занимаемой должности.  </a:t>
            </a:r>
          </a:p>
        </p:txBody>
      </p:sp>
    </p:spTree>
    <p:extLst>
      <p:ext uri="{BB962C8B-B14F-4D97-AF65-F5344CB8AC3E}">
        <p14:creationId xmlns:p14="http://schemas.microsoft.com/office/powerpoint/2010/main" val="470606968"/>
      </p:ext>
    </p:extLst>
  </p:cSld>
  <p:clrMapOvr>
    <a:masterClrMapping/>
  </p:clrMapOvr>
  <p:transition spd="med" advClick="0" advTm="7000"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534" y="1596385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 наставника: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39385"/>
            <a:ext cx="8229600" cy="3754709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педагога в профессиональных конкурсах;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обучающихся у молодого учителя в НПК;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 работы (Приложение). </a:t>
            </a:r>
          </a:p>
        </p:txBody>
      </p:sp>
    </p:spTree>
    <p:extLst>
      <p:ext uri="{BB962C8B-B14F-4D97-AF65-F5344CB8AC3E}">
        <p14:creationId xmlns:p14="http://schemas.microsoft.com/office/powerpoint/2010/main" val="1063553458"/>
      </p:ext>
    </p:extLst>
  </p:cSld>
  <p:clrMapOvr>
    <a:masterClrMapping/>
  </p:clrMapOvr>
  <p:transition spd="med" advClick="0" advTm="7000">
    <p:wipe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Успеваемость и качество обучения</a:t>
            </a:r>
            <a:endParaRPr lang="ru-RU" sz="3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806155"/>
              </p:ext>
            </p:extLst>
          </p:nvPr>
        </p:nvGraphicFramePr>
        <p:xfrm>
          <a:off x="457200" y="1600200"/>
          <a:ext cx="82295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2015-2016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2020-2021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2021-2022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Усп.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Кач.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Усп.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Times New Roman"/>
                        </a:rPr>
                        <a:t>Кач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.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Усп.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latin typeface="Times New Roman"/>
                          <a:ea typeface="Times New Roman"/>
                        </a:rPr>
                        <a:t>Кач</a:t>
                      </a: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. %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 ступень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68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71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2 ступень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47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3 ступень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Times New Roman"/>
                        </a:rPr>
                        <a:t>63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По школе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54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</a:rPr>
                        <a:t>56</a:t>
                      </a:r>
                      <a:endParaRPr lang="ru-RU" sz="18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08222846"/>
              </p:ext>
            </p:extLst>
          </p:nvPr>
        </p:nvGraphicFramePr>
        <p:xfrm>
          <a:off x="357158" y="4071942"/>
          <a:ext cx="8358246" cy="246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7000">
    <p:wipe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80" y="357174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Средний балл ЕГЭ по предметам </a:t>
            </a:r>
            <a:endParaRPr lang="ru-RU" sz="2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798171"/>
              </p:ext>
            </p:extLst>
          </p:nvPr>
        </p:nvGraphicFramePr>
        <p:xfrm>
          <a:off x="271488" y="1530205"/>
          <a:ext cx="8658233" cy="407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554"/>
                <a:gridCol w="809631"/>
                <a:gridCol w="809631"/>
                <a:gridCol w="809631"/>
                <a:gridCol w="809631"/>
                <a:gridCol w="809631"/>
                <a:gridCol w="809631"/>
                <a:gridCol w="809631"/>
                <a:gridCol w="809631"/>
                <a:gridCol w="809631"/>
              </a:tblGrid>
              <a:tr h="344451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906" marR="61906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2018-2019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06" marR="619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1906" marR="619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1906" marR="6190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4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К/у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Усп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СБ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К/у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Усп.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СБ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К/у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Усп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1906" marR="619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СБ</a:t>
                      </a:r>
                    </a:p>
                  </a:txBody>
                  <a:tcPr marL="61906" marR="61906" marT="0" marB="0"/>
                </a:tc>
              </a:tr>
              <a:tr h="529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Русский яз.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70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69</a:t>
                      </a:r>
                      <a:endParaRPr lang="ru-RU" sz="20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9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Математ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</a:t>
                      </a:r>
                      <a:endParaRPr lang="ru-RU" sz="2000" b="1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9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Общество 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/>
                </a:tc>
              </a:tr>
              <a:tr h="529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Литерат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/>
                </a:tc>
              </a:tr>
              <a:tr h="52999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Иностр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55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 err="1" smtClean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Информ</a:t>
                      </a:r>
                      <a:endParaRPr lang="ru-RU" sz="2000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med" advClick="0" advTm="7000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16175"/>
            <a:ext cx="8229600" cy="1504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По страницам истории 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педагогического коллектива…</a:t>
            </a:r>
            <a:endParaRPr lang="ru-RU" sz="4000" b="1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-214316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8443328"/>
      </p:ext>
    </p:extLst>
  </p:cSld>
  <p:clrMapOvr>
    <a:masterClrMapping/>
  </p:clrMapOvr>
  <p:transition spd="med" advClick="0" advTm="7000">
    <p:wipe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85736"/>
            <a:ext cx="8229600" cy="1143000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b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«Учитель года 2011»</a:t>
            </a:r>
            <a:endParaRPr lang="ru-RU" sz="3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Марина Петровна\Desktop\Рабочий стол\ЗДУМР\АГА\IMG_2090.JPG"/>
          <p:cNvPicPr>
            <a:picLocks noChangeAspect="1" noChangeArrowheads="1"/>
          </p:cNvPicPr>
          <p:nvPr/>
        </p:nvPicPr>
        <p:blipFill>
          <a:blip r:embed="rId2" cstate="print"/>
          <a:srcRect l="29687" t="30208" r="30469"/>
          <a:stretch>
            <a:fillRect/>
          </a:stretch>
        </p:blipFill>
        <p:spPr bwMode="auto">
          <a:xfrm>
            <a:off x="5715008" y="1643050"/>
            <a:ext cx="3214678" cy="422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C:\Users\Марина Петровна\Desktop\Рабочий стол\ЗДУМР\АГА\IMG_2045.JPG"/>
          <p:cNvPicPr>
            <a:picLocks noChangeAspect="1" noChangeArrowheads="1"/>
          </p:cNvPicPr>
          <p:nvPr/>
        </p:nvPicPr>
        <p:blipFill>
          <a:blip r:embed="rId3" cstate="print"/>
          <a:srcRect t="22916"/>
          <a:stretch>
            <a:fillRect/>
          </a:stretch>
        </p:blipFill>
        <p:spPr bwMode="auto">
          <a:xfrm>
            <a:off x="214282" y="1643050"/>
            <a:ext cx="5357818" cy="309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14282" y="4643446"/>
            <a:ext cx="5357850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err="1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Аввакумова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Г.А. – участник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республиканского конкурса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«Учитель года 2011»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8"/>
            <a:ext cx="8229600" cy="1143000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b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«Учитель года 2012»</a:t>
            </a:r>
            <a:endParaRPr lang="ru-RU" sz="3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Марина Петровна\Desktop\Рабочий стол\ЗДУМР\МОЕЦ\КНП фото\IMG_0485.JPG"/>
          <p:cNvPicPr>
            <a:picLocks noChangeAspect="1" noChangeArrowheads="1"/>
          </p:cNvPicPr>
          <p:nvPr/>
        </p:nvPicPr>
        <p:blipFill>
          <a:blip r:embed="rId2" cstate="print"/>
          <a:srcRect l="18694" t="10416" b="19792"/>
          <a:stretch>
            <a:fillRect/>
          </a:stretch>
        </p:blipFill>
        <p:spPr bwMode="auto">
          <a:xfrm>
            <a:off x="214282" y="1500174"/>
            <a:ext cx="4660490" cy="3000396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7190" y="4643446"/>
            <a:ext cx="4071934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Колесова Н.П. – учитель химии, победитель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улусного конкурса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«Учитель года 2012»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2" descr="C:\Users\Марина Петровна\Desktop\Рабочий стол\ЗДУМР\МОЕЦ\КНП фото\IMG_0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14686"/>
            <a:ext cx="4429124" cy="33218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Марина Петровна\Desktop\Фото КТИ\IMG_2312.JPG"/>
          <p:cNvPicPr>
            <a:picLocks noChangeAspect="1" noChangeArrowheads="1"/>
          </p:cNvPicPr>
          <p:nvPr/>
        </p:nvPicPr>
        <p:blipFill>
          <a:blip r:embed="rId2" cstate="print"/>
          <a:srcRect l="4687" t="14583" r="7812" b="4166"/>
          <a:stretch>
            <a:fillRect/>
          </a:stretch>
        </p:blipFill>
        <p:spPr bwMode="auto">
          <a:xfrm>
            <a:off x="2786050" y="2357430"/>
            <a:ext cx="6154658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86116" y="714356"/>
            <a:ext cx="58578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Колесова Т.И. </a:t>
            </a: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учитель биологии, участник республиканского конкурса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«Лучший педагог агрошколы 2013»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2" descr="C:\Users\Марина Петровна\Desktop\Фото КТИ\IMG_2371.JPG"/>
          <p:cNvPicPr>
            <a:picLocks noChangeAspect="1" noChangeArrowheads="1"/>
          </p:cNvPicPr>
          <p:nvPr/>
        </p:nvPicPr>
        <p:blipFill>
          <a:blip r:embed="rId3" cstate="print"/>
          <a:srcRect l="32031" t="29167" r="46875" b="39583"/>
          <a:stretch>
            <a:fillRect/>
          </a:stretch>
        </p:blipFill>
        <p:spPr bwMode="auto">
          <a:xfrm>
            <a:off x="285720" y="571480"/>
            <a:ext cx="2707500" cy="3008334"/>
          </a:xfrm>
          <a:prstGeom prst="rect">
            <a:avLst/>
          </a:prstGeom>
          <a:noFill/>
        </p:spPr>
      </p:pic>
      <p:pic>
        <p:nvPicPr>
          <p:cNvPr id="6" name="Picture 4" descr="E:\DCIM\100CANON\IMG_9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00438"/>
            <a:ext cx="4714908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643454"/>
            <a:ext cx="5072066" cy="1714504"/>
          </a:xfrm>
        </p:spPr>
        <p:txBody>
          <a:bodyPr>
            <a:noAutofit/>
          </a:bodyPr>
          <a:lstStyle/>
          <a:p>
            <a:r>
              <a:rPr lang="ru-RU" sz="26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Е.М., Павлов А.Е. лауреаты </a:t>
            </a:r>
            <a:r>
              <a:rPr lang="ru-RU" sz="26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улусного конкурса </a:t>
            </a:r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«Я и мой наставник 2015»</a:t>
            </a:r>
            <a:endParaRPr lang="ru-RU" sz="2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Марина Петровна\Desktop\Рабочий стол\ЗДУМР\конкурс ЯиМН Атамай Горный\конкурс ВЕМ ПАЕ ЯиМН\SDC19666.JPG"/>
          <p:cNvPicPr>
            <a:picLocks noChangeAspect="1" noChangeArrowheads="1"/>
          </p:cNvPicPr>
          <p:nvPr/>
        </p:nvPicPr>
        <p:blipFill>
          <a:blip r:embed="rId2" cstate="print"/>
          <a:srcRect l="781" t="21094" r="36719" b="14453"/>
          <a:stretch>
            <a:fillRect/>
          </a:stretch>
        </p:blipFill>
        <p:spPr bwMode="auto">
          <a:xfrm>
            <a:off x="214282" y="285728"/>
            <a:ext cx="5715008" cy="3929090"/>
          </a:xfrm>
          <a:prstGeom prst="rect">
            <a:avLst/>
          </a:prstGeom>
          <a:noFill/>
        </p:spPr>
      </p:pic>
      <p:pic>
        <p:nvPicPr>
          <p:cNvPr id="8" name="Picture 3" descr="C:\Users\Марина Петровна\Desktop\Газета School Times\февраль\фото телефона\2013-02-21 18.34.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4423" t="7692" r="12499" b="7692"/>
          <a:stretch>
            <a:fillRect/>
          </a:stretch>
        </p:blipFill>
        <p:spPr bwMode="auto">
          <a:xfrm>
            <a:off x="4929190" y="3000372"/>
            <a:ext cx="3866313" cy="33575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125759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</a:t>
            </a:r>
            <a:b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«Учитель года 2019»</a:t>
            </a:r>
            <a:endParaRPr lang="ru-RU" sz="32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78469" y="172233"/>
            <a:ext cx="5295781" cy="74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2353"/>
      </p:ext>
    </p:extLst>
  </p:cSld>
  <p:clrMapOvr>
    <a:masterClrMapping/>
  </p:clrMapOvr>
  <p:transition spd="med" advClick="0" advTm="7000">
    <p:wipe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78197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школе…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обучаются 129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обучающихся: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начальном общем образовании – 51 обучающихся 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выпускников);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основном общем образовании обучаются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выпускников);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 общем образовании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(11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выпускников).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-214316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57914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539756"/>
      </p:ext>
    </p:extLst>
  </p:cSld>
  <p:clrMapOvr>
    <a:masterClrMapping/>
  </p:clrMapOvr>
  <p:transition spd="med" advClick="0" advTm="7000">
    <p:wipe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2714620"/>
            <a:ext cx="6286544" cy="7572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Спасибо за внимание </a:t>
            </a:r>
            <a:endParaRPr lang="ru-RU" sz="4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-214316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46167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Педагогические работники ОУ</a:t>
            </a:r>
            <a:endParaRPr lang="ru-RU" sz="36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0959044"/>
              </p:ext>
            </p:extLst>
          </p:nvPr>
        </p:nvGraphicFramePr>
        <p:xfrm>
          <a:off x="373628" y="2356202"/>
          <a:ext cx="8501115" cy="252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116"/>
                <a:gridCol w="783079"/>
                <a:gridCol w="827358"/>
                <a:gridCol w="942851"/>
                <a:gridCol w="927062"/>
                <a:gridCol w="1082289"/>
                <a:gridCol w="1020135"/>
                <a:gridCol w="850112"/>
                <a:gridCol w="850113"/>
              </a:tblGrid>
              <a:tr h="73904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ru-RU" sz="14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800" b="0" i="0" u="none" strike="noStrike" dirty="0" smtClean="0">
                          <a:latin typeface="Times New Roman"/>
                        </a:rPr>
                        <a:t>Кол.</a:t>
                      </a:r>
                      <a:endParaRPr lang="ru-RU" sz="18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>
                          <a:latin typeface="Times New Roman"/>
                        </a:rPr>
                        <a:t>Женщин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 err="1" smtClean="0">
                          <a:latin typeface="Times New Roman"/>
                        </a:rPr>
                        <a:t>Высш.обр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>
                          <a:latin typeface="Times New Roman"/>
                        </a:rPr>
                        <a:t>В </a:t>
                      </a:r>
                      <a:r>
                        <a:rPr lang="ru-RU" sz="1600" b="0" i="0" u="none" strike="noStrike" dirty="0" smtClean="0">
                          <a:latin typeface="Times New Roman"/>
                        </a:rPr>
                        <a:t>%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 smtClean="0">
                          <a:latin typeface="Times New Roman"/>
                        </a:rPr>
                        <a:t>Высшая </a:t>
                      </a:r>
                      <a:r>
                        <a:rPr lang="ru-RU" sz="1600" b="0" i="0" u="none" strike="noStrike" dirty="0">
                          <a:latin typeface="Times New Roman"/>
                        </a:rPr>
                        <a:t>и I </a:t>
                      </a:r>
                      <a:r>
                        <a:rPr lang="ru-RU" sz="1600" b="0" i="0" u="none" strike="noStrike" dirty="0" smtClean="0">
                          <a:latin typeface="Times New Roman"/>
                        </a:rPr>
                        <a:t>категория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>
                          <a:latin typeface="Times New Roman"/>
                        </a:rPr>
                        <a:t>В </a:t>
                      </a:r>
                      <a:r>
                        <a:rPr lang="ru-RU" sz="1600" b="0" i="0" u="none" strike="noStrike" dirty="0" smtClean="0">
                          <a:latin typeface="Times New Roman"/>
                        </a:rPr>
                        <a:t>%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>
                          <a:latin typeface="Times New Roman"/>
                        </a:rPr>
                        <a:t>Стаж работы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1600" b="0" i="0" u="none" strike="noStrike" dirty="0">
                          <a:latin typeface="Times New Roman"/>
                        </a:rPr>
                        <a:t>Средний возраст</a:t>
                      </a:r>
                    </a:p>
                  </a:txBody>
                  <a:tcPr marL="9525" marR="9525" marT="9525" marB="0" anchor="ctr"/>
                </a:tc>
              </a:tr>
              <a:tr h="29057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2010-2011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</a:tr>
              <a:tr h="29057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ru-RU" sz="2000" b="0" i="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2000" b="0" i="0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25015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42501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99400" y="4903501"/>
            <a:ext cx="87274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нашей школе педагогических работников и учителей всего – 28, из них имеют возраст до 35 лет – 9 учителей, по опыту работы до 5 лет и стажеров – 5, имеют 1 категорию – 2 педагога, СЗД - 4. Имеют наставников – 5 учителей.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образования и науки РФ – 2, Отличников образования РС (Я) – 5, Отличник гражданских инициатив РС (Я) – 2; «Учитель Учителей» - 2; «Надежда Якутии» - 1. </a:t>
            </a:r>
          </a:p>
        </p:txBody>
      </p:sp>
    </p:spTree>
  </p:cSld>
  <p:clrMapOvr>
    <a:masterClrMapping/>
  </p:clrMapOvr>
  <p:transition spd="med" advClick="0" advTm="7000">
    <p:wipe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14206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4929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кадровая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технология, обеспечивающая передачу посредством планомерной работы знаний, навыков и установок от более опытного сотрудника – менее опытному. Наставничество как форма обеспечения профессионального становления, развития и адаптации к квалифицированному исполнению должностных обязанностей лиц, в отношении которых осуществляется наставничество. </a:t>
            </a:r>
          </a:p>
        </p:txBody>
      </p:sp>
    </p:spTree>
    <p:extLst>
      <p:ext uri="{BB962C8B-B14F-4D97-AF65-F5344CB8AC3E}">
        <p14:creationId xmlns:p14="http://schemas.microsoft.com/office/powerpoint/2010/main" val="973016713"/>
      </p:ext>
    </p:extLst>
  </p:cSld>
  <p:clrMapOvr>
    <a:masterClrMapping/>
  </p:clrMapOvr>
  <p:transition spd="med" advClick="0" advTm="7000"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49" y="111420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93524"/>
            <a:ext cx="8229600" cy="4764476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традиционную модель,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(целеполагающее),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флэш-наставничество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саморегулируемое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реверсивное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val="1401244435"/>
      </p:ext>
    </p:extLst>
  </p:cSld>
  <p:clrMapOvr>
    <a:masterClrMapping/>
  </p:clrMapOvr>
  <p:transition spd="med" advClick="0" advTm="7000"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49" y="1184081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наставничества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4437112"/>
          </a:xfrm>
        </p:spPr>
        <p:txBody>
          <a:bodyPr>
            <a:no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Адаптационный.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Педагог-наставник знакомится с начинающим учителем определяет для себя пробелы его подготовке, умениях и навыках, развитии профессиональных компетенций.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совместной деятельности реализуется программа адаптации начинающего педагога, происходит коррекция умений и навыков, развитие компетенций.</a:t>
            </a:r>
          </a:p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Контрольно-оценочный.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Наставник оценивает уровень профессиональной компетенции начинающего учителя. </a:t>
            </a:r>
          </a:p>
        </p:txBody>
      </p:sp>
    </p:spTree>
    <p:extLst>
      <p:ext uri="{BB962C8B-B14F-4D97-AF65-F5344CB8AC3E}">
        <p14:creationId xmlns:p14="http://schemas.microsoft.com/office/powerpoint/2010/main" val="976957750"/>
      </p:ext>
    </p:extLst>
  </p:cSld>
  <p:clrMapOvr>
    <a:masterClrMapping/>
  </p:clrMapOvr>
  <p:transition spd="med" advClick="0" advTm="7000"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49" y="1247531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26619"/>
            <a:ext cx="8229600" cy="1944216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молодого специалиста;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баллами НСОТ наставника.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44084"/>
      </p:ext>
    </p:extLst>
  </p:cSld>
  <p:clrMapOvr>
    <a:masterClrMapping/>
  </p:clrMapOvr>
  <p:transition spd="med" advClick="0" advTm="7000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49" y="1247531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карта: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26618"/>
            <a:ext cx="8229600" cy="37547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 работы молодого специалиста.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обложке вставлен символ года Педагога и наставника. На титульном листе оформляется ФИО молодого учителя, образование, год окончания и ФИО наставника. Далее на этом листе даются советы молодому специалисту (высказывания В.А. Сухомлинского и педагогическая мудрость).  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64929"/>
      </p:ext>
    </p:extLst>
  </p:cSld>
  <p:clrMapOvr>
    <a:masterClrMapping/>
  </p:clrMapOvr>
  <p:transition spd="med" advClick="0" advTm="7000">
    <p:wipe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8035" y="-2233504"/>
            <a:ext cx="6473825" cy="48593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74638"/>
            <a:ext cx="1928794" cy="181888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349" y="1247531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26618"/>
            <a:ext cx="8229600" cy="37547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учебная работа;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методическая работа;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работа классного руководителя;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воспитательная работа;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педагогика и психология.</a:t>
            </a:r>
          </a:p>
        </p:txBody>
      </p:sp>
    </p:spTree>
    <p:extLst>
      <p:ext uri="{BB962C8B-B14F-4D97-AF65-F5344CB8AC3E}">
        <p14:creationId xmlns:p14="http://schemas.microsoft.com/office/powerpoint/2010/main" val="4189143317"/>
      </p:ext>
    </p:extLst>
  </p:cSld>
  <p:clrMapOvr>
    <a:masterClrMapping/>
  </p:clrMapOvr>
  <p:transition spd="med" advClick="0" advTm="7000">
    <p:wipe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631</Words>
  <Application>Microsoft Office PowerPoint</Application>
  <PresentationFormat>Экран (4:3)</PresentationFormat>
  <Paragraphs>206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Monotype Corsiva</vt:lpstr>
      <vt:lpstr>Times New Roman</vt:lpstr>
      <vt:lpstr>Тема Office</vt:lpstr>
      <vt:lpstr>Муниципальное бюджетное общеобразовательное учреждение  «Атамайская средняя общеобразовательная школа имени В.Д.Лонгинова»  муниципального района «Горный улус» РС (Я)</vt:lpstr>
      <vt:lpstr>Сегодня в школе…</vt:lpstr>
      <vt:lpstr>Педагогические работники ОУ</vt:lpstr>
      <vt:lpstr>Наставничество</vt:lpstr>
      <vt:lpstr>Модели наставничества </vt:lpstr>
      <vt:lpstr>Этапы наставничества</vt:lpstr>
      <vt:lpstr>Разработано:</vt:lpstr>
      <vt:lpstr>Дорожная карта:</vt:lpstr>
      <vt:lpstr>Основные направления:</vt:lpstr>
      <vt:lpstr>Повышение квалификации:</vt:lpstr>
      <vt:lpstr>Мотивация наставника:</vt:lpstr>
      <vt:lpstr>Успеваемость и качество обучения</vt:lpstr>
      <vt:lpstr>Средний балл ЕГЭ по предметам </vt:lpstr>
      <vt:lpstr>Презентация PowerPoint</vt:lpstr>
      <vt:lpstr>Республиканский конкурс  «Учитель года 2011»</vt:lpstr>
      <vt:lpstr>Республиканский конкурс  «Учитель года 2012»</vt:lpstr>
      <vt:lpstr>Презентация PowerPoint</vt:lpstr>
      <vt:lpstr>Винокурова Е.М., Павлов А.Е. лауреаты улусного конкурса  «Я и мой наставник 2015»</vt:lpstr>
      <vt:lpstr>Республиканский конкурс  «Учитель года 2019»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 «Атамайская средняя  общеобразовательная школа  имени В.Д.Лонгинова»  муниципального района  «Горный улус» РС (Я)</dc:title>
  <dc:creator>Марина Петровна</dc:creator>
  <cp:lastModifiedBy>1</cp:lastModifiedBy>
  <cp:revision>345</cp:revision>
  <dcterms:created xsi:type="dcterms:W3CDTF">2013-08-28T05:32:20Z</dcterms:created>
  <dcterms:modified xsi:type="dcterms:W3CDTF">2023-05-03T04:26:14Z</dcterms:modified>
</cp:coreProperties>
</file>