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1" r:id="rId5"/>
    <p:sldId id="259" r:id="rId6"/>
    <p:sldId id="260" r:id="rId7"/>
    <p:sldId id="262" r:id="rId8"/>
    <p:sldId id="294" r:id="rId9"/>
    <p:sldId id="263" r:id="rId10"/>
    <p:sldId id="265" r:id="rId11"/>
    <p:sldId id="269" r:id="rId12"/>
    <p:sldId id="270" r:id="rId13"/>
    <p:sldId id="271" r:id="rId14"/>
    <p:sldId id="272" r:id="rId15"/>
    <p:sldId id="274" r:id="rId16"/>
    <p:sldId id="273" r:id="rId17"/>
    <p:sldId id="288" r:id="rId18"/>
    <p:sldId id="289" r:id="rId19"/>
    <p:sldId id="275" r:id="rId20"/>
    <p:sldId id="278" r:id="rId21"/>
    <p:sldId id="276" r:id="rId22"/>
    <p:sldId id="277" r:id="rId23"/>
    <p:sldId id="267" r:id="rId24"/>
    <p:sldId id="282" r:id="rId25"/>
    <p:sldId id="283" r:id="rId26"/>
    <p:sldId id="284" r:id="rId27"/>
    <p:sldId id="285" r:id="rId28"/>
    <p:sldId id="286" r:id="rId29"/>
    <p:sldId id="287" r:id="rId30"/>
    <p:sldId id="292" r:id="rId31"/>
    <p:sldId id="293" r:id="rId32"/>
    <p:sldId id="290" r:id="rId33"/>
    <p:sldId id="264" r:id="rId34"/>
    <p:sldId id="26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6CB"/>
    <a:srgbClr val="F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68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48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002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41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286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613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27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7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26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06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8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53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3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4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3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74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D60934A-56AA-4F3C-8155-583CD6B58EA1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D24D9BF-F630-4C49-85A2-14CB2F0CF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5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2.wdp"/><Relationship Id="rId2" Type="http://schemas.openxmlformats.org/officeDocument/2006/relationships/image" Target="../media/image30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5.png"/><Relationship Id="rId1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18" Type="http://schemas.microsoft.com/office/2007/relationships/hdphoto" Target="../media/hdphoto1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2.wdp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5.png"/><Relationship Id="rId1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roprikol.ru/wp-content/uploads/2020/11/kartinki-rannej-vesny-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254" y="919787"/>
            <a:ext cx="8077201" cy="250921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Моя Малая родина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405" y="3553692"/>
            <a:ext cx="6517482" cy="1371599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класс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2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15" y="110837"/>
            <a:ext cx="4553121" cy="87283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Разновидности кварца: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s://static.mineralmarket.ru/img/p/190003-8085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0456" r="6723" b="15990"/>
          <a:stretch/>
        </p:blipFill>
        <p:spPr bwMode="auto">
          <a:xfrm>
            <a:off x="4946997" y="401783"/>
            <a:ext cx="3726873" cy="3006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46997" y="457200"/>
            <a:ext cx="2154381" cy="526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кремень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s://static.mineralmarket.ru/img/p/171929-7318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b="10736"/>
          <a:stretch/>
        </p:blipFill>
        <p:spPr bwMode="auto">
          <a:xfrm>
            <a:off x="287656" y="1277722"/>
            <a:ext cx="3554209" cy="2929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77809" y="1277722"/>
            <a:ext cx="2154381" cy="909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Халцедон зелёный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http://ae01.alicdn.com/kf/HTB1D_c.z3mTBuNjy1Xbq6yMrVXa0/TUMBEELLU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58" y="3933997"/>
            <a:ext cx="2961928" cy="2771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29715" y="6077564"/>
            <a:ext cx="1935045" cy="909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аметист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4854" t="14062" r="20351" b="13086"/>
          <a:stretch/>
        </p:blipFill>
        <p:spPr>
          <a:xfrm>
            <a:off x="4879474" y="3768436"/>
            <a:ext cx="3929342" cy="2937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844145" y="3546764"/>
            <a:ext cx="2299855" cy="909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раухтопаз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8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08" y="227106"/>
            <a:ext cx="3602183" cy="78079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песок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8305" y="1007897"/>
            <a:ext cx="5373066" cy="5887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Горная порода,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Рыхлая и сыпучая.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зёрнышек кварца, Обладает прочностью, сохраняется в водоёмах.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Имеет жёлтый цвет, используется в строительстве.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0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5969" y="3933843"/>
            <a:ext cx="2463656" cy="2463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6.stpulscen.ru/images/product/380/713/638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r="16521"/>
          <a:stretch/>
        </p:blipFill>
        <p:spPr bwMode="auto">
          <a:xfrm>
            <a:off x="4661940" y="361862"/>
            <a:ext cx="4257208" cy="3181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53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s://a.d-cd.net/7eb4a4c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861700" y="352303"/>
            <a:ext cx="7420130" cy="9219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Кичигинское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месторождение песка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73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08" y="227106"/>
            <a:ext cx="3602183" cy="78079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Гранит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8305" y="1007897"/>
            <a:ext cx="5373066" cy="5887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Горная порода,  Обладающая большой                                                                                        плотностью, зернистого строения, состоящая из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кварца, полевых шпатов, слюды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как облицовочный материал в строительстве.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0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5969" y="3933843"/>
            <a:ext cx="2463656" cy="2463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terrastory.ru/wp-content/uploads/2020/11/grani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98" y="357856"/>
            <a:ext cx="3672591" cy="3141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234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s4.fotokto.ru/photo/full/305/30510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9"/>
          <a:stretch/>
        </p:blipFill>
        <p:spPr bwMode="auto">
          <a:xfrm>
            <a:off x="0" y="0"/>
            <a:ext cx="916729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873583" y="261615"/>
            <a:ext cx="7420130" cy="9219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Челябинский гранитный карьер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1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862" y="333705"/>
            <a:ext cx="7773338" cy="1596177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Карьеры – 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9315" y="1779980"/>
            <a:ext cx="8484432" cy="34241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искусственно 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образованные выемки, которые делают для разведки или добычи полезных ископаемых</a:t>
            </a:r>
          </a:p>
        </p:txBody>
      </p:sp>
    </p:spTree>
    <p:extLst>
      <p:ext uri="{BB962C8B-B14F-4D97-AF65-F5344CB8AC3E}">
        <p14:creationId xmlns:p14="http://schemas.microsoft.com/office/powerpoint/2010/main" val="31521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662" y="137166"/>
            <a:ext cx="3602183" cy="78079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яшма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9507" y="705240"/>
            <a:ext cx="5394067" cy="6398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Горная порода,     состоящая из                                                                                        тонких зёрен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кварца       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незначительного количества минералов различной окраски.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в качестве поделочного камня, изготовления ювелир-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ных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изделий.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0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5770" y="2640113"/>
            <a:ext cx="1638831" cy="1638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ratatum.com/wp-content/uploads/2018/11/5-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07" y="4459723"/>
            <a:ext cx="3042692" cy="2224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 descr="https://kamushki.info/sites/default/files/yashma_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19" y="155713"/>
            <a:ext cx="3456782" cy="2303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74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794" y="22254"/>
            <a:ext cx="3704955" cy="5918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мрамор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4655" y="478713"/>
            <a:ext cx="5669289" cy="6143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горная порода, получившая название от   греческого         слова «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marmaros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(в переводе – блестящий, сияющий). Это прочный и одновременно легкий в обработке материал, подходящий как для создания утонченных скульптур, так и для возведения колоссальных архитектурных комплексов. </a:t>
            </a:r>
          </a:p>
          <a:p>
            <a:pPr marL="0" indent="0">
              <a:buNone/>
            </a:pP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мрамор – один из популяр-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нейших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отделочных материалов в дизайне и архитектуре.</a:t>
            </a:r>
          </a:p>
        </p:txBody>
      </p:sp>
      <p:pic>
        <p:nvPicPr>
          <p:cNvPr id="5130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37029" y="2783638"/>
            <a:ext cx="1423783" cy="1423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avatars.mds.yandex.net/get-zen_doc/1219524/pub_5cf71e20051e5a00aef88cba_5cf73c9d95ea7300af218bbc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57" y="110611"/>
            <a:ext cx="3587592" cy="239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80" name="Picture 4" descr="https://images.unsplash.com/photo-1599847651428-b7626b97046b?ixlib=rb-1.2.1&amp;q=85&amp;fm=jpg&amp;crop=entropy&amp;cs=srg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r="15917" b="23110"/>
          <a:stretch/>
        </p:blipFill>
        <p:spPr bwMode="auto">
          <a:xfrm>
            <a:off x="5813944" y="4353183"/>
            <a:ext cx="2334976" cy="2415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863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cdn.fishki.net/upload/post/201503/24/1476788/1_0_61847_7542fcff_x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/>
          <a:stretch/>
        </p:blipFill>
        <p:spPr bwMode="auto">
          <a:xfrm>
            <a:off x="0" y="0"/>
            <a:ext cx="9146515" cy="6953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861700" y="466120"/>
            <a:ext cx="7420130" cy="9219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Мраморный карьер в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Коелге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1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08" y="227106"/>
            <a:ext cx="3602183" cy="78079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кварцит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8305" y="1007897"/>
            <a:ext cx="5373066" cy="5887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Горная порода,  состоящая из кварца,                                                                                        обладающая самой высокой плотностью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Добывается недалеко от города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БАКАЛа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как облицовочный материал,  в металлургии, в банях.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0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5969" y="3933843"/>
            <a:ext cx="2463656" cy="2463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t29.stpulscen.ru/images/product/254/268/627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57" y="348521"/>
            <a:ext cx="3812500" cy="2859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61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4"/>
          <a:stretch/>
        </p:blipFill>
        <p:spPr>
          <a:xfrm>
            <a:off x="3945080" y="-13552"/>
            <a:ext cx="5167745" cy="6871552"/>
          </a:xfrm>
        </p:spPr>
      </p:pic>
      <p:sp>
        <p:nvSpPr>
          <p:cNvPr id="5" name="Прямоугольник 4"/>
          <p:cNvSpPr/>
          <p:nvPr/>
        </p:nvSpPr>
        <p:spPr>
          <a:xfrm>
            <a:off x="4197925" y="0"/>
            <a:ext cx="4662056" cy="59574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Физическая карта Челябинской области</a:t>
            </a:r>
            <a:endParaRPr lang="ru-RU" sz="24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32" name="Picture 8" descr="https://map.ombudsmanrf.org/Karta_Yadro/img/sub_foto/celyabinskaya_oblast_foto/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5" r="23821"/>
          <a:stretch/>
        </p:blipFill>
        <p:spPr bwMode="auto">
          <a:xfrm>
            <a:off x="969818" y="59175"/>
            <a:ext cx="1870363" cy="220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6477" y="2302035"/>
            <a:ext cx="3394364" cy="51246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Герб Челябинской области</a:t>
            </a:r>
            <a:endParaRPr lang="ru-RU" sz="24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392" t="25000" r="22548" b="17774"/>
          <a:stretch/>
        </p:blipFill>
        <p:spPr>
          <a:xfrm>
            <a:off x="582323" y="2958531"/>
            <a:ext cx="2576513" cy="35948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7594" y="6297146"/>
            <a:ext cx="3394364" cy="51246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Областной центр – город … </a:t>
            </a:r>
            <a:endParaRPr lang="ru-RU" sz="24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010400" y="1801091"/>
            <a:ext cx="886691" cy="75717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42908" y="5153892"/>
            <a:ext cx="1769917" cy="1704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2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2" descr="физическая карта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 bwMode="auto">
          <a:xfrm>
            <a:off x="3162299" y="29061"/>
            <a:ext cx="5268618" cy="67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3505" y="5241810"/>
            <a:ext cx="2510790" cy="3435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3162299" y="102371"/>
            <a:ext cx="5268618" cy="51663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Полезные ископаемые Челябинской области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3345" y="37286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3345" y="1375843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222" t="35160" r="66694" b="25935"/>
          <a:stretch/>
        </p:blipFill>
        <p:spPr bwMode="auto">
          <a:xfrm>
            <a:off x="2545635" y="3615042"/>
            <a:ext cx="1822564" cy="228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6836" y="2021463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1310" y="1349379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1476" y="2889565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8236" y="2752291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2310" y="3649218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5610" y="4474592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9018" y="2311793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59" y="733599"/>
            <a:ext cx="734936" cy="734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39507" y="849953"/>
            <a:ext cx="2022792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КВАРЦИТЫ</a:t>
            </a:r>
            <a:endParaRPr lang="ru-RU" sz="2800" dirty="0"/>
          </a:p>
        </p:txBody>
      </p:sp>
      <p:pic>
        <p:nvPicPr>
          <p:cNvPr id="19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7596" y="2707655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97504" y="161175"/>
            <a:ext cx="2022792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Атлас с. 11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4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829" y="382725"/>
            <a:ext cx="3602183" cy="78079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графит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3295" y="1319134"/>
            <a:ext cx="5373066" cy="6026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минерал, крайне редко                        образующий крупные                                                                                        скопления и месторождения. 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 используется в медицине, металлургии  и атомной промышленности.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s://ae04.alicdn.com/kf/H09dff11d83d143d8a08fb46e41b6b0cdo/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9" y="227107"/>
            <a:ext cx="3492708" cy="349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 descr="https://dictant.rgo.ru/sites/default/files/styles/full_width_scale/public/vopros_3_grafit.png?itok=YX7hrI1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1670" r="15777" b="5314"/>
          <a:stretch/>
        </p:blipFill>
        <p:spPr bwMode="auto">
          <a:xfrm>
            <a:off x="5883640" y="4062336"/>
            <a:ext cx="2638267" cy="2443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uralmines.ru/uploads/p3380/IMG_9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861700" y="239165"/>
            <a:ext cx="7596500" cy="1177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Тайгинское месторождение графита в Кыштыме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71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2" descr="физическая карта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 bwMode="auto">
          <a:xfrm>
            <a:off x="3162299" y="29061"/>
            <a:ext cx="5268618" cy="67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3505" y="5241810"/>
            <a:ext cx="2510790" cy="3435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3162299" y="102371"/>
            <a:ext cx="5268618" cy="51663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Полезные ископаемые Челябинской области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3345" y="37286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3345" y="1375843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222" t="35160" r="66694" b="25935"/>
          <a:stretch/>
        </p:blipFill>
        <p:spPr bwMode="auto">
          <a:xfrm>
            <a:off x="2545635" y="3615042"/>
            <a:ext cx="1822564" cy="228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6836" y="2021463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1310" y="1349379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1476" y="2889565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8236" y="2752291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2310" y="3649218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5610" y="4474592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9636" y="2287108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59" y="733599"/>
            <a:ext cx="734936" cy="734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39507" y="849953"/>
            <a:ext cx="2022792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КВАРЦИТЫ</a:t>
            </a:r>
            <a:endParaRPr lang="ru-RU" sz="2800" dirty="0"/>
          </a:p>
        </p:txBody>
      </p:sp>
      <p:pic>
        <p:nvPicPr>
          <p:cNvPr id="19" name="Picture 4" descr="https://dictant.rgo.ru/sites/default/files/styles/full_width_scale/public/vopros_3_grafit.png?itok=YX7hrI1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1670" r="15777" b="5314"/>
          <a:stretch/>
        </p:blipFill>
        <p:spPr bwMode="auto">
          <a:xfrm>
            <a:off x="288249" y="1804362"/>
            <a:ext cx="713948" cy="73888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39507" y="1981383"/>
            <a:ext cx="1588703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ГРАФИТ</a:t>
            </a:r>
            <a:endParaRPr lang="ru-RU" sz="2800" dirty="0"/>
          </a:p>
        </p:txBody>
      </p:sp>
      <p:pic>
        <p:nvPicPr>
          <p:cNvPr id="21" name="Picture 4" descr="https://dictant.rgo.ru/sites/default/files/styles/full_width_scale/public/vopros_3_grafit.png?itok=YX7hrI1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1670" r="15777" b="5314"/>
          <a:stretch/>
        </p:blipFill>
        <p:spPr bwMode="auto">
          <a:xfrm>
            <a:off x="5794891" y="1720416"/>
            <a:ext cx="227419" cy="2609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6013" y="2681347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0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829" y="382725"/>
            <a:ext cx="3602183" cy="78079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магнезит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3295" y="1319134"/>
            <a:ext cx="5373066" cy="6026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минерал, с  вкраплениями железа. </a:t>
            </a:r>
          </a:p>
          <a:p>
            <a:pPr marL="0" indent="0">
              <a:buNone/>
            </a:pP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при строительстве доменных печей, для плавления железных руд.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Добывают в городе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Сатке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s://ds05.infourok.ru/uploads/ex/07ca/00054b71-84391ddd/7/hello_html_m711556b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7555"/>
          <a:stretch/>
        </p:blipFill>
        <p:spPr bwMode="auto">
          <a:xfrm>
            <a:off x="5862170" y="4108831"/>
            <a:ext cx="2681207" cy="24401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static.mineralmarket.ru/img/p/61329-24508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0617" r="5789" b="9833"/>
          <a:stretch/>
        </p:blipFill>
        <p:spPr bwMode="auto">
          <a:xfrm>
            <a:off x="4943959" y="239816"/>
            <a:ext cx="3952068" cy="3572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82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2" descr="физическая карта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 bwMode="auto">
          <a:xfrm>
            <a:off x="3162299" y="29061"/>
            <a:ext cx="5268618" cy="67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3505" y="5241810"/>
            <a:ext cx="2510790" cy="3435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3162299" y="102371"/>
            <a:ext cx="5268618" cy="51663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Полезные ископаемые Челябинской области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3345" y="37286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3345" y="1375843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222" t="35160" r="66694" b="25935"/>
          <a:stretch/>
        </p:blipFill>
        <p:spPr bwMode="auto">
          <a:xfrm>
            <a:off x="2545635" y="3615042"/>
            <a:ext cx="1822564" cy="228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6836" y="2021463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1310" y="1349379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1476" y="2889565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6745" y="2775265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2310" y="3649218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5610" y="4474592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9636" y="2287108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59" y="733599"/>
            <a:ext cx="734936" cy="734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39507" y="849953"/>
            <a:ext cx="2022792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КВАРЦИТЫ</a:t>
            </a:r>
            <a:endParaRPr lang="ru-RU" sz="2800" dirty="0"/>
          </a:p>
        </p:txBody>
      </p:sp>
      <p:pic>
        <p:nvPicPr>
          <p:cNvPr id="19" name="Picture 4" descr="https://dictant.rgo.ru/sites/default/files/styles/full_width_scale/public/vopros_3_grafit.png?itok=YX7hrI1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1670" r="15777" b="5314"/>
          <a:stretch/>
        </p:blipFill>
        <p:spPr bwMode="auto">
          <a:xfrm>
            <a:off x="288249" y="1804362"/>
            <a:ext cx="713948" cy="73888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39507" y="1981383"/>
            <a:ext cx="1588703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ГРАФИТ</a:t>
            </a:r>
            <a:endParaRPr lang="ru-RU" sz="2800" dirty="0"/>
          </a:p>
        </p:txBody>
      </p:sp>
      <p:pic>
        <p:nvPicPr>
          <p:cNvPr id="21" name="Picture 4" descr="https://dictant.rgo.ru/sites/default/files/styles/full_width_scale/public/vopros_3_grafit.png?itok=YX7hrI1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1670" r="15777" b="5314"/>
          <a:stretch/>
        </p:blipFill>
        <p:spPr bwMode="auto">
          <a:xfrm>
            <a:off x="5794891" y="1720416"/>
            <a:ext cx="227419" cy="2609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ds05.infourok.ru/uploads/ex/07ca/00054b71-84391ddd/7/hello_html_m711556be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7555"/>
          <a:stretch/>
        </p:blipFill>
        <p:spPr bwMode="auto">
          <a:xfrm>
            <a:off x="288250" y="2859952"/>
            <a:ext cx="737679" cy="719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113210" y="2921792"/>
            <a:ext cx="1935511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МАГНЕЗИТ</a:t>
            </a:r>
            <a:endParaRPr lang="ru-RU" sz="2800" dirty="0"/>
          </a:p>
        </p:txBody>
      </p:sp>
      <p:pic>
        <p:nvPicPr>
          <p:cNvPr id="24" name="Picture 2" descr="https://ds05.infourok.ru/uploads/ex/07ca/00054b71-84391ddd/7/hello_html_m711556be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7555"/>
          <a:stretch/>
        </p:blipFill>
        <p:spPr bwMode="auto">
          <a:xfrm>
            <a:off x="4852124" y="2482032"/>
            <a:ext cx="228759" cy="2231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6013" y="2681347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0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681" y="164892"/>
            <a:ext cx="3602183" cy="78079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глина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8323" y="945683"/>
            <a:ext cx="5373066" cy="59123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мелкозернистая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горная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порода,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твёрдая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сухом состоянии, пластичная при увлажнении. 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в медицине, для изготовления посуды, пластилина.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Добывается в Миассе, Коркино, Магнитогорске.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0443" y="3522688"/>
            <a:ext cx="2413416" cy="674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s://st25.stpulscen.ru/images/product/357/080/855_b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5508" r="3378" b="6360"/>
          <a:stretch/>
        </p:blipFill>
        <p:spPr bwMode="auto">
          <a:xfrm>
            <a:off x="5501389" y="164892"/>
            <a:ext cx="3402767" cy="3357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4" descr="Обозначение глин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" r="5882"/>
          <a:stretch/>
        </p:blipFill>
        <p:spPr bwMode="auto">
          <a:xfrm>
            <a:off x="5726243" y="4178269"/>
            <a:ext cx="2653259" cy="22934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1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pravdaurfo.ru/sites/default/files/77b_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9"/>
          <a:stretch/>
        </p:blipFill>
        <p:spPr bwMode="auto">
          <a:xfrm>
            <a:off x="-1" y="0"/>
            <a:ext cx="918075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861700" y="239165"/>
            <a:ext cx="7596500" cy="1177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Добыча глины в Миассе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139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2" descr="физическая карта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 bwMode="auto">
          <a:xfrm>
            <a:off x="3162299" y="29061"/>
            <a:ext cx="5268618" cy="67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3505" y="5241810"/>
            <a:ext cx="2510790" cy="3435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3162299" y="102371"/>
            <a:ext cx="5268618" cy="51663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Полезные ископаемые Челябинской области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3345" y="37286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3345" y="1375843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222" t="35160" r="66694" b="25935"/>
          <a:stretch/>
        </p:blipFill>
        <p:spPr bwMode="auto">
          <a:xfrm>
            <a:off x="2558912" y="3962153"/>
            <a:ext cx="1822564" cy="228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6836" y="2021463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1310" y="1349379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1476" y="2889565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6745" y="2775265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2310" y="3649218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5610" y="4474592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9636" y="2287108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59" y="733599"/>
            <a:ext cx="734936" cy="734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39507" y="849953"/>
            <a:ext cx="2022792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КВАРЦИТЫ</a:t>
            </a:r>
            <a:endParaRPr lang="ru-RU" sz="2800" dirty="0"/>
          </a:p>
        </p:txBody>
      </p:sp>
      <p:pic>
        <p:nvPicPr>
          <p:cNvPr id="19" name="Picture 4" descr="https://dictant.rgo.ru/sites/default/files/styles/full_width_scale/public/vopros_3_grafit.png?itok=YX7hrI1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1670" r="15777" b="5314"/>
          <a:stretch/>
        </p:blipFill>
        <p:spPr bwMode="auto">
          <a:xfrm>
            <a:off x="277753" y="1689893"/>
            <a:ext cx="713948" cy="73888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39507" y="1804990"/>
            <a:ext cx="1588703" cy="5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ГРАФИТ</a:t>
            </a:r>
            <a:endParaRPr lang="ru-RU" sz="2800" dirty="0"/>
          </a:p>
        </p:txBody>
      </p:sp>
      <p:pic>
        <p:nvPicPr>
          <p:cNvPr id="21" name="Picture 4" descr="https://dictant.rgo.ru/sites/default/files/styles/full_width_scale/public/vopros_3_grafit.png?itok=YX7hrI1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1670" r="15777" b="5314"/>
          <a:stretch/>
        </p:blipFill>
        <p:spPr bwMode="auto">
          <a:xfrm>
            <a:off x="5794891" y="1720416"/>
            <a:ext cx="227419" cy="2609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ds05.infourok.ru/uploads/ex/07ca/00054b71-84391ddd/7/hello_html_m711556be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7555"/>
          <a:stretch/>
        </p:blipFill>
        <p:spPr bwMode="auto">
          <a:xfrm>
            <a:off x="277753" y="2644144"/>
            <a:ext cx="737679" cy="719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213436" y="2644144"/>
            <a:ext cx="1860528" cy="55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МАГНЕЗИТ</a:t>
            </a:r>
            <a:endParaRPr lang="ru-RU" sz="2800" dirty="0"/>
          </a:p>
        </p:txBody>
      </p:sp>
      <p:pic>
        <p:nvPicPr>
          <p:cNvPr id="24" name="Picture 2" descr="https://ds05.infourok.ru/uploads/ex/07ca/00054b71-84391ddd/7/hello_html_m711556be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7555"/>
          <a:stretch/>
        </p:blipFill>
        <p:spPr bwMode="auto">
          <a:xfrm>
            <a:off x="4852124" y="2482032"/>
            <a:ext cx="228759" cy="2231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Обозначение глины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" r="5882"/>
          <a:stretch/>
        </p:blipFill>
        <p:spPr bwMode="auto">
          <a:xfrm>
            <a:off x="313677" y="3582262"/>
            <a:ext cx="717766" cy="65995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166607" y="3666045"/>
            <a:ext cx="1392305" cy="55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ГЛИНА</a:t>
            </a:r>
            <a:endParaRPr lang="ru-RU" sz="2800" dirty="0"/>
          </a:p>
        </p:txBody>
      </p:sp>
      <p:pic>
        <p:nvPicPr>
          <p:cNvPr id="28" name="Picture 4" descr="Обозначение глины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" r="5882"/>
          <a:stretch/>
        </p:blipFill>
        <p:spPr bwMode="auto">
          <a:xfrm>
            <a:off x="6705170" y="2569241"/>
            <a:ext cx="244270" cy="2245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Обозначение глины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" r="5882"/>
          <a:stretch/>
        </p:blipFill>
        <p:spPr bwMode="auto">
          <a:xfrm>
            <a:off x="5426607" y="2592837"/>
            <a:ext cx="218607" cy="201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Обозначение глины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" r="5882"/>
          <a:stretch/>
        </p:blipFill>
        <p:spPr bwMode="auto">
          <a:xfrm>
            <a:off x="4700042" y="4455865"/>
            <a:ext cx="244270" cy="2245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6013" y="2681347"/>
            <a:ext cx="228600" cy="2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0941" y="208542"/>
            <a:ext cx="8520545" cy="5047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cap="none" dirty="0" smtClean="0"/>
              <a:t>Полезные ископаемые Челябинской области</a:t>
            </a:r>
            <a:endParaRPr lang="ru-RU" sz="3200" cap="none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628128"/>
              </p:ext>
            </p:extLst>
          </p:nvPr>
        </p:nvGraphicFramePr>
        <p:xfrm>
          <a:off x="166251" y="1284492"/>
          <a:ext cx="8769927" cy="3972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431">
                  <a:extLst>
                    <a:ext uri="{9D8B030D-6E8A-4147-A177-3AD203B41FA5}">
                      <a16:colId xmlns:a16="http://schemas.microsoft.com/office/drawing/2014/main" val="330935542"/>
                    </a:ext>
                  </a:extLst>
                </a:gridCol>
                <a:gridCol w="3084696">
                  <a:extLst>
                    <a:ext uri="{9D8B030D-6E8A-4147-A177-3AD203B41FA5}">
                      <a16:colId xmlns:a16="http://schemas.microsoft.com/office/drawing/2014/main" val="278473448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748431767"/>
                    </a:ext>
                  </a:extLst>
                </a:gridCol>
              </a:tblGrid>
              <a:tr h="138545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Неметаллические 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(нерудные)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Металлические 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(рудные)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Горючие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</a:rPr>
                        <a:t> полезные ископаемые</a:t>
                      </a:r>
                      <a:endParaRPr lang="ru-RU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124094"/>
                  </a:ext>
                </a:extLst>
              </a:tr>
              <a:tr h="2586589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04981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6251" y="2647666"/>
            <a:ext cx="3081916" cy="4015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кварц</a:t>
            </a:r>
            <a:r>
              <a:rPr lang="ru-RU" sz="3200" dirty="0" smtClean="0">
                <a:solidFill>
                  <a:schemeClr val="tx1"/>
                </a:solidFill>
              </a:rPr>
              <a:t>, песок, гранит, яшма, мрамор, кварцит,  </a:t>
            </a:r>
            <a:r>
              <a:rPr lang="ru-RU" sz="3200" dirty="0">
                <a:solidFill>
                  <a:schemeClr val="tx1"/>
                </a:solidFill>
              </a:rPr>
              <a:t>графит, </a:t>
            </a:r>
            <a:r>
              <a:rPr lang="ru-RU" sz="3200" dirty="0" smtClean="0">
                <a:solidFill>
                  <a:schemeClr val="tx1"/>
                </a:solidFill>
              </a:rPr>
              <a:t>магнезит, глина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и </a:t>
            </a:r>
            <a:r>
              <a:rPr lang="ru-RU" sz="3200" dirty="0">
                <a:solidFill>
                  <a:schemeClr val="tx1"/>
                </a:solidFill>
              </a:rPr>
              <a:t>др.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64610" y="2647666"/>
            <a:ext cx="2571568" cy="4015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ru-RU" sz="3200" dirty="0">
                <a:solidFill>
                  <a:schemeClr val="tx1"/>
                </a:solidFill>
              </a:rPr>
              <a:t>к</a:t>
            </a:r>
            <a:r>
              <a:rPr lang="ru-RU" sz="3200" dirty="0" smtClean="0">
                <a:solidFill>
                  <a:schemeClr val="tx1"/>
                </a:solidFill>
              </a:rPr>
              <a:t>аменный уголь, бурый уголь</a:t>
            </a:r>
          </a:p>
          <a:p>
            <a:pPr algn="ctr"/>
            <a:endParaRPr lang="ru-RU" sz="3200" dirty="0">
              <a:solidFill>
                <a:schemeClr val="tx1"/>
              </a:solidFill>
            </a:endParaRPr>
          </a:p>
          <a:p>
            <a:pPr algn="ctr"/>
            <a:endParaRPr lang="ru-RU" sz="3200" dirty="0" smtClean="0">
              <a:solidFill>
                <a:schemeClr val="tx1"/>
              </a:solidFill>
            </a:endParaRPr>
          </a:p>
          <a:p>
            <a:pPr algn="ctr"/>
            <a:endParaRPr lang="ru-RU" sz="3200" dirty="0">
              <a:solidFill>
                <a:schemeClr val="tx1"/>
              </a:solidFill>
            </a:endParaRPr>
          </a:p>
          <a:p>
            <a:pPr algn="ctr"/>
            <a:endParaRPr lang="ru-RU" sz="32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65430" y="2647666"/>
            <a:ext cx="3081916" cy="4015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железные руды, медные руды, золото</a:t>
            </a:r>
          </a:p>
          <a:p>
            <a:pPr algn="ctr"/>
            <a:endParaRPr lang="ru-RU" sz="3200" dirty="0">
              <a:solidFill>
                <a:schemeClr val="tx1"/>
              </a:solidFill>
            </a:endParaRPr>
          </a:p>
          <a:p>
            <a:pPr algn="ctr"/>
            <a:endParaRPr lang="ru-RU" sz="3200" dirty="0" smtClean="0">
              <a:solidFill>
                <a:schemeClr val="tx1"/>
              </a:solidFill>
            </a:endParaRPr>
          </a:p>
          <a:p>
            <a:pPr algn="ctr"/>
            <a:endParaRPr lang="ru-RU" sz="3200" dirty="0">
              <a:solidFill>
                <a:schemeClr val="tx1"/>
              </a:solidFill>
            </a:endParaRPr>
          </a:p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748" y="105899"/>
            <a:ext cx="7773338" cy="9193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Блиц опрос: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0945" y="1025236"/>
            <a:ext cx="8672946" cy="5763491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Всё, что люди добывают из недр земли и используют в хозяйственной деятельности, называют…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Перечисли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добычи … из недр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профессия людей, изучающих недра Земли и отыскивающих места залежей природных богатств?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Перечисли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богатства, находящиеся в жидком состоянии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…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Перечисли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богатства, находящиеся в твердом состоянии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…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ископаемые, используемые людьми в качестве топлива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7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857" y="137332"/>
            <a:ext cx="6005015" cy="695182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знаний: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6324" t="22384" r="29927" b="6647"/>
          <a:stretch/>
        </p:blipFill>
        <p:spPr bwMode="auto">
          <a:xfrm>
            <a:off x="2250470" y="832514"/>
            <a:ext cx="4873661" cy="5735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601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635" y="137332"/>
            <a:ext cx="7773338" cy="695182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знаний: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324" t="20349" r="30928" b="9954"/>
          <a:stretch/>
        </p:blipFill>
        <p:spPr bwMode="auto">
          <a:xfrm>
            <a:off x="1843655" y="832514"/>
            <a:ext cx="5130350" cy="586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27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862" y="382991"/>
            <a:ext cx="7773338" cy="9193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на занятии: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330" y="1565565"/>
            <a:ext cx="7772870" cy="422563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Я узнал…</a:t>
            </a:r>
          </a:p>
          <a:p>
            <a:r>
              <a:rPr lang="ru-RU" sz="4000" dirty="0" smtClean="0"/>
              <a:t>Я научился…</a:t>
            </a:r>
          </a:p>
          <a:p>
            <a:r>
              <a:rPr lang="ru-RU" sz="4000" dirty="0" smtClean="0"/>
              <a:t>Мне было интересно…</a:t>
            </a:r>
          </a:p>
          <a:p>
            <a:r>
              <a:rPr lang="ru-RU" sz="4000" dirty="0" smtClean="0"/>
              <a:t>В будущем я…</a:t>
            </a:r>
          </a:p>
        </p:txBody>
      </p:sp>
    </p:spTree>
    <p:extLst>
      <p:ext uri="{BB962C8B-B14F-4D97-AF65-F5344CB8AC3E}">
        <p14:creationId xmlns:p14="http://schemas.microsoft.com/office/powerpoint/2010/main" val="31136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621" y="263237"/>
            <a:ext cx="7772868" cy="872836"/>
          </a:xfrm>
        </p:spPr>
        <p:txBody>
          <a:bodyPr/>
          <a:lstStyle/>
          <a:p>
            <a:r>
              <a:rPr lang="ru-RU" dirty="0" err="1" smtClean="0"/>
              <a:t>Огневушка</a:t>
            </a:r>
            <a:r>
              <a:rPr lang="ru-RU" dirty="0" smtClean="0"/>
              <a:t> - </a:t>
            </a:r>
            <a:r>
              <a:rPr lang="ru-RU" dirty="0" err="1" smtClean="0"/>
              <a:t>ПОскакушка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6365" y="1413165"/>
            <a:ext cx="8631380" cy="4378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Дедко Ефим тогда и объяснил:</a:t>
            </a:r>
          </a:p>
          <a:p>
            <a:pPr marL="0" indent="0">
              <a:buNone/>
            </a:pPr>
            <a:r>
              <a:rPr lang="ru-RU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Слыхал, дескать, от стариков, что есть такой знак на золото вроде маленькой девчонки, которая пляшет. Где такая </a:t>
            </a:r>
            <a:r>
              <a:rPr lang="ru-RU" sz="32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поскакушка</a:t>
            </a:r>
            <a:r>
              <a:rPr lang="ru-RU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покажется, там и золото. Не сильное золото, зато грудное, и не пластом лежит, а вроде редьки посажено. Сверху, значит, </a:t>
            </a:r>
            <a:r>
              <a:rPr lang="ru-RU" sz="32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</a:t>
            </a:r>
            <a:r>
              <a:rPr lang="ru-RU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круг, а дальше все меньше да меньше и на нет сойдет.</a:t>
            </a:r>
            <a:endParaRPr lang="ru-RU" sz="3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05500"/>
            <a:ext cx="5264727" cy="866948"/>
          </a:xfrm>
        </p:spPr>
        <p:txBody>
          <a:bodyPr/>
          <a:lstStyle/>
          <a:p>
            <a:r>
              <a:rPr lang="ru-RU" dirty="0" smtClean="0"/>
              <a:t>Павел Петрович Бажов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2101" t="10743" r="28368" b="7813"/>
          <a:stretch/>
        </p:blipFill>
        <p:spPr>
          <a:xfrm>
            <a:off x="406976" y="734291"/>
            <a:ext cx="4464353" cy="517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AutoShape 8" descr="http://i.grenka.ua/shop/1/8/122/uralskie-skazy_fb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://i.grenka.ua/shop/1/8/122/uralskie-skazy_fbe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http://i.grenka.ua/shop/1/8/122/uralskie-skazy_fbe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8697" t="2344" r="28367" b="585"/>
          <a:stretch/>
        </p:blipFill>
        <p:spPr>
          <a:xfrm>
            <a:off x="5140727" y="168275"/>
            <a:ext cx="3837018" cy="48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41" y="263676"/>
            <a:ext cx="8366078" cy="3080025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 добывают из земли, а знания из книги</a:t>
            </a:r>
            <a:endParaRPr lang="ru-RU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94027" y="5893170"/>
            <a:ext cx="5919717" cy="1369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cap="none" dirty="0" smtClean="0"/>
              <a:t>(русская народная пословица)</a:t>
            </a:r>
            <a:endParaRPr lang="ru-RU" sz="3200" cap="none" dirty="0"/>
          </a:p>
        </p:txBody>
      </p:sp>
      <p:pic>
        <p:nvPicPr>
          <p:cNvPr id="1026" name="Picture 2" descr="https://thumbs.dreamstime.com/b/%D0%BE-%D0%B8%D0%BD-%D0%B7%D0%BE-%D0%BE%D1%82%D0%BE%D0%B9-%D1%81%D0%B0%D0%BC%D0%BE%D1%80%D0%BE-%D0%BE%D0%BA-%D0%BA%D0%B0-%D0%B8%D1%84%D0%BE%D1%80%D0%BD%D0%B8%D0%B8-%D1%82%D1%80%D0%BE%D0%B9%D1%81%D0%BA%D0%BE%D0%B9-%D1%83%D0%BD%D1%86%D0%B8%D0%B8-40791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9" y="2740537"/>
            <a:ext cx="2398596" cy="2825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zen_doc/1582279/pub_5fb25c09f2466e1810c1f587_5fb25cb19bb3e62374fc761b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98" y="2740537"/>
            <a:ext cx="3152633" cy="3152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29" y="142555"/>
            <a:ext cx="7773338" cy="9193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на занятии: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8527" y="898119"/>
            <a:ext cx="9045473" cy="4620127"/>
          </a:xfrm>
        </p:spPr>
        <p:txBody>
          <a:bodyPr>
            <a:noAutofit/>
          </a:bodyPr>
          <a:lstStyle/>
          <a:p>
            <a:r>
              <a:rPr lang="ru-RU" sz="3600" dirty="0" smtClean="0"/>
              <a:t>Будем говорить о полезных ископаемых челябинской области, их свойствах и применении</a:t>
            </a:r>
          </a:p>
          <a:p>
            <a:r>
              <a:rPr lang="ru-RU" sz="3600" dirty="0" smtClean="0"/>
              <a:t>Работать с учебником и атласом челябинской области:</a:t>
            </a:r>
          </a:p>
          <a:p>
            <a:pPr marL="0" indent="0">
              <a:buNone/>
            </a:pPr>
            <a:r>
              <a:rPr lang="ru-RU" sz="3600" dirty="0" smtClean="0"/>
              <a:t>- Отыскивать полезные ископаемые на карте, отмечать их на контурной карте, используя условные обозначения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345161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137" y="205351"/>
            <a:ext cx="7364159" cy="5591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Учебник с. 56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0943" y="595746"/>
            <a:ext cx="8520545" cy="5047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cap="none" dirty="0" smtClean="0"/>
              <a:t>Полезные ископаемые Челябинской области</a:t>
            </a:r>
            <a:endParaRPr lang="ru-RU" sz="3200" cap="none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342626"/>
              </p:ext>
            </p:extLst>
          </p:nvPr>
        </p:nvGraphicFramePr>
        <p:xfrm>
          <a:off x="166251" y="1284492"/>
          <a:ext cx="8769927" cy="5378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431">
                  <a:extLst>
                    <a:ext uri="{9D8B030D-6E8A-4147-A177-3AD203B41FA5}">
                      <a16:colId xmlns:a16="http://schemas.microsoft.com/office/drawing/2014/main" val="330935542"/>
                    </a:ext>
                  </a:extLst>
                </a:gridCol>
                <a:gridCol w="3084696">
                  <a:extLst>
                    <a:ext uri="{9D8B030D-6E8A-4147-A177-3AD203B41FA5}">
                      <a16:colId xmlns:a16="http://schemas.microsoft.com/office/drawing/2014/main" val="278473448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748431767"/>
                    </a:ext>
                  </a:extLst>
                </a:gridCol>
              </a:tblGrid>
              <a:tr h="138545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Неметаллические 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(нерудные)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Металлические 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(рудные)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Горючие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</a:rPr>
                        <a:t> полезные ископаемые</a:t>
                      </a:r>
                      <a:endParaRPr lang="ru-RU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124094"/>
                  </a:ext>
                </a:extLst>
              </a:tr>
              <a:tr h="258658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кварц, графит,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 тальк, </a:t>
                      </a:r>
                      <a:r>
                        <a:rPr lang="ru-RU" sz="3200" baseline="0" dirty="0" err="1" smtClean="0">
                          <a:solidFill>
                            <a:schemeClr val="tx1"/>
                          </a:solidFill>
                        </a:rPr>
                        <a:t>верми-кулит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, топаз, гранат, </a:t>
                      </a:r>
                      <a:r>
                        <a:rPr lang="ru-RU" sz="3200" baseline="0" dirty="0" err="1" smtClean="0">
                          <a:solidFill>
                            <a:schemeClr val="tx1"/>
                          </a:solidFill>
                        </a:rPr>
                        <a:t>магне-зит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, гранит, яшма, песок, мрамор и др.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железные руды (бурый желез-</a:t>
                      </a:r>
                      <a:r>
                        <a:rPr lang="ru-RU" sz="3200" dirty="0" err="1" smtClean="0">
                          <a:solidFill>
                            <a:schemeClr val="tx1"/>
                          </a:solidFill>
                        </a:rPr>
                        <a:t>няк</a:t>
                      </a:r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 сидерит,  магнетит</a:t>
                      </a:r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), медные руды (малахит, халькопирит), золото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каменный уголь,</a:t>
                      </a: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бурый уголь</a:t>
                      </a:r>
                    </a:p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049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1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2201" y="320527"/>
            <a:ext cx="3518180" cy="325518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ПОЛЕЗНЫХ ИСКОПАЕМЫХ Челябинской области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1324" t="1419" r="31627" b="20170"/>
          <a:stretch/>
        </p:blipFill>
        <p:spPr bwMode="auto">
          <a:xfrm>
            <a:off x="-470" y="67954"/>
            <a:ext cx="5279052" cy="6429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2323" t="74193" r="31627"/>
          <a:stretch/>
        </p:blipFill>
        <p:spPr bwMode="auto">
          <a:xfrm>
            <a:off x="4031673" y="4043363"/>
            <a:ext cx="5112327" cy="270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71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27"/>
          <a:stretch/>
        </p:blipFill>
        <p:spPr>
          <a:xfrm>
            <a:off x="3057099" y="109183"/>
            <a:ext cx="5213445" cy="6632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0" descr="https://im0-tub-ru.yandex.net/i?id=61aa95df197a37a6fdfdf22bef157dbb-sr&amp;n=1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138" y="1367481"/>
            <a:ext cx="2243604" cy="2227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81" y="496929"/>
            <a:ext cx="3602183" cy="78079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Кварц –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3236" y="1646655"/>
            <a:ext cx="5126182" cy="5003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распространённый      материал земной     коры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Имеет высокую твёрдость и прочность</a:t>
            </a:r>
          </a:p>
          <a:p>
            <a:pPr marL="0" indent="0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разрезать стекло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8" name="Picture 8" descr="https://vsegei.ru/ru/about/museum/museum-show/mosaic_map/rock_cris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63" y="496929"/>
            <a:ext cx="4655127" cy="3141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0" name="Picture 10" descr="https://im0-tub-ru.yandex.net/i?id=61aa95df197a37a6fdfdf22bef157dbb-sr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5969" y="3933843"/>
            <a:ext cx="2463656" cy="2463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5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714</TotalTime>
  <Words>668</Words>
  <Application>Microsoft Office PowerPoint</Application>
  <PresentationFormat>Экран (4:3)</PresentationFormat>
  <Paragraphs>116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Bahnschrift Condensed</vt:lpstr>
      <vt:lpstr>Bookman Old Style</vt:lpstr>
      <vt:lpstr>Calibri</vt:lpstr>
      <vt:lpstr>Times New Roman</vt:lpstr>
      <vt:lpstr>Tw Cen MT</vt:lpstr>
      <vt:lpstr>Капля</vt:lpstr>
      <vt:lpstr>Моя Малая родина</vt:lpstr>
      <vt:lpstr>Презентация PowerPoint</vt:lpstr>
      <vt:lpstr>Блиц опрос:</vt:lpstr>
      <vt:lpstr>Золото добывают из земли, а знания из книги</vt:lpstr>
      <vt:lpstr>Сегодня на занятии:</vt:lpstr>
      <vt:lpstr>Учебник с. 56</vt:lpstr>
      <vt:lpstr>КАРТА ПОЛЕЗНЫХ ИСКОПАЕМЫХ Челябинской области</vt:lpstr>
      <vt:lpstr>Презентация PowerPoint</vt:lpstr>
      <vt:lpstr>Кварц – </vt:lpstr>
      <vt:lpstr>Разновидности кварца:</vt:lpstr>
      <vt:lpstr>песок – </vt:lpstr>
      <vt:lpstr>Презентация PowerPoint</vt:lpstr>
      <vt:lpstr>Гранит – </vt:lpstr>
      <vt:lpstr>Презентация PowerPoint</vt:lpstr>
      <vt:lpstr>Карьеры – </vt:lpstr>
      <vt:lpstr>яшма – </vt:lpstr>
      <vt:lpstr>мрамор – </vt:lpstr>
      <vt:lpstr>Презентация PowerPoint</vt:lpstr>
      <vt:lpstr>кварцит – </vt:lpstr>
      <vt:lpstr>Презентация PowerPoint</vt:lpstr>
      <vt:lpstr>графит – </vt:lpstr>
      <vt:lpstr>Презентация PowerPoint</vt:lpstr>
      <vt:lpstr>Презентация PowerPoint</vt:lpstr>
      <vt:lpstr>магнезит – </vt:lpstr>
      <vt:lpstr>Презентация PowerPoint</vt:lpstr>
      <vt:lpstr>глина – </vt:lpstr>
      <vt:lpstr>Презентация PowerPoint</vt:lpstr>
      <vt:lpstr>Презентация PowerPoint</vt:lpstr>
      <vt:lpstr>Презентация PowerPoint</vt:lpstr>
      <vt:lpstr>Проверка знаний:</vt:lpstr>
      <vt:lpstr>Проверка знаний:</vt:lpstr>
      <vt:lpstr>Сегодня на занятии:</vt:lpstr>
      <vt:lpstr>Огневушка - ПОскакушка </vt:lpstr>
      <vt:lpstr>Павел Петрович Бажов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Малая родина</dc:title>
  <dc:creator>Home</dc:creator>
  <cp:lastModifiedBy>Home</cp:lastModifiedBy>
  <cp:revision>53</cp:revision>
  <dcterms:created xsi:type="dcterms:W3CDTF">2022-03-19T17:44:56Z</dcterms:created>
  <dcterms:modified xsi:type="dcterms:W3CDTF">2022-03-20T19:23:23Z</dcterms:modified>
</cp:coreProperties>
</file>