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8" r:id="rId4"/>
    <p:sldId id="279" r:id="rId5"/>
    <p:sldId id="280" r:id="rId6"/>
    <p:sldId id="265" r:id="rId7"/>
    <p:sldId id="266" r:id="rId8"/>
    <p:sldId id="281" r:id="rId9"/>
    <p:sldId id="268" r:id="rId10"/>
    <p:sldId id="269" r:id="rId11"/>
    <p:sldId id="270" r:id="rId12"/>
    <p:sldId id="271" r:id="rId13"/>
    <p:sldId id="267" r:id="rId14"/>
    <p:sldId id="272" r:id="rId15"/>
    <p:sldId id="264" r:id="rId16"/>
    <p:sldId id="263" r:id="rId17"/>
    <p:sldId id="26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1" name="Picture 19" descr="C:\Users\Вадим\Downloads\1676722897_catherineasquithgallery-com-p-zelenii-fon-dlya-prezentatsii-po-ekologii-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8" y="0"/>
            <a:ext cx="913846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7224" y="357166"/>
            <a:ext cx="7963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Муниципальное  бюджетное дошкольное образовательное учреждение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 детский сад №2 "Ладушки" муниципального образования </a:t>
            </a:r>
          </a:p>
          <a:p>
            <a:pPr algn="ctr"/>
            <a:r>
              <a:rPr lang="ru-RU" sz="1600" dirty="0" err="1" smtClean="0">
                <a:solidFill>
                  <a:srgbClr val="7030A0"/>
                </a:solidFill>
              </a:rPr>
              <a:t>Староминский</a:t>
            </a:r>
            <a:r>
              <a:rPr lang="ru-RU" sz="1600" dirty="0" smtClean="0">
                <a:solidFill>
                  <a:srgbClr val="7030A0"/>
                </a:solidFill>
              </a:rPr>
              <a:t> район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00760" y="5286388"/>
            <a:ext cx="1673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8 (86153) 5-75-15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1928802"/>
            <a:ext cx="59293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«ЭКОЛЯТА </a:t>
            </a:r>
          </a:p>
          <a:p>
            <a:pPr algn="ctr"/>
            <a:r>
              <a:rPr lang="ru-RU" sz="4400" dirty="0" smtClean="0">
                <a:solidFill>
                  <a:srgbClr val="7030A0"/>
                </a:solidFill>
              </a:rPr>
              <a:t>ЗА ЧИСТОТУ КУБАНИ»</a:t>
            </a:r>
            <a:endParaRPr lang="ru-RU" sz="44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6273225"/>
            <a:ext cx="2000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Ст.Староминская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2024г.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5572140"/>
            <a:ext cx="335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rgbClr val="7030A0"/>
                </a:solidFill>
              </a:rPr>
              <a:t>Эл.почта</a:t>
            </a:r>
            <a:r>
              <a:rPr lang="ru-RU" sz="1600" dirty="0" smtClean="0">
                <a:solidFill>
                  <a:srgbClr val="7030A0"/>
                </a:solidFill>
              </a:rPr>
              <a:t> :</a:t>
            </a:r>
            <a:r>
              <a:rPr lang="en-US" sz="1600" dirty="0" smtClean="0">
                <a:solidFill>
                  <a:srgbClr val="7030A0"/>
                </a:solidFill>
              </a:rPr>
              <a:t>dou2.ladushki@yandex.ru</a:t>
            </a:r>
            <a:r>
              <a:rPr lang="en-US" dirty="0" smtClean="0">
                <a:solidFill>
                  <a:srgbClr val="7030A0"/>
                </a:solidFill>
              </a:rPr>
              <a:t> 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196" name="AutoShape 4" descr="https://1upakovka.ru/upload/medialibrary/11b/kb0nec644sb30pwm2clng72cdcqescao/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https://1upakovka.ru/upload/medialibrary/11b/kb0nec644sb30pwm2clng72cdcqescao/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https://catherineasquithgallery.com/uploads/posts/2021-03/1614587276_1-p-kartinka-telefon-na-belom-fone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s://ir.ozone.ru/s3/multimedia-y/66051970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6" name="Picture 14" descr="https://gas-kvas.com/grafic/uploads/posts/2024-01/gas-kvas-com-p-znachok-telefonchik-na-prozrachnom-fone-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5357826"/>
            <a:ext cx="283055" cy="214313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929322" y="4500570"/>
            <a:ext cx="2786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</a:rPr>
              <a:t>Воспитатель: </a:t>
            </a:r>
            <a:r>
              <a:rPr lang="ru-RU" sz="1600" dirty="0" err="1" smtClean="0">
                <a:solidFill>
                  <a:srgbClr val="7030A0"/>
                </a:solidFill>
              </a:rPr>
              <a:t>Рубан</a:t>
            </a:r>
            <a:r>
              <a:rPr lang="ru-RU" sz="1600" dirty="0" smtClean="0">
                <a:solidFill>
                  <a:srgbClr val="7030A0"/>
                </a:solidFill>
              </a:rPr>
              <a:t> Л.А.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8208" name="AutoShape 16" descr="https://top-fon.com/uploads/posts/2023-01/1674870788_top-fon-com-p-foni-dlya-ekologicheskikh-prezentatsii-kra-9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10" name="AutoShape 18" descr="https://top-fon.com/uploads/posts/2023-01/1674870838_top-fon-com-p-foni-dlya-ekologicheskikh-prezentatsii-kra-19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93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9" name="Picture 3" descr="F:\эколята\59d6440d-d6b1-47ce-bafa-e67488b0be93.jpg"/>
          <p:cNvPicPr>
            <a:picLocks noChangeAspect="1" noChangeArrowheads="1"/>
          </p:cNvPicPr>
          <p:nvPr/>
        </p:nvPicPr>
        <p:blipFill>
          <a:blip r:embed="rId3"/>
          <a:srcRect l="6844" t="2662" r="12167"/>
          <a:stretch>
            <a:fillRect/>
          </a:stretch>
        </p:blipFill>
        <p:spPr bwMode="auto">
          <a:xfrm>
            <a:off x="3857620" y="2071678"/>
            <a:ext cx="5072098" cy="4572008"/>
          </a:xfrm>
          <a:prstGeom prst="rect">
            <a:avLst/>
          </a:prstGeom>
          <a:noFill/>
        </p:spPr>
      </p:pic>
      <p:pic>
        <p:nvPicPr>
          <p:cNvPr id="29701" name="Picture 5" descr="F:\эколята\c2afc24e-0c82-4038-b58f-d74ae90090cc.jpg"/>
          <p:cNvPicPr>
            <a:picLocks noChangeAspect="1" noChangeArrowheads="1"/>
          </p:cNvPicPr>
          <p:nvPr/>
        </p:nvPicPr>
        <p:blipFill>
          <a:blip r:embed="rId4"/>
          <a:srcRect t="6557" r="11475"/>
          <a:stretch>
            <a:fillRect/>
          </a:stretch>
        </p:blipFill>
        <p:spPr bwMode="auto">
          <a:xfrm>
            <a:off x="142844" y="142852"/>
            <a:ext cx="4714908" cy="373260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43570" y="928670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Повесили кормушку,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насыпали в неё корм.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эколята\fb4b8b40-dfbf-4a04-a730-868701774184.jpg"/>
          <p:cNvPicPr>
            <a:picLocks noChangeAspect="1" noChangeArrowheads="1"/>
          </p:cNvPicPr>
          <p:nvPr/>
        </p:nvPicPr>
        <p:blipFill>
          <a:blip r:embed="rId3"/>
          <a:srcRect l="27026" t="51877" r="8898" b="3824"/>
          <a:stretch>
            <a:fillRect/>
          </a:stretch>
        </p:blipFill>
        <p:spPr bwMode="auto">
          <a:xfrm>
            <a:off x="214281" y="142852"/>
            <a:ext cx="6337571" cy="32861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4429132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Мусор собран!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Можно отдохнуть ,перед дорогой в детский сад!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6626" name="Picture 2" descr="F:\эколята\9c9726ad-9157-44c9-b803-74662b378906.jpg"/>
          <p:cNvPicPr>
            <a:picLocks noChangeAspect="1" noChangeArrowheads="1"/>
          </p:cNvPicPr>
          <p:nvPr/>
        </p:nvPicPr>
        <p:blipFill>
          <a:blip r:embed="rId4"/>
          <a:srcRect l="1048" t="18165" r="23437" b="24547"/>
          <a:stretch>
            <a:fillRect/>
          </a:stretch>
        </p:blipFill>
        <p:spPr bwMode="auto">
          <a:xfrm>
            <a:off x="3143240" y="3214686"/>
            <a:ext cx="5862086" cy="3335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F:\эколята\13c7cc7f-997f-4ae2-a8b8-38e1eda45ee5.jpg"/>
          <p:cNvPicPr>
            <a:picLocks noChangeAspect="1" noChangeArrowheads="1"/>
          </p:cNvPicPr>
          <p:nvPr/>
        </p:nvPicPr>
        <p:blipFill>
          <a:blip r:embed="rId3"/>
          <a:srcRect l="10937" t="3125"/>
          <a:stretch>
            <a:fillRect/>
          </a:stretch>
        </p:blipFill>
        <p:spPr bwMode="auto">
          <a:xfrm>
            <a:off x="142844" y="142852"/>
            <a:ext cx="5254148" cy="4286280"/>
          </a:xfrm>
          <a:prstGeom prst="rect">
            <a:avLst/>
          </a:prstGeom>
          <a:noFill/>
        </p:spPr>
      </p:pic>
      <p:pic>
        <p:nvPicPr>
          <p:cNvPr id="27651" name="Picture 3" descr="F:\эколята\543860ee-e33e-47b5-aec3-9cf486f6efea.jpg"/>
          <p:cNvPicPr>
            <a:picLocks noChangeAspect="1" noChangeArrowheads="1"/>
          </p:cNvPicPr>
          <p:nvPr/>
        </p:nvPicPr>
        <p:blipFill>
          <a:blip r:embed="rId4"/>
          <a:srcRect t="10416" r="43750" b="8333"/>
          <a:stretch>
            <a:fillRect/>
          </a:stretch>
        </p:blipFill>
        <p:spPr bwMode="auto">
          <a:xfrm>
            <a:off x="4572000" y="1857364"/>
            <a:ext cx="4407141" cy="47744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7863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Собранный мусор с берега реки забрали с собой и выбросили в контейнер. 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F:\эколята\1f525c10-1c96-45ba-85d0-297e179db331.jpg"/>
          <p:cNvPicPr>
            <a:picLocks noChangeAspect="1" noChangeArrowheads="1"/>
          </p:cNvPicPr>
          <p:nvPr/>
        </p:nvPicPr>
        <p:blipFill>
          <a:blip r:embed="rId3"/>
          <a:srcRect l="15305" t="6122" r="6634" b="2042"/>
          <a:stretch>
            <a:fillRect/>
          </a:stretch>
        </p:blipFill>
        <p:spPr bwMode="auto">
          <a:xfrm>
            <a:off x="357158" y="142852"/>
            <a:ext cx="3643338" cy="32147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6248" y="357166"/>
            <a:ext cx="4429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Для эксперимента мы взяли пробу речной </a:t>
            </a:r>
            <a:r>
              <a:rPr lang="ru-RU" b="1" dirty="0" smtClean="0">
                <a:solidFill>
                  <a:srgbClr val="7030A0"/>
                </a:solidFill>
              </a:rPr>
              <a:t>воды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C:\Users\Вадим\Desktop\IMG_20240403_110224.jpg"/>
          <p:cNvPicPr>
            <a:picLocks noChangeAspect="1" noChangeArrowheads="1"/>
          </p:cNvPicPr>
          <p:nvPr/>
        </p:nvPicPr>
        <p:blipFill>
          <a:blip r:embed="rId4" cstate="print"/>
          <a:srcRect l="22541"/>
          <a:stretch>
            <a:fillRect/>
          </a:stretch>
        </p:blipFill>
        <p:spPr bwMode="auto">
          <a:xfrm>
            <a:off x="4357686" y="1500174"/>
            <a:ext cx="4500561" cy="2681658"/>
          </a:xfrm>
          <a:prstGeom prst="rect">
            <a:avLst/>
          </a:prstGeom>
          <a:noFill/>
        </p:spPr>
      </p:pic>
      <p:pic>
        <p:nvPicPr>
          <p:cNvPr id="3075" name="Picture 3" descr="C:\Users\Вадим\Desktop\IMG_20240403_11052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2"/>
            <a:ext cx="4643469" cy="21431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628" y="4500570"/>
            <a:ext cx="39290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</a:t>
            </a:r>
            <a:r>
              <a:rPr lang="ru-RU" b="1" dirty="0" smtClean="0">
                <a:solidFill>
                  <a:srgbClr val="7030A0"/>
                </a:solidFill>
              </a:rPr>
              <a:t>ровели </a:t>
            </a:r>
            <a:r>
              <a:rPr lang="ru-RU" b="1" dirty="0" smtClean="0">
                <a:solidFill>
                  <a:srgbClr val="7030A0"/>
                </a:solidFill>
              </a:rPr>
              <a:t>«Фильтрование  воды», </a:t>
            </a:r>
            <a:endParaRPr lang="ru-RU" b="1" dirty="0" smtClean="0">
              <a:solidFill>
                <a:srgbClr val="7030A0"/>
              </a:solidFill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 </a:t>
            </a:r>
            <a:r>
              <a:rPr lang="ru-RU" b="1" dirty="0" smtClean="0">
                <a:solidFill>
                  <a:srgbClr val="7030A0"/>
                </a:solidFill>
              </a:rPr>
              <a:t>детском саду. С помощью подручных фильтров, </a:t>
            </a:r>
            <a:r>
              <a:rPr lang="ru-RU" b="1" dirty="0" smtClean="0">
                <a:solidFill>
                  <a:srgbClr val="7030A0"/>
                </a:solidFill>
              </a:rPr>
              <a:t>мы </a:t>
            </a:r>
            <a:r>
              <a:rPr lang="ru-RU" b="1" dirty="0" smtClean="0">
                <a:solidFill>
                  <a:srgbClr val="7030A0"/>
                </a:solidFill>
              </a:rPr>
              <a:t>увидели насколько вода загрязнена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F:\эколята\23fc4618-2366-4925-a1ad-9b10f5838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714620"/>
            <a:ext cx="5357818" cy="4018364"/>
          </a:xfrm>
          <a:prstGeom prst="rect">
            <a:avLst/>
          </a:prstGeom>
          <a:noFill/>
        </p:spPr>
      </p:pic>
      <p:pic>
        <p:nvPicPr>
          <p:cNvPr id="32770" name="Picture 2" descr="F:\эколята\d7caf4ca-2a70-4245-b2ca-ca9cdeeb2862.jpg"/>
          <p:cNvPicPr>
            <a:picLocks noChangeAspect="1" noChangeArrowheads="1"/>
          </p:cNvPicPr>
          <p:nvPr/>
        </p:nvPicPr>
        <p:blipFill>
          <a:blip r:embed="rId4"/>
          <a:srcRect l="1290" t="5160" b="12281"/>
          <a:stretch>
            <a:fillRect/>
          </a:stretch>
        </p:blipFill>
        <p:spPr bwMode="auto">
          <a:xfrm>
            <a:off x="142844" y="142852"/>
            <a:ext cx="5694202" cy="35719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72264" y="785794"/>
            <a:ext cx="2286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Берег реки Сосыка 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до акции.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4572008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И такой он остался после работы отряда ««ЭКО-БИС»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(Берегу, исследую, созерцаю)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214678" y="4786322"/>
            <a:ext cx="357190" cy="214314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 rot="10800000">
            <a:off x="6072198" y="1000108"/>
            <a:ext cx="357190" cy="214314"/>
          </a:xfrm>
          <a:prstGeom prst="chevron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Радость </a:t>
            </a:r>
            <a:r>
              <a:rPr lang="ru-RU" dirty="0" err="1"/>
              <a:t>Эколят</a:t>
            </a:r>
            <a:r>
              <a:rPr lang="ru-RU" dirty="0"/>
              <a:t>.</a:t>
            </a:r>
          </a:p>
          <a:p>
            <a:r>
              <a:rPr lang="ru-RU" dirty="0"/>
              <a:t>Результаты труда</a:t>
            </a:r>
          </a:p>
        </p:txBody>
      </p:sp>
      <p:pic>
        <p:nvPicPr>
          <p:cNvPr id="3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0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Отряд«ЭКО-БИС» рассказали  ребятам младшей группы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о правилах поведения в природе , с помощью знаков созданных своими руками.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4572008"/>
            <a:ext cx="2428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Раздали детям красочные листовки о бережном отношении к природе.</a:t>
            </a:r>
          </a:p>
        </p:txBody>
      </p:sp>
      <p:pic>
        <p:nvPicPr>
          <p:cNvPr id="1026" name="Picture 2" descr="C:\Users\Вадим\Desktop\IMG_20240403_092918.jpg"/>
          <p:cNvPicPr>
            <a:picLocks noChangeAspect="1" noChangeArrowheads="1"/>
          </p:cNvPicPr>
          <p:nvPr/>
        </p:nvPicPr>
        <p:blipFill>
          <a:blip r:embed="rId3" cstate="print"/>
          <a:srcRect r="2946"/>
          <a:stretch>
            <a:fillRect/>
          </a:stretch>
        </p:blipFill>
        <p:spPr bwMode="auto">
          <a:xfrm>
            <a:off x="714348" y="642918"/>
            <a:ext cx="7661380" cy="3643338"/>
          </a:xfrm>
          <a:prstGeom prst="rect">
            <a:avLst/>
          </a:prstGeom>
          <a:noFill/>
        </p:spPr>
      </p:pic>
      <p:pic>
        <p:nvPicPr>
          <p:cNvPr id="1027" name="Picture 3" descr="C:\Users\Вадим\Desktop\IMG_20240403_093420_1.jpg"/>
          <p:cNvPicPr>
            <a:picLocks noChangeAspect="1" noChangeArrowheads="1"/>
          </p:cNvPicPr>
          <p:nvPr/>
        </p:nvPicPr>
        <p:blipFill>
          <a:blip r:embed="rId4" cstate="print"/>
          <a:srcRect l="7287" t="2632" r="4049"/>
          <a:stretch>
            <a:fillRect/>
          </a:stretch>
        </p:blipFill>
        <p:spPr bwMode="auto">
          <a:xfrm>
            <a:off x="285720" y="4000504"/>
            <a:ext cx="5214974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685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 r="1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00166" y="285728"/>
            <a:ext cx="75010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Выводы и подведение итогов деятельности:  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Акция объединила детский сад и семьи воспитанников.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В ходе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реализации акции мы пришли к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выводу, что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подобная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исследовательская </a:t>
            </a:r>
            <a:r>
              <a:rPr lang="ru-RU" dirty="0">
                <a:solidFill>
                  <a:srgbClr val="7030A0"/>
                </a:solidFill>
              </a:rPr>
              <a:t>и продуктивная </a:t>
            </a:r>
            <a:r>
              <a:rPr lang="ru-RU" dirty="0" smtClean="0">
                <a:solidFill>
                  <a:srgbClr val="7030A0"/>
                </a:solidFill>
              </a:rPr>
              <a:t>деятельность акции 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создает условия для развития у детей  умения замечать прекрасное, любоваться и восторгаться объектами природы, оберегать и по возможности преумножать красоту и богатства родной природы.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098" name="Picture 2" descr="C:\Users\Вадим\Downloads\IMG-20230929-WA0009.jpg"/>
          <p:cNvPicPr>
            <a:picLocks noChangeAspect="1" noChangeArrowheads="1"/>
          </p:cNvPicPr>
          <p:nvPr/>
        </p:nvPicPr>
        <p:blipFill>
          <a:blip r:embed="rId3"/>
          <a:srcRect l="8772" t="9357" r="1753" b="4092"/>
          <a:stretch>
            <a:fillRect/>
          </a:stretch>
        </p:blipFill>
        <p:spPr bwMode="auto">
          <a:xfrm>
            <a:off x="2428860" y="2500306"/>
            <a:ext cx="5438942" cy="3945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67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42976" y="1643050"/>
            <a:ext cx="76438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 !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26" name="AutoShape 2" descr="https://thumbs.dreamstime.com/b/%D0%BF%D0%B5%D1%80%D1%81%D0%BE%D0%BD%D0%B0%D0%B6-%D0%BC%D1%83%D0%BB%D1%8C%D1%82%D1%84%D0%B8%D0%BB%D1%8C%D0%BC%D0%B0-%D1%81%D1%87%D0%B0%D1%81%D1%82%D0%BB%D0%B8%D0%B2%D0%B0%D1%8F-%D0%B7%D0%B5%D0%BC%D0%BB%D1%8F-%D0%B3%D0%BB%D0%BE%D0%B1%D1%83%D1%81-%D0%BC%D0%B0%D1%88%D0%B5%D1%82-%D1%80%D1%83%D0%BA%D0%BE%D0%B9-%D1%80%D0%B0%D0%B4%D0%B8-21661045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un6-22.userapi.com/s/v1/if2/vp98RglLfs_uHFfgzTk-gSt91Y1LWnXs1dedzmAQhfsHC520os-L5apAnsnQne5uJ2Lpjwd6YQduwJ6IJZWVTw6B.jpg?size=823x823&amp;quality=96&amp;crop=6,0,823,823&amp;ava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C:\Users\Вадим\Downloads\unnamed.jpg"/>
          <p:cNvPicPr>
            <a:picLocks noChangeAspect="1" noChangeArrowheads="1"/>
          </p:cNvPicPr>
          <p:nvPr/>
        </p:nvPicPr>
        <p:blipFill>
          <a:blip r:embed="rId3"/>
          <a:srcRect l="2174" t="2173" r="4346" b="4347"/>
          <a:stretch>
            <a:fillRect/>
          </a:stretch>
        </p:blipFill>
        <p:spPr bwMode="auto">
          <a:xfrm>
            <a:off x="3071802" y="3214686"/>
            <a:ext cx="3143272" cy="3143272"/>
          </a:xfrm>
          <a:prstGeom prst="rect">
            <a:avLst/>
          </a:prstGeom>
          <a:noFill/>
        </p:spPr>
      </p:pic>
      <p:sp>
        <p:nvSpPr>
          <p:cNvPr id="4" name="AutoShape 4" descr="https://as1.ftcdn.net/v2/jpg/02/69/81/42/1000_F_269814227_J4UAc5fkZ631RBqdMThIe27EUoQVyOP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41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76385" y="214290"/>
            <a:ext cx="80676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Участники </a:t>
            </a:r>
            <a:r>
              <a:rPr lang="ru-RU" b="1" dirty="0" smtClean="0"/>
              <a:t>акции</a:t>
            </a:r>
            <a:r>
              <a:rPr lang="ru-RU" dirty="0" smtClean="0"/>
              <a:t>: дети группы ТНР старшая ,воспитатели</a:t>
            </a:r>
            <a:r>
              <a:rPr lang="ru-RU" dirty="0"/>
              <a:t>, родители воспитанников.</a:t>
            </a:r>
          </a:p>
          <a:p>
            <a:r>
              <a:rPr lang="ru-RU" b="1" dirty="0" smtClean="0"/>
              <a:t>Название отряда</a:t>
            </a:r>
            <a:r>
              <a:rPr lang="ru-RU" dirty="0" smtClean="0"/>
              <a:t>: «ЭКО-БИС» (Берегу, исследую, созерцаю)</a:t>
            </a:r>
          </a:p>
          <a:p>
            <a:r>
              <a:rPr lang="ru-RU" b="1" dirty="0" smtClean="0"/>
              <a:t>Тема акции: «</a:t>
            </a:r>
            <a:r>
              <a:rPr lang="ru-RU" dirty="0" smtClean="0"/>
              <a:t>Где вода есть, там и саду </a:t>
            </a:r>
            <a:r>
              <a:rPr lang="ru-RU" dirty="0" err="1" smtClean="0"/>
              <a:t>цвесть</a:t>
            </a:r>
            <a:r>
              <a:rPr lang="ru-RU" dirty="0" smtClean="0"/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dirty="0"/>
              <a:t>Цель </a:t>
            </a:r>
            <a:r>
              <a:rPr lang="ru-RU" b="1" dirty="0" smtClean="0"/>
              <a:t>акции:</a:t>
            </a:r>
            <a:r>
              <a:rPr lang="ru-RU" dirty="0"/>
              <a:t> </a:t>
            </a:r>
            <a:r>
              <a:rPr lang="ru-RU" dirty="0" smtClean="0"/>
              <a:t> создание условий для развития у детей  чувства </a:t>
            </a:r>
            <a:r>
              <a:rPr lang="ru-RU" dirty="0"/>
              <a:t>гражданской ответственности за бережное отношение к природе. </a:t>
            </a:r>
            <a:endParaRPr lang="ru-RU" dirty="0" smtClean="0"/>
          </a:p>
          <a:p>
            <a:r>
              <a:rPr lang="ru-RU" b="1" dirty="0" smtClean="0"/>
              <a:t>Задачи:</a:t>
            </a:r>
            <a:endParaRPr lang="ru-RU" b="1" dirty="0"/>
          </a:p>
          <a:p>
            <a:pPr>
              <a:buFontTx/>
              <a:buChar char="-"/>
            </a:pPr>
            <a:r>
              <a:rPr lang="ru-RU" dirty="0" smtClean="0"/>
              <a:t>выявление </a:t>
            </a:r>
            <a:r>
              <a:rPr lang="ru-RU" dirty="0"/>
              <a:t>наиболее актуальных экологических проблем в местах проживания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повышение интереса к исследовательской деятельности;</a:t>
            </a:r>
          </a:p>
          <a:p>
            <a:r>
              <a:rPr lang="ru-RU" dirty="0" smtClean="0"/>
              <a:t>-</a:t>
            </a:r>
            <a:r>
              <a:rPr lang="ru-RU" dirty="0"/>
              <a:t>формирование и развитие активной жизненной позиции при участии в природоохранной и экологической деятельности;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/>
              <a:t>воспитание у </a:t>
            </a:r>
            <a:r>
              <a:rPr lang="ru-RU" dirty="0" smtClean="0"/>
              <a:t>детей </a:t>
            </a:r>
            <a:r>
              <a:rPr lang="ru-RU" dirty="0"/>
              <a:t>бережного отношения к природному наследию .  </a:t>
            </a:r>
          </a:p>
        </p:txBody>
      </p:sp>
      <p:pic>
        <p:nvPicPr>
          <p:cNvPr id="4" name="Picture 3" descr="F:\эколята\073be9f9-1930-4621-958f-bf37b2e13c20.jpg"/>
          <p:cNvPicPr>
            <a:picLocks noChangeAspect="1" noChangeArrowheads="1"/>
          </p:cNvPicPr>
          <p:nvPr/>
        </p:nvPicPr>
        <p:blipFill>
          <a:blip r:embed="rId3"/>
          <a:srcRect l="11116" t="23123" r="10325"/>
          <a:stretch>
            <a:fillRect/>
          </a:stretch>
        </p:blipFill>
        <p:spPr bwMode="auto">
          <a:xfrm>
            <a:off x="2500298" y="3643314"/>
            <a:ext cx="4185315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238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5720" y="4500570"/>
            <a:ext cx="86439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Описание объекта</a:t>
            </a:r>
          </a:p>
          <a:p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   В </a:t>
            </a:r>
            <a:r>
              <a:rPr lang="ru-RU" dirty="0">
                <a:solidFill>
                  <a:srgbClr val="7030A0"/>
                </a:solidFill>
              </a:rPr>
              <a:t>качестве природного объекта </a:t>
            </a:r>
            <a:r>
              <a:rPr lang="ru-RU" b="1" dirty="0" smtClean="0">
                <a:solidFill>
                  <a:srgbClr val="7030A0"/>
                </a:solidFill>
              </a:rPr>
              <a:t>отряд «ЭКО-БИС</a:t>
            </a:r>
            <a:r>
              <a:rPr lang="ru-RU" dirty="0" smtClean="0">
                <a:solidFill>
                  <a:srgbClr val="7030A0"/>
                </a:solidFill>
              </a:rPr>
              <a:t>» выбрал степную реку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Сосы́ка</a:t>
            </a:r>
            <a:r>
              <a:rPr lang="ru-RU" dirty="0" smtClean="0">
                <a:solidFill>
                  <a:srgbClr val="7030A0"/>
                </a:solidFill>
              </a:rPr>
              <a:t> в Краснодарском крае России, левый и крупнейший приток реки Еи.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Длина 159 км, площадь водосборного бассейна 2030 км². На реке расположено три крупные станицы:  Павловская, Ленинградская и  наша </a:t>
            </a:r>
            <a:r>
              <a:rPr lang="ru-RU" b="1" dirty="0" smtClean="0">
                <a:solidFill>
                  <a:srgbClr val="7030A0"/>
                </a:solidFill>
              </a:rPr>
              <a:t>Староминская.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    Экологическое состояние реки Сосыки вызывает беспокойство . По берегам реки много мусора.</a:t>
            </a:r>
          </a:p>
        </p:txBody>
      </p:sp>
      <p:pic>
        <p:nvPicPr>
          <p:cNvPr id="4" name="Picture 7" descr="C:\Users\Вадим\Downloads\Sosyka_River_guide_sign.jpg"/>
          <p:cNvPicPr>
            <a:picLocks noChangeAspect="1" noChangeArrowheads="1"/>
          </p:cNvPicPr>
          <p:nvPr/>
        </p:nvPicPr>
        <p:blipFill>
          <a:blip r:embed="rId3" cstate="print"/>
          <a:srcRect l="5172" t="25309" r="1724"/>
          <a:stretch>
            <a:fillRect/>
          </a:stretch>
        </p:blipFill>
        <p:spPr bwMode="auto">
          <a:xfrm>
            <a:off x="214283" y="285728"/>
            <a:ext cx="3000396" cy="1611304"/>
          </a:xfrm>
          <a:prstGeom prst="rect">
            <a:avLst/>
          </a:prstGeom>
          <a:noFill/>
        </p:spPr>
      </p:pic>
      <p:pic>
        <p:nvPicPr>
          <p:cNvPr id="6" name="Picture 1" descr="F:\эколята\3aa25e47-fa53-4699-9bc3-1ba7fb353028.jpg"/>
          <p:cNvPicPr>
            <a:picLocks noChangeAspect="1" noChangeArrowheads="1"/>
          </p:cNvPicPr>
          <p:nvPr/>
        </p:nvPicPr>
        <p:blipFill>
          <a:blip r:embed="rId4"/>
          <a:srcRect l="2941" t="4112" r="3843" b="38291"/>
          <a:stretch>
            <a:fillRect/>
          </a:stretch>
        </p:blipFill>
        <p:spPr bwMode="auto">
          <a:xfrm>
            <a:off x="60126" y="142852"/>
            <a:ext cx="8941030" cy="414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12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142852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Наш отряд подготовился  к акции: создали свой </a:t>
            </a:r>
            <a:r>
              <a:rPr lang="ru-RU" b="1" dirty="0" err="1" smtClean="0">
                <a:solidFill>
                  <a:srgbClr val="7030A0"/>
                </a:solidFill>
              </a:rPr>
              <a:t>экознак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Пригласили родителей в помощь.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25" name="Picture 5" descr="C:\Users\Вадим\Downloads\1712000668604.jpg"/>
          <p:cNvPicPr>
            <a:picLocks noChangeAspect="1" noChangeArrowheads="1"/>
          </p:cNvPicPr>
          <p:nvPr/>
        </p:nvPicPr>
        <p:blipFill>
          <a:blip r:embed="rId3" cstate="print"/>
          <a:srcRect l="10937" t="3502" r="13720"/>
          <a:stretch>
            <a:fillRect/>
          </a:stretch>
        </p:blipFill>
        <p:spPr bwMode="auto">
          <a:xfrm>
            <a:off x="357158" y="857232"/>
            <a:ext cx="4500594" cy="2660448"/>
          </a:xfrm>
          <a:prstGeom prst="rect">
            <a:avLst/>
          </a:prstGeom>
          <a:noFill/>
        </p:spPr>
      </p:pic>
      <p:pic>
        <p:nvPicPr>
          <p:cNvPr id="30726" name="Picture 6" descr="C:\Users\Вадим\Downloads\1712000731100.jpg"/>
          <p:cNvPicPr>
            <a:picLocks noChangeAspect="1" noChangeArrowheads="1"/>
          </p:cNvPicPr>
          <p:nvPr/>
        </p:nvPicPr>
        <p:blipFill>
          <a:blip r:embed="rId4" cstate="print"/>
          <a:srcRect l="8593" t="-782"/>
          <a:stretch>
            <a:fillRect/>
          </a:stretch>
        </p:blipFill>
        <p:spPr bwMode="auto">
          <a:xfrm>
            <a:off x="214282" y="3786190"/>
            <a:ext cx="4742289" cy="24132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643570" y="2786058"/>
            <a:ext cx="3000396" cy="1428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i="1" dirty="0" smtClean="0">
                <a:solidFill>
                  <a:srgbClr val="7030A0"/>
                </a:solidFill>
              </a:rPr>
              <a:t>            Уважаемые родители!</a:t>
            </a:r>
          </a:p>
          <a:p>
            <a:pPr algn="just"/>
            <a:r>
              <a:rPr lang="ru-RU" sz="1400" i="1" dirty="0" smtClean="0">
                <a:solidFill>
                  <a:srgbClr val="7030A0"/>
                </a:solidFill>
              </a:rPr>
              <a:t>  Приглашаем Вас принять участие в экологической акции « </a:t>
            </a:r>
            <a:r>
              <a:rPr lang="ru-RU" sz="1400" i="1" dirty="0" err="1" smtClean="0">
                <a:solidFill>
                  <a:srgbClr val="7030A0"/>
                </a:solidFill>
              </a:rPr>
              <a:t>Эколята</a:t>
            </a:r>
            <a:r>
              <a:rPr lang="ru-RU" sz="1400" i="1" dirty="0" smtClean="0">
                <a:solidFill>
                  <a:srgbClr val="7030A0"/>
                </a:solidFill>
              </a:rPr>
              <a:t> за чистоту Кубани!» Акция проводится на территории берега реки Сосыка. </a:t>
            </a:r>
          </a:p>
          <a:p>
            <a:pPr algn="just"/>
            <a:r>
              <a:rPr lang="ru-RU" sz="1400" i="1" dirty="0" smtClean="0">
                <a:solidFill>
                  <a:srgbClr val="7030A0"/>
                </a:solidFill>
              </a:rPr>
              <a:t>    Ваша помощь нам очень важна! </a:t>
            </a:r>
            <a:endParaRPr lang="ru-RU" sz="1400" i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Вадим\Desktop\IMG_20240403_073626.jpg"/>
          <p:cNvPicPr>
            <a:picLocks noChangeAspect="1" noChangeArrowheads="1"/>
          </p:cNvPicPr>
          <p:nvPr/>
        </p:nvPicPr>
        <p:blipFill>
          <a:blip r:embed="rId5" cstate="print"/>
          <a:srcRect l="22154"/>
          <a:stretch>
            <a:fillRect/>
          </a:stretch>
        </p:blipFill>
        <p:spPr bwMode="auto">
          <a:xfrm>
            <a:off x="5715008" y="714356"/>
            <a:ext cx="3012250" cy="1785926"/>
          </a:xfrm>
          <a:prstGeom prst="rect">
            <a:avLst/>
          </a:prstGeom>
          <a:noFill/>
        </p:spPr>
      </p:pic>
      <p:pic>
        <p:nvPicPr>
          <p:cNvPr id="2051" name="Picture 3" descr="C:\Users\Вадим\Desktop\IMG_20240403_072423.jpg"/>
          <p:cNvPicPr>
            <a:picLocks noChangeAspect="1" noChangeArrowheads="1"/>
          </p:cNvPicPr>
          <p:nvPr/>
        </p:nvPicPr>
        <p:blipFill>
          <a:blip r:embed="rId6" cstate="print"/>
          <a:srcRect l="12500" t="1563"/>
          <a:stretch>
            <a:fillRect/>
          </a:stretch>
        </p:blipFill>
        <p:spPr bwMode="auto">
          <a:xfrm>
            <a:off x="5715008" y="4500570"/>
            <a:ext cx="3026849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3" descr="F:\эколята\a8fed69f-a353-4bdb-8cb7-c6db6df2aaf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85728"/>
            <a:ext cx="4786328" cy="63817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2500306"/>
            <a:ext cx="2563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Отряд«ЭКО-БИС»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отправляется в дорогу! 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F:\эколята\0f659fa5-3f74-4ec5-9f83-4f9dda60fd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381530" cy="3286148"/>
          </a:xfrm>
          <a:prstGeom prst="rect">
            <a:avLst/>
          </a:prstGeom>
          <a:noFill/>
        </p:spPr>
      </p:pic>
      <p:pic>
        <p:nvPicPr>
          <p:cNvPr id="22534" name="Picture 6" descr="F:\эколята\fa665147-76b3-4977-bbdb-e2d2ef7561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42852"/>
            <a:ext cx="5715040" cy="4286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71472" y="4857760"/>
            <a:ext cx="2928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Вот мы и на месте!  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            За дело!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F:\эколята\7aa03fa1-9664-485d-b26f-8c50cf9fcc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2"/>
            <a:ext cx="5372136" cy="4029103"/>
          </a:xfrm>
          <a:prstGeom prst="rect">
            <a:avLst/>
          </a:prstGeom>
          <a:noFill/>
        </p:spPr>
      </p:pic>
      <p:pic>
        <p:nvPicPr>
          <p:cNvPr id="24581" name="Picture 5" descr="F:\эколята\96c1bd96-b482-4e8d-ab97-8bafb5cd43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357562"/>
            <a:ext cx="4429124" cy="3321843"/>
          </a:xfrm>
          <a:prstGeom prst="rect">
            <a:avLst/>
          </a:prstGeom>
          <a:noFill/>
        </p:spPr>
      </p:pic>
      <p:pic>
        <p:nvPicPr>
          <p:cNvPr id="24584" name="Picture 8" descr="F:\эколята\ba221723-30f2-4376-bb1e-e6e5031a6ca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571480"/>
            <a:ext cx="3214678" cy="24110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282" y="4643446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Работы было много, но ребята трудились с удовольствием!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8914" name="Picture 2" descr="F:\эколята\25b7255c-a866-4463-b0ac-da58bd95e3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000240"/>
            <a:ext cx="5334037" cy="4000528"/>
          </a:xfrm>
          <a:prstGeom prst="rect">
            <a:avLst/>
          </a:prstGeom>
          <a:noFill/>
        </p:spPr>
      </p:pic>
      <p:pic>
        <p:nvPicPr>
          <p:cNvPr id="38915" name="Picture 3" descr="F:\эколята\837b3c61-2158-4bda-b4a3-e0e80b0fd72a.jpg"/>
          <p:cNvPicPr>
            <a:picLocks noChangeAspect="1" noChangeArrowheads="1"/>
          </p:cNvPicPr>
          <p:nvPr/>
        </p:nvPicPr>
        <p:blipFill>
          <a:blip r:embed="rId4"/>
          <a:srcRect l="14000" b="16000"/>
          <a:stretch>
            <a:fillRect/>
          </a:stretch>
        </p:blipFill>
        <p:spPr bwMode="auto">
          <a:xfrm>
            <a:off x="285720" y="1071546"/>
            <a:ext cx="3071816" cy="40005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857620" y="714356"/>
            <a:ext cx="4572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Установили знак « Не сорить!», созданный руками ребят.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5.googleusercontent.com/proxy/WlyfJStpbW92mcDLd9MRn5ByZQ_DkbJDf0z3tqUL-sJS-Q6jERqNXcRrkc0AgegyXcg6u3KfhduhOrZ6N6cGYB3HLZ-wBVv56wSTJb8emzOePFdSYwNJtgIIcDL8IcHQZbDA60hBYCIqewYMba_0hPQijfA=s0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F:\эколята\8e21f843-4ae2-4257-92f9-06bfe5c41f0c.jpg"/>
          <p:cNvPicPr>
            <a:picLocks noChangeAspect="1" noChangeArrowheads="1"/>
          </p:cNvPicPr>
          <p:nvPr/>
        </p:nvPicPr>
        <p:blipFill>
          <a:blip r:embed="rId3" cstate="print"/>
          <a:srcRect t="8289" r="8862"/>
          <a:stretch>
            <a:fillRect/>
          </a:stretch>
        </p:blipFill>
        <p:spPr bwMode="auto">
          <a:xfrm>
            <a:off x="285720" y="214290"/>
            <a:ext cx="3786214" cy="2857496"/>
          </a:xfrm>
          <a:prstGeom prst="rect">
            <a:avLst/>
          </a:prstGeom>
          <a:noFill/>
        </p:spPr>
      </p:pic>
      <p:pic>
        <p:nvPicPr>
          <p:cNvPr id="25603" name="Picture 3" descr="F:\эколята\9bf2b74c-9c67-4000-8f6f-77bdaf5e25e9.jpg"/>
          <p:cNvPicPr>
            <a:picLocks noChangeAspect="1" noChangeArrowheads="1"/>
          </p:cNvPicPr>
          <p:nvPr/>
        </p:nvPicPr>
        <p:blipFill>
          <a:blip r:embed="rId4" cstate="print"/>
          <a:srcRect l="1701" t="9297" r="9524"/>
          <a:stretch>
            <a:fillRect/>
          </a:stretch>
        </p:blipFill>
        <p:spPr bwMode="auto">
          <a:xfrm>
            <a:off x="5000628" y="214290"/>
            <a:ext cx="3729063" cy="2857520"/>
          </a:xfrm>
          <a:prstGeom prst="rect">
            <a:avLst/>
          </a:prstGeom>
          <a:noFill/>
        </p:spPr>
      </p:pic>
      <p:pic>
        <p:nvPicPr>
          <p:cNvPr id="25604" name="Picture 4" descr="F:\эколята\61b13a50-9714-42b3-ba7b-6f41074da546.jpg"/>
          <p:cNvPicPr>
            <a:picLocks noChangeAspect="1" noChangeArrowheads="1"/>
          </p:cNvPicPr>
          <p:nvPr/>
        </p:nvPicPr>
        <p:blipFill>
          <a:blip r:embed="rId5"/>
          <a:srcRect l="1376" t="13546" r="27076" b="9402"/>
          <a:stretch>
            <a:fillRect/>
          </a:stretch>
        </p:blipFill>
        <p:spPr bwMode="auto">
          <a:xfrm>
            <a:off x="285720" y="3429000"/>
            <a:ext cx="3803223" cy="3071834"/>
          </a:xfrm>
          <a:prstGeom prst="rect">
            <a:avLst/>
          </a:prstGeom>
          <a:noFill/>
        </p:spPr>
      </p:pic>
      <p:pic>
        <p:nvPicPr>
          <p:cNvPr id="25605" name="Picture 5" descr="F:\эколята\a7998388-6ac2-4216-b5b3-b0afb7b43a87.jpg"/>
          <p:cNvPicPr>
            <a:picLocks noChangeAspect="1" noChangeArrowheads="1"/>
          </p:cNvPicPr>
          <p:nvPr/>
        </p:nvPicPr>
        <p:blipFill>
          <a:blip r:embed="rId6"/>
          <a:srcRect t="9195" r="20689"/>
          <a:stretch>
            <a:fillRect/>
          </a:stretch>
        </p:blipFill>
        <p:spPr bwMode="auto">
          <a:xfrm>
            <a:off x="5000628" y="3357562"/>
            <a:ext cx="3643338" cy="31284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28926" y="3000372"/>
            <a:ext cx="4000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Посадили саженец дерева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363</Words>
  <Application>Microsoft Office PowerPoint</Application>
  <PresentationFormat>Экран (4:3)</PresentationFormat>
  <Paragraphs>56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Вадим</cp:lastModifiedBy>
  <cp:revision>50</cp:revision>
  <dcterms:created xsi:type="dcterms:W3CDTF">2024-04-01T10:27:33Z</dcterms:created>
  <dcterms:modified xsi:type="dcterms:W3CDTF">2024-04-03T12:37:38Z</dcterms:modified>
</cp:coreProperties>
</file>