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276" r:id="rId17"/>
    <p:sldId id="277" r:id="rId18"/>
    <p:sldId id="279" r:id="rId19"/>
    <p:sldId id="282" r:id="rId20"/>
    <p:sldId id="28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0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726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2060848"/>
            <a:ext cx="77048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FF"/>
                </a:solidFill>
                <a:latin typeface="+mj-lt"/>
              </a:rPr>
              <a:t>«Безопасность на природе»</a:t>
            </a:r>
          </a:p>
          <a:p>
            <a:pPr algn="ctr"/>
            <a:r>
              <a:rPr lang="ru-RU" sz="2800" b="1" dirty="0" smtClean="0">
                <a:latin typeface="+mj-lt"/>
              </a:rPr>
              <a:t>Подготовительная группа №8</a:t>
            </a:r>
            <a:endParaRPr lang="ru-RU" sz="28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6136" y="5589240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                   </a:t>
            </a:r>
            <a:r>
              <a:rPr lang="ru-RU" sz="1400" b="1" dirty="0" smtClean="0"/>
              <a:t>Подготовила:</a:t>
            </a:r>
          </a:p>
          <a:p>
            <a:r>
              <a:rPr lang="ru-RU" sz="1400" dirty="0" smtClean="0"/>
              <a:t>                       Воспитатель группы № 8</a:t>
            </a:r>
          </a:p>
          <a:p>
            <a:r>
              <a:rPr lang="ru-RU" sz="1400" dirty="0" smtClean="0"/>
              <a:t>                       </a:t>
            </a:r>
            <a:r>
              <a:rPr lang="ru-RU" sz="1400" dirty="0" err="1" smtClean="0"/>
              <a:t>Просандеева</a:t>
            </a:r>
            <a:r>
              <a:rPr lang="ru-RU" sz="1400" dirty="0" smtClean="0"/>
              <a:t> С.Ю.</a:t>
            </a:r>
            <a:endParaRPr lang="ru-RU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16632"/>
            <a:ext cx="9144000" cy="69746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57184" y="548680"/>
            <a:ext cx="297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 descr="IMG_20201209_12053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3528" y="2780928"/>
            <a:ext cx="5328592" cy="3567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 rot="10800000" flipV="1">
            <a:off x="3491878" y="229335"/>
            <a:ext cx="2304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      Беседы: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5508104" cy="321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500" i="1" dirty="0" smtClean="0">
              <a:solidFill>
                <a:srgbClr val="111111"/>
              </a:solidFill>
              <a:latin typeface="Calibri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1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Calibri"/>
              <a:ea typeface="Times New Roman" pitchFamily="18" charset="0"/>
              <a:cs typeface="Arial" pitchFamily="34" charset="0"/>
            </a:endParaRP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«Зимой одевайся теплее»</a:t>
            </a: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«Правила поведения на прогулке в детском саду»</a:t>
            </a: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500" b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Arial" pitchFamily="34" charset="0"/>
              </a:rPr>
              <a:t>«Правила поведения на горке»</a:t>
            </a:r>
            <a:endParaRPr kumimoji="0" lang="ru-RU" sz="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Arial" pitchFamily="34" charset="0"/>
              </a:rPr>
              <a:t>«Не ходи по льду водоемов»</a:t>
            </a:r>
            <a:endParaRPr kumimoji="0" lang="ru-RU" sz="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Arial" pitchFamily="34" charset="0"/>
              </a:rPr>
              <a:t>«Обходи стороной скользкие места»</a:t>
            </a:r>
            <a:endParaRPr lang="ru-RU" sz="600" b="1" dirty="0" smtClean="0"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Arial" pitchFamily="34" charset="0"/>
              </a:rPr>
              <a:t>«Нельзя на морозе лизать металл»</a:t>
            </a:r>
            <a:endParaRPr kumimoji="0" lang="ru-RU" sz="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Arial" pitchFamily="34" charset="0"/>
              </a:rPr>
              <a:t>«Осторожно, сосульки!»</a:t>
            </a:r>
            <a:endParaRPr kumimoji="0" lang="ru-RU" sz="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Arial" pitchFamily="34" charset="0"/>
              </a:rPr>
              <a:t>«Не ешь снег и сосульки»</a:t>
            </a:r>
            <a:endParaRPr kumimoji="0" lang="ru-RU" sz="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 </a:t>
            </a:r>
            <a:endParaRPr kumimoji="0" lang="ru-RU" sz="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IMG_20201210_0909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1484784"/>
            <a:ext cx="25717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260648"/>
            <a:ext cx="656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</a:t>
            </a:r>
            <a:r>
              <a:rPr lang="ru-RU" b="1" dirty="0" smtClean="0">
                <a:solidFill>
                  <a:srgbClr val="0000FF"/>
                </a:solidFill>
              </a:rPr>
              <a:t>Художественная литература/Предметные картинки</a:t>
            </a:r>
          </a:p>
        </p:txBody>
      </p:sp>
      <p:pic>
        <p:nvPicPr>
          <p:cNvPr id="6" name="Рисунок 5" descr="IMG-20201210-WA0075.jpg"/>
          <p:cNvPicPr>
            <a:picLocks noChangeAspect="1"/>
          </p:cNvPicPr>
          <p:nvPr/>
        </p:nvPicPr>
        <p:blipFill>
          <a:blip r:embed="rId3" cstate="print"/>
          <a:srcRect l="19288" t="12201" b="2105"/>
          <a:stretch>
            <a:fillRect/>
          </a:stretch>
        </p:blipFill>
        <p:spPr>
          <a:xfrm>
            <a:off x="1979712" y="620688"/>
            <a:ext cx="5184576" cy="3096344"/>
          </a:xfrm>
          <a:prstGeom prst="rect">
            <a:avLst/>
          </a:prstGeom>
        </p:spPr>
      </p:pic>
      <p:pic>
        <p:nvPicPr>
          <p:cNvPr id="8" name="Рисунок 7" descr="IMG-20201210-WA0045.jpg"/>
          <p:cNvPicPr>
            <a:picLocks noChangeAspect="1"/>
          </p:cNvPicPr>
          <p:nvPr/>
        </p:nvPicPr>
        <p:blipFill>
          <a:blip r:embed="rId4" cstate="print"/>
          <a:srcRect t="4352" r="9091"/>
          <a:stretch>
            <a:fillRect/>
          </a:stretch>
        </p:blipFill>
        <p:spPr>
          <a:xfrm>
            <a:off x="395536" y="3717032"/>
            <a:ext cx="2136350" cy="2996952"/>
          </a:xfrm>
          <a:prstGeom prst="rect">
            <a:avLst/>
          </a:prstGeom>
        </p:spPr>
      </p:pic>
      <p:pic>
        <p:nvPicPr>
          <p:cNvPr id="9" name="Рисунок 8" descr="IMG-20201210-WA0047.jpg"/>
          <p:cNvPicPr>
            <a:picLocks noChangeAspect="1"/>
          </p:cNvPicPr>
          <p:nvPr/>
        </p:nvPicPr>
        <p:blipFill>
          <a:blip r:embed="rId5" cstate="print"/>
          <a:srcRect t="8046" r="7895" b="2558"/>
          <a:stretch>
            <a:fillRect/>
          </a:stretch>
        </p:blipFill>
        <p:spPr>
          <a:xfrm>
            <a:off x="6516216" y="3717032"/>
            <a:ext cx="2304256" cy="2981978"/>
          </a:xfrm>
          <a:prstGeom prst="rect">
            <a:avLst/>
          </a:prstGeom>
        </p:spPr>
      </p:pic>
      <p:pic>
        <p:nvPicPr>
          <p:cNvPr id="10" name="Рисунок 9" descr="IMG_20201207_1557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4005064"/>
            <a:ext cx="3384376" cy="253828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840" y="332656"/>
            <a:ext cx="358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r>
              <a:rPr lang="ru-RU" b="1" dirty="0" smtClean="0"/>
              <a:t>Экспериментирование</a:t>
            </a:r>
          </a:p>
          <a:p>
            <a:r>
              <a:rPr lang="ru-RU" sz="3600" b="1" dirty="0" smtClean="0">
                <a:solidFill>
                  <a:srgbClr val="0000FF"/>
                </a:solidFill>
              </a:rPr>
              <a:t>«Тайна снега»</a:t>
            </a: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5" name="Рисунок 4" descr="IMG_20201209_140337.jpg"/>
          <p:cNvPicPr>
            <a:picLocks noChangeAspect="1"/>
          </p:cNvPicPr>
          <p:nvPr/>
        </p:nvPicPr>
        <p:blipFill>
          <a:blip r:embed="rId3" cstate="print"/>
          <a:srcRect r="-417"/>
          <a:stretch>
            <a:fillRect/>
          </a:stretch>
        </p:blipFill>
        <p:spPr>
          <a:xfrm>
            <a:off x="323528" y="404664"/>
            <a:ext cx="2179928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20201207_15433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660232" y="476672"/>
            <a:ext cx="2157612" cy="208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трелка вправо 6"/>
          <p:cNvSpPr/>
          <p:nvPr/>
        </p:nvSpPr>
        <p:spPr>
          <a:xfrm>
            <a:off x="3779912" y="1340768"/>
            <a:ext cx="1512168" cy="772664"/>
          </a:xfrm>
          <a:prstGeom prst="right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IMG-20201207-WA0044.jpg"/>
          <p:cNvPicPr>
            <a:picLocks noChangeAspect="1"/>
          </p:cNvPicPr>
          <p:nvPr/>
        </p:nvPicPr>
        <p:blipFill>
          <a:blip r:embed="rId5" cstate="print"/>
          <a:srcRect l="2583" r="9595" b="8950"/>
          <a:stretch>
            <a:fillRect/>
          </a:stretch>
        </p:blipFill>
        <p:spPr>
          <a:xfrm>
            <a:off x="107504" y="3429000"/>
            <a:ext cx="2083636" cy="2880320"/>
          </a:xfrm>
          <a:prstGeom prst="rect">
            <a:avLst/>
          </a:prstGeom>
        </p:spPr>
      </p:pic>
      <p:pic>
        <p:nvPicPr>
          <p:cNvPr id="9" name="Рисунок 8" descr="IMG-20201207-WA0031.jpg"/>
          <p:cNvPicPr>
            <a:picLocks noChangeAspect="1"/>
          </p:cNvPicPr>
          <p:nvPr/>
        </p:nvPicPr>
        <p:blipFill>
          <a:blip r:embed="rId6" cstate="print"/>
          <a:srcRect l="9401" r="16400" b="17450"/>
          <a:stretch>
            <a:fillRect/>
          </a:stretch>
        </p:blipFill>
        <p:spPr>
          <a:xfrm>
            <a:off x="7020272" y="3429000"/>
            <a:ext cx="1944216" cy="2884031"/>
          </a:xfrm>
          <a:prstGeom prst="rect">
            <a:avLst/>
          </a:prstGeom>
        </p:spPr>
      </p:pic>
      <p:pic>
        <p:nvPicPr>
          <p:cNvPr id="10" name="Рисунок 9" descr="IMG_20201207_17515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67744" y="2348880"/>
            <a:ext cx="4704522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75656" y="404664"/>
            <a:ext cx="640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           </a:t>
            </a:r>
            <a:r>
              <a:rPr lang="ru-RU" b="1" dirty="0" smtClean="0"/>
              <a:t>Экспериментирование</a:t>
            </a:r>
          </a:p>
          <a:p>
            <a:r>
              <a:rPr lang="ru-RU" sz="3600" b="1" dirty="0" smtClean="0">
                <a:solidFill>
                  <a:srgbClr val="0000FF"/>
                </a:solidFill>
              </a:rPr>
              <a:t>   «Почему сосулька плачет?»</a:t>
            </a:r>
            <a:endParaRPr lang="ru-RU" dirty="0"/>
          </a:p>
        </p:txBody>
      </p:sp>
      <p:pic>
        <p:nvPicPr>
          <p:cNvPr id="4" name="Рисунок 3" descr="IMG_20201210_085540.jpg"/>
          <p:cNvPicPr>
            <a:picLocks noChangeAspect="1"/>
          </p:cNvPicPr>
          <p:nvPr/>
        </p:nvPicPr>
        <p:blipFill>
          <a:blip r:embed="rId3" cstate="print"/>
          <a:srcRect l="4255" r="2128"/>
          <a:stretch>
            <a:fillRect/>
          </a:stretch>
        </p:blipFill>
        <p:spPr>
          <a:xfrm>
            <a:off x="467544" y="1268760"/>
            <a:ext cx="2970202" cy="2379537"/>
          </a:xfrm>
          <a:prstGeom prst="rect">
            <a:avLst/>
          </a:prstGeom>
        </p:spPr>
      </p:pic>
      <p:pic>
        <p:nvPicPr>
          <p:cNvPr id="5" name="Рисунок 4" descr="IMG_20201210_085735.jpg"/>
          <p:cNvPicPr>
            <a:picLocks noChangeAspect="1"/>
          </p:cNvPicPr>
          <p:nvPr/>
        </p:nvPicPr>
        <p:blipFill>
          <a:blip r:embed="rId4" cstate="print"/>
          <a:srcRect b="13725"/>
          <a:stretch>
            <a:fillRect/>
          </a:stretch>
        </p:blipFill>
        <p:spPr>
          <a:xfrm>
            <a:off x="6444208" y="1628800"/>
            <a:ext cx="2376264" cy="1537583"/>
          </a:xfrm>
          <a:prstGeom prst="rect">
            <a:avLst/>
          </a:prstGeom>
        </p:spPr>
      </p:pic>
      <p:pic>
        <p:nvPicPr>
          <p:cNvPr id="6" name="Рисунок 5" descr="IMG-20201210-WA00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3789040"/>
            <a:ext cx="2304256" cy="2976331"/>
          </a:xfrm>
          <a:prstGeom prst="rect">
            <a:avLst/>
          </a:prstGeom>
        </p:spPr>
      </p:pic>
      <p:pic>
        <p:nvPicPr>
          <p:cNvPr id="7" name="Рисунок 6" descr="IMG-20201210-WA0019.jpg"/>
          <p:cNvPicPr>
            <a:picLocks noChangeAspect="1"/>
          </p:cNvPicPr>
          <p:nvPr/>
        </p:nvPicPr>
        <p:blipFill>
          <a:blip r:embed="rId6" cstate="print"/>
          <a:srcRect t="2708"/>
          <a:stretch>
            <a:fillRect/>
          </a:stretch>
        </p:blipFill>
        <p:spPr>
          <a:xfrm>
            <a:off x="683566" y="3789039"/>
            <a:ext cx="2304258" cy="2989155"/>
          </a:xfrm>
          <a:prstGeom prst="rect">
            <a:avLst/>
          </a:prstGeom>
        </p:spPr>
      </p:pic>
      <p:pic>
        <p:nvPicPr>
          <p:cNvPr id="8" name="Рисунок 7" descr="IMG-20201210-WA00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0192" y="3789039"/>
            <a:ext cx="2232248" cy="2976331"/>
          </a:xfrm>
          <a:prstGeom prst="rect">
            <a:avLst/>
          </a:prstGeom>
        </p:spPr>
      </p:pic>
      <p:pic>
        <p:nvPicPr>
          <p:cNvPr id="9" name="Рисунок 8" descr="unnamed (2).jpg"/>
          <p:cNvPicPr>
            <a:picLocks noChangeAspect="1"/>
          </p:cNvPicPr>
          <p:nvPr/>
        </p:nvPicPr>
        <p:blipFill>
          <a:blip r:embed="rId8" cstate="print"/>
          <a:srcRect l="5704" t="1511" r="4227" b="3715"/>
          <a:stretch>
            <a:fillRect/>
          </a:stretch>
        </p:blipFill>
        <p:spPr>
          <a:xfrm>
            <a:off x="3635896" y="1484784"/>
            <a:ext cx="2655923" cy="187220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9" y="476672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Художественное творчество детей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 descr="IMG_20201207_161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628800"/>
            <a:ext cx="4896545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_20201209_150712_4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268760"/>
            <a:ext cx="3940491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840" y="836712"/>
            <a:ext cx="3391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  Безопасность на прогулке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 descr="IMG_20201209_1105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2592288" cy="3456384"/>
          </a:xfrm>
          <a:prstGeom prst="rect">
            <a:avLst/>
          </a:prstGeom>
        </p:spPr>
      </p:pic>
      <p:pic>
        <p:nvPicPr>
          <p:cNvPr id="5" name="Рисунок 4" descr="IMG_20201209_1119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332656"/>
            <a:ext cx="2592288" cy="3456385"/>
          </a:xfrm>
          <a:prstGeom prst="rect">
            <a:avLst/>
          </a:prstGeom>
        </p:spPr>
      </p:pic>
      <p:pic>
        <p:nvPicPr>
          <p:cNvPr id="6" name="Рисунок 5" descr="IMG_20201209_130231_24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619672" y="3933056"/>
            <a:ext cx="5976664" cy="2788242"/>
          </a:xfrm>
          <a:prstGeom prst="rect">
            <a:avLst/>
          </a:prstGeom>
        </p:spPr>
      </p:pic>
      <p:pic>
        <p:nvPicPr>
          <p:cNvPr id="8" name="Рисунок 7" descr="IMG_20201210_1141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1484784"/>
            <a:ext cx="3024336" cy="226825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116632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«Покормите птиц зимой!»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 descr="IMG_20201209_112658.jpg"/>
          <p:cNvPicPr>
            <a:picLocks noChangeAspect="1"/>
          </p:cNvPicPr>
          <p:nvPr/>
        </p:nvPicPr>
        <p:blipFill>
          <a:blip r:embed="rId3" cstate="print"/>
          <a:srcRect b="30508"/>
          <a:stretch>
            <a:fillRect/>
          </a:stretch>
        </p:blipFill>
        <p:spPr>
          <a:xfrm>
            <a:off x="1259632" y="764704"/>
            <a:ext cx="3003798" cy="3181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20201209_1114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4077072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20201210_142529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20600" t="17847" b="14013"/>
          <a:stretch>
            <a:fillRect/>
          </a:stretch>
        </p:blipFill>
        <p:spPr>
          <a:xfrm>
            <a:off x="5148064" y="764704"/>
            <a:ext cx="2808312" cy="3213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67744" y="116632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        «</a:t>
            </a:r>
            <a:r>
              <a:rPr lang="ru-RU" sz="2400" b="1" dirty="0" smtClean="0">
                <a:solidFill>
                  <a:srgbClr val="0000FF"/>
                </a:solidFill>
              </a:rPr>
              <a:t>Безопасность в семье»</a:t>
            </a:r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5" name="Рисунок 4" descr="IMG-20201207-WA0087.jpg"/>
          <p:cNvPicPr>
            <a:picLocks noChangeAspect="1"/>
          </p:cNvPicPr>
          <p:nvPr/>
        </p:nvPicPr>
        <p:blipFill>
          <a:blip r:embed="rId3" cstate="print"/>
          <a:srcRect t="10563"/>
          <a:stretch>
            <a:fillRect/>
          </a:stretch>
        </p:blipFill>
        <p:spPr>
          <a:xfrm>
            <a:off x="251520" y="332656"/>
            <a:ext cx="2556284" cy="3048339"/>
          </a:xfrm>
          <a:prstGeom prst="rect">
            <a:avLst/>
          </a:prstGeom>
        </p:spPr>
      </p:pic>
      <p:pic>
        <p:nvPicPr>
          <p:cNvPr id="6" name="Рисунок 5" descr="IMG-20201207-WA0070.jpg"/>
          <p:cNvPicPr>
            <a:picLocks noChangeAspect="1"/>
          </p:cNvPicPr>
          <p:nvPr/>
        </p:nvPicPr>
        <p:blipFill>
          <a:blip r:embed="rId4" cstate="print"/>
          <a:srcRect l="19231" t="18390" r="13461" b="29687"/>
          <a:stretch>
            <a:fillRect/>
          </a:stretch>
        </p:blipFill>
        <p:spPr>
          <a:xfrm>
            <a:off x="6372200" y="332656"/>
            <a:ext cx="2520280" cy="3456384"/>
          </a:xfrm>
          <a:prstGeom prst="rect">
            <a:avLst/>
          </a:prstGeom>
        </p:spPr>
      </p:pic>
      <p:pic>
        <p:nvPicPr>
          <p:cNvPr id="7" name="Рисунок 6" descr="IMG-20201207-WA0076.jpg"/>
          <p:cNvPicPr>
            <a:picLocks noChangeAspect="1"/>
          </p:cNvPicPr>
          <p:nvPr/>
        </p:nvPicPr>
        <p:blipFill>
          <a:blip r:embed="rId5" cstate="print"/>
          <a:srcRect t="5298" b="15224"/>
          <a:stretch>
            <a:fillRect/>
          </a:stretch>
        </p:blipFill>
        <p:spPr>
          <a:xfrm>
            <a:off x="6876256" y="3501008"/>
            <a:ext cx="2121082" cy="2996952"/>
          </a:xfrm>
          <a:prstGeom prst="rect">
            <a:avLst/>
          </a:prstGeom>
        </p:spPr>
      </p:pic>
      <p:pic>
        <p:nvPicPr>
          <p:cNvPr id="8" name="Рисунок 7" descr="IMG-20201207-WA0086.jpg"/>
          <p:cNvPicPr>
            <a:picLocks noChangeAspect="1"/>
          </p:cNvPicPr>
          <p:nvPr/>
        </p:nvPicPr>
        <p:blipFill>
          <a:blip r:embed="rId6" cstate="print"/>
          <a:srcRect l="4326" t="9401" r="5901" b="3801"/>
          <a:stretch>
            <a:fillRect/>
          </a:stretch>
        </p:blipFill>
        <p:spPr>
          <a:xfrm>
            <a:off x="2555776" y="4437112"/>
            <a:ext cx="4104456" cy="2232248"/>
          </a:xfrm>
          <a:prstGeom prst="rect">
            <a:avLst/>
          </a:prstGeom>
        </p:spPr>
      </p:pic>
      <p:pic>
        <p:nvPicPr>
          <p:cNvPr id="9" name="Рисунок 8" descr="IMG-20201207-WA0089.jpg"/>
          <p:cNvPicPr>
            <a:picLocks noChangeAspect="1"/>
          </p:cNvPicPr>
          <p:nvPr/>
        </p:nvPicPr>
        <p:blipFill>
          <a:blip r:embed="rId7" cstate="print"/>
          <a:srcRect l="23750" b="10101"/>
          <a:stretch>
            <a:fillRect/>
          </a:stretch>
        </p:blipFill>
        <p:spPr>
          <a:xfrm>
            <a:off x="3635896" y="620688"/>
            <a:ext cx="1872208" cy="3678934"/>
          </a:xfrm>
          <a:prstGeom prst="rect">
            <a:avLst/>
          </a:prstGeom>
        </p:spPr>
      </p:pic>
      <p:pic>
        <p:nvPicPr>
          <p:cNvPr id="10" name="Рисунок 9" descr="IMG-20201207-WA0060.jpg"/>
          <p:cNvPicPr>
            <a:picLocks noChangeAspect="1"/>
          </p:cNvPicPr>
          <p:nvPr/>
        </p:nvPicPr>
        <p:blipFill>
          <a:blip r:embed="rId8" cstate="print"/>
          <a:srcRect t="4777" b="23563"/>
          <a:stretch>
            <a:fillRect/>
          </a:stretch>
        </p:blipFill>
        <p:spPr>
          <a:xfrm>
            <a:off x="251520" y="3284984"/>
            <a:ext cx="2088232" cy="32403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260648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</a:t>
            </a:r>
            <a:r>
              <a:rPr lang="ru-RU" sz="2800" b="1" dirty="0" smtClean="0">
                <a:solidFill>
                  <a:srgbClr val="0000FF"/>
                </a:solidFill>
              </a:rPr>
              <a:t>«Традиция нашей группы»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 descr="IMG.tif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>
          <a:xfrm>
            <a:off x="611560" y="1340768"/>
            <a:ext cx="2880320" cy="4209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915816" y="588555"/>
            <a:ext cx="5760640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***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«Я достаю из широких штанин, щитки коленные и локтевые.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 ними позволить себе я могу на льду пируэты любые!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Если на улице светлым днём, вижу железо – светит морозным знаменем.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Его мне нельзя лизать языком, иначе прилипну я намертво.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 горке веду себя аккуратно, соблюдая простейшие правила: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 верх захожу по ступеням, а не по накатанному.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Чтоб переломы балом не правили!»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b="1" dirty="0" smtClean="0"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***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«Жил да был на свете мальчик, он любил гулять зимой.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Выпал снег – лопату тащит и играет с детворой.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То в кого-то снегом кинет, то макнёт лицом в сугроб.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Снег за шиворот засунет и лопатой треснет в лоб.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Но такие игры плохо! Мы не будем в них играть!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Снег за шиворот приводит на больничную кровать.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И лопатой не дерёмся – ею снег копаем мы!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Очень весело живётся – если все вокруг дружны!»</a:t>
            </a:r>
            <a:endParaRPr lang="ru-RU" sz="1000" b="1" dirty="0" smtClean="0"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Аксёнова Анастасия Евгеньевна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483768" y="3979241"/>
            <a:ext cx="666023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 smtClean="0">
                <a:latin typeface="Calibri" pitchFamily="34" charset="0"/>
                <a:cs typeface="Times New Roman" pitchFamily="18" charset="0"/>
              </a:rPr>
              <a:t>***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«Маленький мальчик пошёл на каток,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Но не нашёл для защиты щиток.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Рады врачи перелому для вида, 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Что хоть кого-то везут без </a:t>
            </a: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ковида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Александров Сергей Александрович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 smtClean="0">
                <a:latin typeface="Calibri" pitchFamily="34" charset="0"/>
                <a:cs typeface="Times New Roman" pitchFamily="18" charset="0"/>
              </a:rPr>
              <a:t>***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«Маленький мальчик </a:t>
            </a: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ковид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подхватил,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 бабушке в гости без маски ходил,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Выгоды он получил сразу две,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Антитела и квартиру в Москве!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5733256"/>
            <a:ext cx="25202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Шишкина Ольга Владимировна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83568" y="804029"/>
            <a:ext cx="813690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Times New Roman" pitchFamily="18" charset="0"/>
              </a:rPr>
              <a:t>ОЖИДАЕМЫЕ РЕЗУЛЬТАТЫ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При условии реализации данного проекта мы рассчитываем получить следующие результаты: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ea typeface="Times New Roman" pitchFamily="18" charset="0"/>
                <a:cs typeface="Times New Roman" pitchFamily="18" charset="0"/>
              </a:rPr>
              <a:t>Для детей: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- п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риобщение детей к правилам безопасного поведения во время прогулок,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игр на свежем воздухе;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 р</a:t>
            </a:r>
            <a:r>
              <a:rPr lang="ru-RU" sz="1400" baseline="0" dirty="0" smtClean="0">
                <a:ea typeface="Times New Roman" pitchFamily="18" charset="0"/>
                <a:cs typeface="Times New Roman" pitchFamily="18" charset="0"/>
              </a:rPr>
              <a:t>азвитие</a:t>
            </a: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 способности у детей к предвидению возможной опасности;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 развитие умения обращаться за помощью к взрослым;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воспитание самостоятельности, инициативности, активности;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 способность воспринимать прекрасное в окружающей действительности;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ответственное отношение к общественно-значимым заданиям;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 самореализация.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ea typeface="Times New Roman" pitchFamily="18" charset="0"/>
                <a:cs typeface="Times New Roman" pitchFamily="18" charset="0"/>
              </a:rPr>
              <a:t>Для педагогов: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 п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овышение профессионализма;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400" baseline="0" dirty="0" smtClean="0">
                <a:ea typeface="Times New Roman" pitchFamily="18" charset="0"/>
                <a:cs typeface="Times New Roman" pitchFamily="18" charset="0"/>
              </a:rPr>
              <a:t> внедрение новых методов в работе с детьми и родителями;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личностный и профессиональный рост;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400" baseline="0" dirty="0" smtClean="0">
                <a:ea typeface="Times New Roman" pitchFamily="18" charset="0"/>
                <a:cs typeface="Times New Roman" pitchFamily="18" charset="0"/>
              </a:rPr>
              <a:t> самореализация.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Для родителей: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 повышение уровня личностного сознания;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укрепление взаимоотношений между детьми и родителями;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 повышение образовательного уровня родителей по данной проблеме;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самореализация.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2204864"/>
            <a:ext cx="8280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ru-RU" sz="2800" b="1" dirty="0" smtClean="0">
                <a:solidFill>
                  <a:srgbClr val="0000FF"/>
                </a:solidFill>
                <a:cs typeface="Times New Roman" pitchFamily="18" charset="0"/>
              </a:rPr>
              <a:t>Тип проекта:</a:t>
            </a:r>
            <a:r>
              <a:rPr lang="ru-RU" sz="2800" b="1" i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ru-RU" sz="2800" b="1" dirty="0" smtClean="0">
                <a:cs typeface="Times New Roman" pitchFamily="18" charset="0"/>
              </a:rPr>
              <a:t>краткосрочный</a:t>
            </a:r>
          </a:p>
          <a:p>
            <a:pPr algn="ctr">
              <a:buFont typeface="Arial" charset="0"/>
              <a:buNone/>
            </a:pPr>
            <a:r>
              <a:rPr lang="ru-RU" sz="2800" b="1" dirty="0" smtClean="0">
                <a:solidFill>
                  <a:srgbClr val="0000FF"/>
                </a:solidFill>
                <a:cs typeface="Times New Roman" pitchFamily="18" charset="0"/>
              </a:rPr>
              <a:t>Сроки реализации проекта: </a:t>
            </a:r>
          </a:p>
          <a:p>
            <a:pPr algn="ctr">
              <a:buFont typeface="Arial" charset="0"/>
              <a:buNone/>
            </a:pPr>
            <a:r>
              <a:rPr lang="ru-RU" sz="2800" b="1" dirty="0" smtClean="0">
                <a:cs typeface="Times New Roman" pitchFamily="18" charset="0"/>
              </a:rPr>
              <a:t>3 недели, с </a:t>
            </a:r>
            <a:r>
              <a:rPr lang="ru-RU" sz="2800" b="1" dirty="0" smtClean="0">
                <a:cs typeface="Times New Roman" pitchFamily="18" charset="0"/>
              </a:rPr>
              <a:t>16.11.21 </a:t>
            </a:r>
            <a:r>
              <a:rPr lang="ru-RU" sz="2800" b="1" dirty="0" smtClean="0">
                <a:cs typeface="Times New Roman" pitchFamily="18" charset="0"/>
              </a:rPr>
              <a:t>– </a:t>
            </a:r>
            <a:r>
              <a:rPr lang="ru-RU" sz="2800" b="1" dirty="0" smtClean="0">
                <a:cs typeface="Times New Roman" pitchFamily="18" charset="0"/>
              </a:rPr>
              <a:t>4.12.21г</a:t>
            </a:r>
            <a:r>
              <a:rPr lang="ru-RU" sz="2800" b="1" dirty="0" smtClean="0">
                <a:cs typeface="Times New Roman" pitchFamily="18" charset="0"/>
              </a:rPr>
              <a:t>.</a:t>
            </a:r>
          </a:p>
          <a:p>
            <a:pPr algn="ctr">
              <a:buFont typeface="Arial" charset="0"/>
              <a:buNone/>
            </a:pPr>
            <a:r>
              <a:rPr lang="ru-RU" sz="2800" b="1" dirty="0" smtClean="0">
                <a:solidFill>
                  <a:srgbClr val="0000FF"/>
                </a:solidFill>
                <a:cs typeface="Times New Roman" pitchFamily="18" charset="0"/>
              </a:rPr>
              <a:t>Участники проекта: </a:t>
            </a:r>
            <a:r>
              <a:rPr lang="ru-RU" sz="2800" b="1" dirty="0" smtClean="0">
                <a:cs typeface="Times New Roman" pitchFamily="18" charset="0"/>
              </a:rPr>
              <a:t>дети подготовительной группы</a:t>
            </a:r>
            <a:r>
              <a:rPr lang="en-US" sz="2800" b="1" dirty="0" smtClean="0">
                <a:cs typeface="Times New Roman" pitchFamily="18" charset="0"/>
              </a:rPr>
              <a:t> </a:t>
            </a:r>
            <a:r>
              <a:rPr lang="ru-RU" sz="2800" b="1" dirty="0" smtClean="0">
                <a:cs typeface="Times New Roman" pitchFamily="18" charset="0"/>
              </a:rPr>
              <a:t>№8 «Колокольчик», родители, воспитатели</a:t>
            </a:r>
            <a:endParaRPr lang="ru-RU" sz="28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596"/>
            <a:ext cx="9144000" cy="68755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06084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C0099"/>
                </a:solidFill>
                <a:latin typeface="Monotype Corsiva" pitchFamily="66" charset="0"/>
              </a:rPr>
              <a:t>Благодарим за внимание!</a:t>
            </a:r>
          </a:p>
          <a:p>
            <a:pPr algn="ctr"/>
            <a:r>
              <a:rPr lang="ru-RU" sz="4000" b="1" dirty="0" smtClean="0">
                <a:solidFill>
                  <a:srgbClr val="CC0099"/>
                </a:solidFill>
                <a:latin typeface="Monotype Corsiva" pitchFamily="66" charset="0"/>
              </a:rPr>
              <a:t>Берегите себя и своих детей!  </a:t>
            </a:r>
          </a:p>
          <a:p>
            <a:pPr algn="ctr"/>
            <a:r>
              <a:rPr lang="ru-RU" sz="4000" b="1" dirty="0" smtClean="0">
                <a:solidFill>
                  <a:srgbClr val="CC0099"/>
                </a:solidFill>
                <a:latin typeface="Monotype Corsiva" pitchFamily="66" charset="0"/>
              </a:rPr>
              <a:t>Желаем  Вам, безопасного следующего года!</a:t>
            </a:r>
            <a:endParaRPr lang="ru-RU" sz="4000" b="1" dirty="0">
              <a:solidFill>
                <a:srgbClr val="CC0099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1880" y="1340768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 Введение: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 rot="10800000" flipV="1">
            <a:off x="395536" y="1985675"/>
            <a:ext cx="8424936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Прогулки, игры  на свежем воздухе всегда приносят огромную радость детям, но в период поздней осени и начало зимы омрачает радость детей и родителей распространенными травмами, простудными заболеваниями. Обеспечение безопасности жизни детей - одна из основных задач для родителей и педагогов ДОУ. При этом важно не просто оградить малыша от опасностей, а научить его, подготовить к возможной встрече с ними.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     Важная составляющая деятельности по проекту – это взаимодействие с родителями, что позволит повысить компетентность родителей в вопросах формирования у детей навыков безопасного поведения на природе в зимний период времени; сформируется готовность родителей к сотрудничеству в вопросах развития у детей навыков безопасного поведения.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836712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Актуальность проекта  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23528" y="1423876"/>
            <a:ext cx="864096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заключается в том, что естественная активность и любознательность ребенка в познании окружающего мира может стать небезопасной для него.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Дошкольный возраст характеризуется нарастанием двигательной активности и увеличением физических возможностей ребенка, которые, сочетаясь с повышенной любознательностью, стремлением к самостоятельности, нередко приводят к возникновению травматических ситуаций. Ребенку интересно абсолютно все: ему хочется попробовать, потрогать, почувствовать, увидеть, услышать. Как различить опасное и безопасное? Задача взрослых состоит в том, чтобы сформировать сознательное и ответственное отношение к личной безопасности и безопасности окружающих, воспитывать готовность к эффективным, обоснованным действиям в неадекватных ситуациях.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Особая ответственность за формирование навыков безопасного поведения в окружающей среде возлагается на родителей, потому что именно в семье закладываются базовые знания для дальнейшего поведения ребенка в сознательной жизни. Значимой  также  является  создание условий в ДОУ, позволяющих ребенку планомерно накапливать опыт безопасного поведения. Поэтому нам, педагогам необходима поддержка родителей в  формировании   у   детей   навыков   безопасного   поведения. Ведь недаром говорится, что семья и ДОУ – «Два берега одной реки».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Исходя  из вышесказанного,  считаем необходимым реализации проекта «Безопасность на природе».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3968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611560" y="1060292"/>
            <a:ext cx="813690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Times New Roman" pitchFamily="18" charset="0"/>
              </a:rPr>
              <a:t>                                                         ЦЕЛЬ ПРОЕКТА: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формирование   у   детей   навыков   безопасного   поведения   на  природе.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                                                     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    </a:t>
            </a:r>
            <a:endParaRPr lang="ru-RU" b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Times New Roman" pitchFamily="18" charset="0"/>
              </a:rPr>
              <a:t>ЗАДАЧИ: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  приобщать детей к правилам безопасного поведения во время прогулок,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игр на свежем воздухе;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  развивать способности у детей к предвидению возможной опасности;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  развивать умение детей обращаться за помощью к взрослым;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Times New Roman" pitchFamily="18" charset="0"/>
              </a:rPr>
              <a:t>-   воспитывать самостоятельность, инициативность, терпеливость;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Times New Roman" pitchFamily="18" charset="0"/>
              </a:rPr>
              <a:t>-   способность воспринимать прекрасное в окружающей действительности;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Times New Roman" pitchFamily="18" charset="0"/>
              </a:rPr>
              <a:t>-   повысить образовательный уровень родителей по данной проблеме,  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Times New Roman" pitchFamily="18" charset="0"/>
              </a:rPr>
              <a:t>объяснить актуальность, важность проблемы безопасности детей; обозначить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Times New Roman" pitchFamily="18" charset="0"/>
              </a:rPr>
              <a:t>круг правил, с которыми необходимо познакомить детей, прежде всего  в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>
              <a:buFont typeface="Arial" charset="0"/>
              <a:buNone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Times New Roman" pitchFamily="18" charset="0"/>
              </a:rPr>
              <a:t>семье. </a:t>
            </a:r>
          </a:p>
          <a:p>
            <a:pPr>
              <a:buFont typeface="Arial" charset="0"/>
              <a:buNone/>
            </a:pPr>
            <a:r>
              <a:rPr lang="ru-RU" sz="2000" b="1" dirty="0" smtClean="0">
                <a:solidFill>
                  <a:srgbClr val="0000FF"/>
                </a:solidFill>
                <a:cs typeface="Times New Roman" pitchFamily="18" charset="0"/>
              </a:rPr>
              <a:t>Проект реализуется в соответствии с образовательными областями:</a:t>
            </a:r>
          </a:p>
          <a:p>
            <a:pPr>
              <a:buFont typeface="Arial" charset="0"/>
              <a:buNone/>
            </a:pPr>
            <a:r>
              <a:rPr lang="ru-RU" dirty="0" smtClean="0">
                <a:cs typeface="Times New Roman" pitchFamily="18" charset="0"/>
              </a:rPr>
              <a:t>      </a:t>
            </a:r>
            <a:r>
              <a:rPr lang="ru-RU" b="1" dirty="0" smtClean="0">
                <a:cs typeface="Times New Roman" pitchFamily="18" charset="0"/>
              </a:rPr>
              <a:t>Социально-коммуникативное развитие, познавательное развитие, речевое развитие, художественно-эстетическое развитие, физическое развитие.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1880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620687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Программно-методический материал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5" name="Рисунок 4" descr="IMG_20201210_091252.jpg"/>
          <p:cNvPicPr>
            <a:picLocks noChangeAspect="1"/>
          </p:cNvPicPr>
          <p:nvPr/>
        </p:nvPicPr>
        <p:blipFill>
          <a:blip r:embed="rId3" cstate="print"/>
          <a:srcRect t="8001" b="11151"/>
          <a:stretch>
            <a:fillRect/>
          </a:stretch>
        </p:blipFill>
        <p:spPr>
          <a:xfrm>
            <a:off x="539552" y="1484784"/>
            <a:ext cx="3807526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_20201210_101024.jpg"/>
          <p:cNvPicPr>
            <a:picLocks noChangeAspect="1"/>
          </p:cNvPicPr>
          <p:nvPr/>
        </p:nvPicPr>
        <p:blipFill>
          <a:blip r:embed="rId4" cstate="print"/>
          <a:srcRect l="1400" t="12600" r="2001" b="17051"/>
          <a:stretch>
            <a:fillRect/>
          </a:stretch>
        </p:blipFill>
        <p:spPr>
          <a:xfrm>
            <a:off x="4572000" y="1484784"/>
            <a:ext cx="4178613" cy="4057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404664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Организация предметно-развивающей среды, создание необходимых условий в группе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 descr="IMG_20201130_1028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340768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20201210_0949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340768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20201210_1008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4077072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9792" y="332656"/>
            <a:ext cx="5073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Работа с родителями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179512" y="610662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 приёмной нашей группы были представлены консультации, рекомендации, буклеты по теме проекта</a:t>
            </a:r>
            <a:endParaRPr lang="ru-RU" b="1" dirty="0"/>
          </a:p>
        </p:txBody>
      </p:sp>
      <p:pic>
        <p:nvPicPr>
          <p:cNvPr id="6" name="Рисунок 5" descr="IMG-20201210-WA0035.jpg"/>
          <p:cNvPicPr>
            <a:picLocks noChangeAspect="1"/>
          </p:cNvPicPr>
          <p:nvPr/>
        </p:nvPicPr>
        <p:blipFill>
          <a:blip r:embed="rId3" cstate="print"/>
          <a:srcRect t="8000"/>
          <a:stretch>
            <a:fillRect/>
          </a:stretch>
        </p:blipFill>
        <p:spPr>
          <a:xfrm>
            <a:off x="827584" y="908720"/>
            <a:ext cx="7524328" cy="5191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unname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404665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Анкетирование «Изучение мнения родителей о проблемах воспитания культуры безопасности у детей» </a:t>
            </a:r>
            <a:endParaRPr lang="ru-RU" b="1" dirty="0"/>
          </a:p>
        </p:txBody>
      </p:sp>
      <p:pic>
        <p:nvPicPr>
          <p:cNvPr id="9" name="Рисунок 8" descr="IMG_20201209_1317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070588" y="1113988"/>
            <a:ext cx="3133147" cy="4018756"/>
          </a:xfrm>
          <a:prstGeom prst="rect">
            <a:avLst/>
          </a:prstGeom>
        </p:spPr>
      </p:pic>
      <p:pic>
        <p:nvPicPr>
          <p:cNvPr id="10" name="Рисунок 9" descr="IMG_20201209_0825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980728"/>
            <a:ext cx="2247714" cy="2996952"/>
          </a:xfrm>
          <a:prstGeom prst="rect">
            <a:avLst/>
          </a:prstGeom>
        </p:spPr>
      </p:pic>
      <p:pic>
        <p:nvPicPr>
          <p:cNvPr id="11" name="Рисунок 10" descr="IMG_20201209_0743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980728"/>
            <a:ext cx="2232248" cy="2976331"/>
          </a:xfrm>
          <a:prstGeom prst="rect">
            <a:avLst/>
          </a:prstGeom>
        </p:spPr>
      </p:pic>
      <p:pic>
        <p:nvPicPr>
          <p:cNvPr id="12" name="Рисунок 11" descr="IMG_20201209_0824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1640" y="3645024"/>
            <a:ext cx="2268252" cy="3024336"/>
          </a:xfrm>
          <a:prstGeom prst="rect">
            <a:avLst/>
          </a:prstGeom>
        </p:spPr>
      </p:pic>
      <p:pic>
        <p:nvPicPr>
          <p:cNvPr id="13" name="Рисунок 12" descr="IMG-20201209-WA0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3717032"/>
            <a:ext cx="2214246" cy="29523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996</Words>
  <Application>Microsoft Office PowerPoint</Application>
  <PresentationFormat>Экран (4:3)</PresentationFormat>
  <Paragraphs>122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Red</dc:creator>
  <cp:lastModifiedBy>Red</cp:lastModifiedBy>
  <cp:revision>207</cp:revision>
  <dcterms:created xsi:type="dcterms:W3CDTF">2015-12-07T03:19:23Z</dcterms:created>
  <dcterms:modified xsi:type="dcterms:W3CDTF">2022-11-19T05:17:59Z</dcterms:modified>
</cp:coreProperties>
</file>