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5D9"/>
    <a:srgbClr val="6E6259"/>
    <a:srgbClr val="3A6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1910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9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9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800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2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5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65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8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A2EACA6-4C68-43CB-A515-D0B7AB07878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9D6B990-95C8-4068-ADB4-18DFD543EA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164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772646" y="4584402"/>
            <a:ext cx="524256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Буйских Екатерина Дмитриевна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№106»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76" y="6066810"/>
            <a:ext cx="220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631750" y="19098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логопедического фронтального занятия по развитию лексико-грамматических представлений и связной речи у детей старшей группы с ОНР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«Имена существительные единственного и множественного числа с уменьшительно-ласкательными суффиксами»</a:t>
            </a:r>
            <a:endParaRPr lang="ru-RU" dirty="0">
              <a:solidFill>
                <a:srgbClr val="E5D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880" y="1841699"/>
            <a:ext cx="11084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 раздает детям карточки с изображениями больших и маленьких предметов (кукла,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тортик, котенок, картина, собака, заколочка, платок)).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пойдем на день рождения к двум девочкам, к Маше и Машеньке. И подарим им подарки. Если у вас нарисован большой предмет, подарите его Маше, если маленький - Машеньке. Дети прикрепляют картинки к доске рядом с Машей или Машенькой,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оречевляя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 действия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подарю Машеньке. Куклу я подарю Маше».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022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122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«Подарок Маше и Машеньке»</a:t>
            </a:r>
          </a:p>
        </p:txBody>
      </p:sp>
      <p:pic>
        <p:nvPicPr>
          <p:cNvPr id="8194" name="Picture 2" descr="http://zagadki-dlya-detej.ru/wp-content/uploads/2020/07/de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9" y="3164144"/>
            <a:ext cx="3552825" cy="355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agadki-dlya-detej.ru/wp-content/uploads/2020/07/de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76" y="3475688"/>
            <a:ext cx="2821305" cy="282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diamondelectric.ru/images/1116/1115760/zakolka_spiegelburg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762" y="4054754"/>
            <a:ext cx="754317" cy="75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dn1.ozone.ru/s3/multimedia-2/63030874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73" y="3947047"/>
            <a:ext cx="1782530" cy="14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novgorodsad.uoirbitmo.ru/upload/images/700-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78" y="4914638"/>
            <a:ext cx="1395930" cy="1395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sun9-78.userapi.com/impg/3PJvGzUrpWkWNdGGAzd1qoM9hHCT3fzqEynKQQ/neGFpm9wlss.jpg?size=800x800&amp;quality=96&amp;sign=93cd2ab0c8c80b078cba35028d3a39bb&amp;c_uniq_tag=XyU5QcVOXhHEdeMjcMLR1aW6YtWmH2tr7pIyFwOBcSQ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39" y="3164144"/>
            <a:ext cx="1870551" cy="1870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mykaleidoscope.ru/x/uploads/posts/2023-05/1685004844_mykaleidoscope-ru-p-tort-illyustratsiy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608" y="4659857"/>
            <a:ext cx="1315086" cy="131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gas-kvas.com/uploads/posts/2023-02/1675671009_gas-kvas-com-p-domashnie-zhivotnie-risunok-dlya-detei-sob-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2" y="4628219"/>
            <a:ext cx="2120265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kindpng.com/picc/m/177-1770964_transparent-background-teacher-clipart-hd-png-downloa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79" y="2016499"/>
            <a:ext cx="4118428" cy="4841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kindpng.com/picc/m/177-1770964_transparent-background-teacher-clipart-hd-png-downloa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277" y="1873705"/>
            <a:ext cx="4343400" cy="4841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6000" y="32887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мы говорили сегодня на занятии? В какие игры играли? Какие предметы мы называем ласково?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1427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.Итог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EBE5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094E2696-BC50-5E4F-9072-CC63816DF1B3}"/>
              </a:ext>
            </a:extLst>
          </p:cNvPr>
          <p:cNvSpPr/>
          <p:nvPr/>
        </p:nvSpPr>
        <p:spPr>
          <a:xfrm>
            <a:off x="1633380" y="2875002"/>
            <a:ext cx="9417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altLang="zh-CN" sz="6600" b="1" spc="300" dirty="0">
                <a:solidFill>
                  <a:srgbClr val="3E2B2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AA94D-4C4F-46F9-AE5B-333F6BDCFEB8}"/>
              </a:ext>
            </a:extLst>
          </p:cNvPr>
          <p:cNvSpPr txBox="1"/>
          <p:nvPr/>
        </p:nvSpPr>
        <p:spPr>
          <a:xfrm>
            <a:off x="4992116" y="6040306"/>
            <a:ext cx="220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50EF476-BD16-41DE-88D8-1CF0B57FD218}"/>
              </a:ext>
            </a:extLst>
          </p:cNvPr>
          <p:cNvSpPr txBox="1">
            <a:spLocks/>
          </p:cNvSpPr>
          <p:nvPr/>
        </p:nvSpPr>
        <p:spPr>
          <a:xfrm>
            <a:off x="6488263" y="4822941"/>
            <a:ext cx="524256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Буйских Екатерина Дмитриевна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№106»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2058" y="779631"/>
            <a:ext cx="7593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1.Совершенствование навыка словоизменения существительных единственного и множественного числа при помощи суффиксов уменьшительно-ласкательного значения.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навыка дифференциации больших и маленьких предметов.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3.Закрепление словаря по темам «Части тела», «Дом».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речевого слуха.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мышления, памяти, внимания.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общей моторики, координации речи с движением.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Гнома, домика Гнома, домов, цветов, деревьев, кошек, собак, заборов, детей, машин, кустов, картинки с изображением Маши и Машеньки, больших предметов (кукла, картина, собака, платок) и маленьких (заколочка,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тортик, котенок). </a:t>
            </a:r>
          </a:p>
        </p:txBody>
      </p:sp>
      <p:pic>
        <p:nvPicPr>
          <p:cNvPr id="1026" name="Picture 2" descr="https://mykaleidoscope.ru/x/uploads/posts/2022-10/1666248398_3-mykaleidoscope-ru-p-veselii-gnomik-vkontakt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35" y="897825"/>
            <a:ext cx="3349625" cy="4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9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028" y="213186"/>
            <a:ext cx="9601200" cy="14859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.Организационный момент</a:t>
            </a:r>
          </a:p>
        </p:txBody>
      </p:sp>
      <p:pic>
        <p:nvPicPr>
          <p:cNvPr id="2052" name="Picture 4" descr="https://www.kindpng.com/picc/m/177-1770964_transparent-background-teacher-clipart-hd-png-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7976" y="1983409"/>
            <a:ext cx="4343400" cy="4841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 rot="969030">
            <a:off x="4332514" y="2055190"/>
            <a:ext cx="4778828" cy="2488180"/>
          </a:xfrm>
          <a:prstGeom prst="wedgeEllipseCallout">
            <a:avLst/>
          </a:prstGeom>
          <a:noFill/>
          <a:ln>
            <a:solidFill>
              <a:srgbClr val="6E6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74128" y="2329784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Сядет тот, кого я назову ласково: Сашенька, Машенька,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Ксюшенька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 постепенно называет всех детей)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6B902-6409-4772-9A06-A883930A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404313"/>
            <a:ext cx="4200939" cy="22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1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399" y="-7953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«Части тела»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7171" y="1913017"/>
            <a:ext cx="9786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 выставляет на доску картинку с изображением Гнома. 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отправимся в гости к этому Гному. Гном совсем маленький! Посмотрите на него. У Гнома не руки, а ручки, не ноги, а ножки. </a:t>
            </a:r>
          </a:p>
        </p:txBody>
      </p:sp>
      <p:pic>
        <p:nvPicPr>
          <p:cNvPr id="3074" name="Picture 2" descr="https://stihi.ru/pics/2018/09/19/6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8" y="3143704"/>
            <a:ext cx="3306082" cy="330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5061" y="3203799"/>
            <a:ext cx="225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глаза, а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261" y="4349458"/>
            <a:ext cx="206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нос, а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7402" y="5352414"/>
            <a:ext cx="206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уши, а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6586" y="3392763"/>
            <a:ext cx="26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голова, а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02541" y="5335029"/>
            <a:ext cx="245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пальцы, а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22296" y="4363896"/>
            <a:ext cx="236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голова, а …</a:t>
            </a:r>
          </a:p>
        </p:txBody>
      </p:sp>
    </p:spTree>
    <p:extLst>
      <p:ext uri="{BB962C8B-B14F-4D97-AF65-F5344CB8AC3E}">
        <p14:creationId xmlns:p14="http://schemas.microsoft.com/office/powerpoint/2010/main" val="201192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-1127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 гостях у Гнома»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7544" y="1913017"/>
            <a:ext cx="978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 вывешивает на доску картинку с изображением домика Гнома. 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и пришли в гости к Гному! Посмотрите, какое здесь все маленькое! Давайте назовем все эти маленькие предметы. Каждый ребенок называет по одному предмету:</a:t>
            </a:r>
          </a:p>
        </p:txBody>
      </p:sp>
      <p:pic>
        <p:nvPicPr>
          <p:cNvPr id="4098" name="Picture 2" descr="https://gas-kvas.com/uploads/posts/2023-01/1673462213_gas-kvas-com-p-risunok-detskii-domik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14" y="3058676"/>
            <a:ext cx="4506772" cy="34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6.userapi.com/impf/Gvrd2LhNWLv-zJyMyRDeyK_0BmMvXbx9prb9ZA/GjcsXXFrcGg.jpg?size=537x604&amp;quality=96&amp;sign=894d79c5932e938b0cf211106617689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8013"/>
            <a:ext cx="1022985" cy="115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952" y="5938633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(Стульчик)</a:t>
            </a:r>
          </a:p>
        </p:txBody>
      </p:sp>
      <p:pic>
        <p:nvPicPr>
          <p:cNvPr id="4102" name="Picture 6" descr="https://www.hobobo.ru/assets/uploads/2021/08/f015c7e773bac90fba7845568c1f7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54" y="4917728"/>
            <a:ext cx="2146186" cy="130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88487" y="612329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(Кроватка)</a:t>
            </a:r>
          </a:p>
        </p:txBody>
      </p:sp>
      <p:pic>
        <p:nvPicPr>
          <p:cNvPr id="4106" name="Picture 10" descr="https://beolin.club/uploads/posts/2022-07/1658414427_25-beolin-club-p-risunok-prazdnichnii-stol-karandashom-kras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13" y="4761468"/>
            <a:ext cx="1544245" cy="13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09686" y="6038447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(Столик)</a:t>
            </a:r>
          </a:p>
        </p:txBody>
      </p:sp>
      <p:pic>
        <p:nvPicPr>
          <p:cNvPr id="4108" name="Picture 12" descr="https://images.squarespace-cdn.com/content/55d5bfb6e4b0bb73fdc48677/1551085841209-CUK75C9OVWBJR944VX0O/Screen+Shot+2019-02-25+at+11.09.48+AM.png?format=1500w&amp;content-type=image%2F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31" y="3007504"/>
            <a:ext cx="1738312" cy="158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79446" y="460331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(Шкафчик)</a:t>
            </a:r>
          </a:p>
        </p:txBody>
      </p:sp>
      <p:pic>
        <p:nvPicPr>
          <p:cNvPr id="4110" name="Picture 14" descr="https://pro-dachnikov.com/uploads/posts/2023-01/1673743526_pro-dachnikov-com-p-divan-krovat-foto-ramka-video-urok-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24" y="3135312"/>
            <a:ext cx="2132121" cy="11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30584" y="4251794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(Диванчик)</a:t>
            </a:r>
          </a:p>
        </p:txBody>
      </p:sp>
    </p:spTree>
    <p:extLst>
      <p:ext uri="{BB962C8B-B14F-4D97-AF65-F5344CB8AC3E}">
        <p14:creationId xmlns:p14="http://schemas.microsoft.com/office/powerpoint/2010/main" val="404218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-663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«Отправляемся в полёт»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035" y="1911259"/>
            <a:ext cx="1147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выходят на ковер. Логопед разбрасывает по полу картинки: дома, деревья, кусты, цветы, машины, дети, заборы, собаки, кошки и др.)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представим, что мы летим на самолете (руки как крылья самолета, дети проходят по кругу вокруг картинок). Нам с высоты всё кажется очень маленьким! Каждый из вас назовет, что он увидел маленькое. Я вижу маленькие домики. </a:t>
            </a:r>
          </a:p>
        </p:txBody>
      </p:sp>
      <p:pic>
        <p:nvPicPr>
          <p:cNvPr id="5122" name="Picture 2" descr="https://coolsen.ru/wp-content/uploads/2022/02/26-20220208_1238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4" y="4133097"/>
            <a:ext cx="237800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0124" y="6238979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маленькие цветочки</a:t>
            </a:r>
          </a:p>
        </p:txBody>
      </p:sp>
      <p:pic>
        <p:nvPicPr>
          <p:cNvPr id="5124" name="Picture 4" descr="https://i.pinimg.com/originals/3b/28/c3/3b28c38d3b06cec05ae7e5fb144c1c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86" y="3466521"/>
            <a:ext cx="2252345" cy="1813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6263" y="5267512"/>
            <a:ext cx="32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маленьких собачек</a:t>
            </a:r>
          </a:p>
        </p:txBody>
      </p:sp>
      <p:pic>
        <p:nvPicPr>
          <p:cNvPr id="5126" name="Picture 6" descr="https://gas-kvas.com/uploads/posts/2023-02/1676596755_gas-kvas-com-p-detskii-risunok-legkovoi-mashini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55" y="4020133"/>
            <a:ext cx="2760345" cy="214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6355" y="626839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маленькие машинки</a:t>
            </a:r>
          </a:p>
        </p:txBody>
      </p:sp>
      <p:pic>
        <p:nvPicPr>
          <p:cNvPr id="5128" name="Picture 8" descr="https://papik.pro/uploads/posts/2021-11/1635970795_35-papik-pro-p-risunok-doma-vektornii-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589742"/>
            <a:ext cx="1957705" cy="177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23400" y="526751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маленькие домики</a:t>
            </a:r>
          </a:p>
        </p:txBody>
      </p:sp>
    </p:spTree>
    <p:extLst>
      <p:ext uri="{BB962C8B-B14F-4D97-AF65-F5344CB8AC3E}">
        <p14:creationId xmlns:p14="http://schemas.microsoft.com/office/powerpoint/2010/main" val="267832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2880" y="1594128"/>
            <a:ext cx="7630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гномики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(Указательным и большим пальцем показываем размер)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расчудесном домике.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(Ладони сложены в виде крыши)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Папа-гном дрова рубил,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(Ребром кисти ударяем о ладонь)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Гном-сынок их в дом носил,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(Хватательные движения руками)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Мама-гномик суп варила,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(Кисти округлены, шарообразные движения)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Дочка-гном его солила,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(Пальцы сложены в «щепотку»)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Гномик-бабушка вязала,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(Имитируем вязание на спицах)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Гномик-тетушка стирала,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(Потираем ладошки друг о друга)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– окошко открывал,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знакомых в гости звал!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(Обоими кистями рук делаем приглашающий жест к себе)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795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«Гномики»</a:t>
            </a:r>
          </a:p>
        </p:txBody>
      </p:sp>
      <p:pic>
        <p:nvPicPr>
          <p:cNvPr id="8" name="Picture 2" descr="https://stihi.ru/pics/2018/09/19/6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4804"/>
            <a:ext cx="3306082" cy="330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ykaleidoscope.ru/x/uploads/posts/2022-10/1666248398_3-mykaleidoscope-ru-p-veselii-gnomik-vkontakte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27" y="1913017"/>
            <a:ext cx="3349625" cy="4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9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920" y="1913017"/>
            <a:ext cx="9692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назову большой предмет, вы встанете на носочки и будете тянуться к потолку, а если маленький - сядете на корточки. Помните, маленькие предметы мы называем ласково. Собака, личико, подушечка, иголка, коробка, куколка, кровать, стол, дверка, картина, медвежонок ...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35"/>
            <a:ext cx="12192000" cy="177022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«Большой-маленький»</a:t>
            </a:r>
          </a:p>
        </p:txBody>
      </p:sp>
      <p:pic>
        <p:nvPicPr>
          <p:cNvPr id="6146" name="Picture 2" descr="https://thumbs.dreamstime.com/b/%D0%B3%D1%80%D1%83%D0%BF%D0%BF%D0%B0-%D0%B2-%D1%81%D0%BE%D1%81%D1%82%D0%B0%D0%B2%D0%B5-%D1%8D%D0%BC%D0%BE%D1%86%D0%B8%D0%BE%D0%BD%D0%B0-%D1%8C%D0%BD%D1%8B%D0%B5-%D1%80%D1%83%D0%B7%D1%8C%D1%8F-%D0%B5%D1%82%D0%B5%D0%B9-66767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058676"/>
            <a:ext cx="5076825" cy="3388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originals/b4/85/b0/b485b0cc768652324e9c7972ddb6f7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2" y="3243469"/>
            <a:ext cx="4239363" cy="2827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2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880" y="1841699"/>
            <a:ext cx="11084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 раздает детям карточки с изображениями больших и маленьких предметов (кукла,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тортик, котенок, картина, собака, заколочка, платок)).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пойдем на день рождения к двум девочкам, к Маше и Машеньке. И подарим им подарки. Если у вас нарисован большой предмет, подарите его Маше, если маленький - Машеньке. Дети прикрепляют картинки к доске рядом с Машей или Машенькой,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оречевляя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 действия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подарю Машеньке. Куклу я подарю Маше».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022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122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</a:t>
            </a:r>
            <a:b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BE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«Подарок Маше и Машеньке»</a:t>
            </a:r>
          </a:p>
        </p:txBody>
      </p:sp>
      <p:pic>
        <p:nvPicPr>
          <p:cNvPr id="8194" name="Picture 2" descr="http://zagadki-dlya-detej.ru/wp-content/uploads/2020/07/de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3203574"/>
            <a:ext cx="3552825" cy="355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agadki-dlya-detej.ru/wp-content/uploads/2020/07/de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85" y="3816360"/>
            <a:ext cx="2821305" cy="282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diamondelectric.ru/images/1116/1115760/zakolka_spiegelburg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0" y="5316592"/>
            <a:ext cx="868840" cy="86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dn1.ozone.ru/s3/multimedia-2/63030874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9" y="3429000"/>
            <a:ext cx="1743689" cy="13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novgorodsad.uoirbitmo.ru/upload/images/700-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316592"/>
            <a:ext cx="1395930" cy="1395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sun9-78.userapi.com/impg/3PJvGzUrpWkWNdGGAzd1qoM9hHCT3fzqEynKQQ/neGFpm9wlss.jpg?size=800x800&amp;quality=96&amp;sign=93cd2ab0c8c80b078cba35028d3a39bb&amp;c_uniq_tag=XyU5QcVOXhHEdeMjcMLR1aW6YtWmH2tr7pIyFwOBcSQ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35" y="3503510"/>
            <a:ext cx="1870551" cy="1870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mykaleidoscope.ru/x/uploads/posts/2023-05/1685004844_mykaleidoscope-ru-p-tort-illyustratsiy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33" y="3429000"/>
            <a:ext cx="1315086" cy="131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gas-kvas.com/uploads/posts/2023-02/1675671009_gas-kvas-com-p-domashnie-zhivotnie-risunok-dlya-detei-sob-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98" y="4517400"/>
            <a:ext cx="2120265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369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110</TotalTime>
  <Words>918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Times New Roman</vt:lpstr>
      <vt:lpstr>Уголки</vt:lpstr>
      <vt:lpstr>Конспект логопедического фронтального занятия по развитию лексико-грамматических представлений и связной речи у детей старшей группы с ОНР   Тема: «Имена существительные единственного и множественного числа с уменьшительно-ласкательными суффиксами»</vt:lpstr>
      <vt:lpstr>Презентация PowerPoint</vt:lpstr>
      <vt:lpstr>Ход занятия I.Организационный момент</vt:lpstr>
      <vt:lpstr>Ход занятия II.Основная часть Игра «Части тела»</vt:lpstr>
      <vt:lpstr>Ход занятия II.Основная часть Игра «В гостях у Гнома»</vt:lpstr>
      <vt:lpstr>Ход занятия II.Основная часть Игра «Отправляемся в полёт»</vt:lpstr>
      <vt:lpstr>Ход занятия II.Основная часть Пальчиковая гимнастика «Гномики»</vt:lpstr>
      <vt:lpstr>Ход занятия II.Основная часть Игра «Большой-маленький»</vt:lpstr>
      <vt:lpstr>Ход занятия II.Основная часть Игра «Подарок Маше и Машеньке»</vt:lpstr>
      <vt:lpstr>Ход занятия II.Основная часть Игра «Подарок Маше и Машеньке»</vt:lpstr>
      <vt:lpstr>Ход занятия II.Итог занятия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логопедического фронтального занятия по развитию лексико-грамматических представлений и связной речи у детей старшей группы с ОНР  Тема: «Имена существительные единственного и множественного числа с уменьшительно-ласкательными суффиксами»</dc:title>
  <dc:creator>Asus</dc:creator>
  <cp:lastModifiedBy>Сергей Самусев</cp:lastModifiedBy>
  <cp:revision>12</cp:revision>
  <dcterms:created xsi:type="dcterms:W3CDTF">2023-10-10T07:13:31Z</dcterms:created>
  <dcterms:modified xsi:type="dcterms:W3CDTF">2024-02-29T06:18:24Z</dcterms:modified>
</cp:coreProperties>
</file>