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2"/>
  </p:notesMasterIdLst>
  <p:sldIdLst>
    <p:sldId id="267" r:id="rId2"/>
    <p:sldId id="311" r:id="rId3"/>
    <p:sldId id="310" r:id="rId4"/>
    <p:sldId id="271" r:id="rId5"/>
    <p:sldId id="273" r:id="rId6"/>
    <p:sldId id="291" r:id="rId7"/>
    <p:sldId id="292" r:id="rId8"/>
    <p:sldId id="293" r:id="rId9"/>
    <p:sldId id="294" r:id="rId10"/>
    <p:sldId id="302" r:id="rId11"/>
    <p:sldId id="306" r:id="rId12"/>
    <p:sldId id="307" r:id="rId13"/>
    <p:sldId id="296" r:id="rId14"/>
    <p:sldId id="284" r:id="rId15"/>
    <p:sldId id="304" r:id="rId16"/>
    <p:sldId id="279" r:id="rId17"/>
    <p:sldId id="308" r:id="rId18"/>
    <p:sldId id="300" r:id="rId19"/>
    <p:sldId id="309" r:id="rId20"/>
    <p:sldId id="295" r:id="rId21"/>
  </p:sldIdLst>
  <p:sldSz cx="9144000" cy="6858000" type="screen4x3"/>
  <p:notesSz cx="6858000" cy="9144000"/>
  <p:embeddedFontLst>
    <p:embeddedFont>
      <p:font typeface="Comic Sans MS" panose="030F0702030302020204" pitchFamily="66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5632" autoAdjust="0"/>
  </p:normalViewPr>
  <p:slideViewPr>
    <p:cSldViewPr>
      <p:cViewPr varScale="1">
        <p:scale>
          <a:sx n="111" d="100"/>
          <a:sy n="111" d="100"/>
        </p:scale>
        <p:origin x="162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1C4E4-BB26-4EF9-BEFA-D938CF94A383}" type="datetimeFigureOut">
              <a:rPr lang="ru-RU" smtClean="0"/>
              <a:pPr/>
              <a:t>10.10.2023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1BAE49-7BC9-4569-BD9C-9FDD3F554D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500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BAE49-7BC9-4569-BD9C-9FDD3F554DD2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14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BAE49-7BC9-4569-BD9C-9FDD3F554DD2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803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BAE49-7BC9-4569-BD9C-9FDD3F554DD2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167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BAE49-7BC9-4569-BD9C-9FDD3F554DD2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355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10.10.2023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10.10.2023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10.10.2023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10.10.2023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10.10.2023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10.10.2023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10.10.2023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10.10.2023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10.10.2023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10.10.2023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10.10.2023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mailto:emolot9@yandex.ru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1680" y="1000108"/>
            <a:ext cx="7056784" cy="2000264"/>
          </a:xfrm>
        </p:spPr>
        <p:txBody>
          <a:bodyPr anchor="ctr"/>
          <a:lstStyle/>
          <a:p>
            <a:r>
              <a:rPr lang="ru-RU" altLang="ru-RU" sz="16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sz="16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</a:br>
            <a:r>
              <a:rPr lang="ru-RU" altLang="ru-RU" sz="16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sz="1600" b="1" dirty="0">
                <a:solidFill>
                  <a:srgbClr val="000066"/>
                </a:solidFill>
                <a:latin typeface="Times New Roman" panose="02020603050405020304" pitchFamily="18" charset="0"/>
              </a:rPr>
            </a:br>
            <a:r>
              <a:rPr lang="ru-RU" altLang="ru-RU" sz="16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sz="16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</a:br>
            <a:r>
              <a:rPr lang="ru-RU" altLang="ru-RU" sz="16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sz="1600" b="1" dirty="0">
                <a:solidFill>
                  <a:srgbClr val="000066"/>
                </a:solidFill>
                <a:latin typeface="Times New Roman" panose="02020603050405020304" pitchFamily="18" charset="0"/>
              </a:rPr>
            </a:br>
            <a:r>
              <a:rPr lang="ru-RU" altLang="ru-RU" sz="16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sz="16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</a:br>
            <a:r>
              <a:rPr lang="ru-RU" altLang="ru-RU" sz="12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Муниципальное </a:t>
            </a:r>
            <a:r>
              <a:rPr lang="ru-RU" altLang="ru-RU" sz="1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автономное общеобразовательное учреждение Абатская средняя общеобразовательная школа № 1.</a:t>
            </a:r>
            <a:br>
              <a:rPr lang="ru-RU" altLang="ru-RU" sz="1200" b="1" dirty="0">
                <a:solidFill>
                  <a:srgbClr val="000066"/>
                </a:solidFill>
                <a:latin typeface="Times New Roman" panose="02020603050405020304" pitchFamily="18" charset="0"/>
              </a:rPr>
            </a:b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Всероссийский конкурс для библиотекарей</a:t>
            </a:r>
            <a:b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«Творческий библиотекарь школы 2023».</a:t>
            </a:r>
            <a:b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Тема: «Идеи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эффективные средства, формы и инновационные методы </a:t>
            </a: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работы».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Педагог-библиотекарь -Молоткова Елена Валерьевна</a:t>
            </a:r>
            <a:b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МАОУ Абатская СОШ № 1 </a:t>
            </a:r>
            <a:b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2023 год.</a:t>
            </a:r>
            <a:b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  электронной почты – </a:t>
            </a:r>
            <a:r>
              <a:rPr lang="ru-RU" alt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emolot9@</a:t>
            </a:r>
            <a:r>
              <a:rPr lang="en-US" alt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yandex</a:t>
            </a:r>
            <a:r>
              <a:rPr lang="ru-RU" alt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n-US" alt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ru</a:t>
            </a:r>
            <a:r>
              <a:rPr lang="ru-RU" alt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alt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9832" y="4293096"/>
            <a:ext cx="3888432" cy="185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5" descr="C:\Users\Библиотека\Desktop\внешний вид школы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268760"/>
            <a:ext cx="3312368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835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642919"/>
            <a:ext cx="8229600" cy="2357454"/>
          </a:xfrm>
        </p:spPr>
        <p:txBody>
          <a:bodyPr/>
          <a:lstStyle/>
          <a:p>
            <a:pPr algn="ctr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Наша школьная библиотека (ШИБЦ) очень тесно сотрудничает с Детской районной библиотекой.</a:t>
            </a:r>
          </a:p>
          <a:p>
            <a:pPr algn="ctr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Мы частые ее посетители. Сотрудники библиотеки приглашают нас на мероприятия, которые обучающиеся с удовольствием посещают. Для ребят 1-11  Проводятся «Громкие чтения», библиотечные уроки, мероприятия по краеведению родного края, области и многое другое. Ежегодно для обучающихся 1-х классов проводится традиционное мероприятие «Посвящение в читатели». Для детей готовится небольшое театрализованное представление, в котором они принимают активное участие.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Библиотекарь\Desktop\посвящение в читателей\Фото35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813" y="1821646"/>
            <a:ext cx="2428892" cy="2000264"/>
          </a:xfrm>
          <a:prstGeom prst="rect">
            <a:avLst/>
          </a:prstGeom>
          <a:noFill/>
        </p:spPr>
      </p:pic>
      <p:pic>
        <p:nvPicPr>
          <p:cNvPr id="1029" name="Picture 5" descr="C:\Users\Библиотекарь\Desktop\посвящение в читателей\Фото35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4857" y="2000241"/>
            <a:ext cx="2428892" cy="1785950"/>
          </a:xfrm>
          <a:prstGeom prst="rect">
            <a:avLst/>
          </a:prstGeom>
          <a:noFill/>
        </p:spPr>
      </p:pic>
      <p:pic>
        <p:nvPicPr>
          <p:cNvPr id="1030" name="Picture 6" descr="C:\Users\Библиотекарь\Desktop\посвящение в читателей\Фото35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4643" y="2064672"/>
            <a:ext cx="2286016" cy="2000264"/>
          </a:xfrm>
          <a:prstGeom prst="rect">
            <a:avLst/>
          </a:prstGeom>
          <a:noFill/>
        </p:spPr>
      </p:pic>
      <p:pic>
        <p:nvPicPr>
          <p:cNvPr id="1031" name="Picture 7" descr="C:\Users\Библиотекарь\Desktop\посвящение в читателей\Фото35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2641" y="3930583"/>
            <a:ext cx="2428892" cy="178595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37740"/>
            <a:ext cx="2828916" cy="19115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749" y="4065801"/>
            <a:ext cx="3168352" cy="202749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642919"/>
            <a:ext cx="8229600" cy="2357454"/>
          </a:xfrm>
        </p:spPr>
        <p:txBody>
          <a:bodyPr/>
          <a:lstStyle/>
          <a:p>
            <a:pPr algn="ctr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Проводятся мероприятия с участием людей  разных профессий и возрастов.</a:t>
            </a:r>
          </a:p>
          <a:p>
            <a:pPr algn="ctr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Так для обучающихся 10-11 классов проводилось мероприятие посвященное поэтам-землякам.</a:t>
            </a:r>
          </a:p>
          <a:p>
            <a:pPr algn="ctr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На мероприятие были приглашены  ветераны педагогического труда и культуры.  Обучающиеся читали стихи поэтов-учителей, пели песни под гитару, слушали интересные выступления наших ветеранов. Просто здорово, что мы были активными участниками такого мероприятия!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182" y="1893083"/>
            <a:ext cx="2571768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8285" y="2035960"/>
            <a:ext cx="235745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928802"/>
            <a:ext cx="250033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7182" y="3821908"/>
            <a:ext cx="257176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8285" y="4383316"/>
            <a:ext cx="242889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86512" y="3945765"/>
            <a:ext cx="250033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39552" y="862031"/>
            <a:ext cx="8229600" cy="2357454"/>
          </a:xfrm>
        </p:spPr>
        <p:txBody>
          <a:bodyPr/>
          <a:lstStyle/>
          <a:p>
            <a:pPr algn="ctr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Учителя и родители – это самые первые и важные помощники в нашей работе. Родители откликаются на любую просьбу с нашей стороны, принимают активное участие  в конкурсе «Читающая семья», участвуют в проведении «Родительского всеобуча», посещая педагогов, школьную библиотеку и все социальные службы школы, где получают ответы на волнующие их вопросы.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9" descr="Зеленая Россия (7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143116"/>
            <a:ext cx="250033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к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92" y="2071678"/>
            <a:ext cx="185738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3" descr="DSC_156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4500570"/>
            <a:ext cx="221457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 descr="IMG_20190303_21175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3929066"/>
            <a:ext cx="2905133" cy="2379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DSC_17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2714620"/>
            <a:ext cx="2786082" cy="18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1428760"/>
          </a:xfrm>
        </p:spPr>
        <p:txBody>
          <a:bodyPr/>
          <a:lstStyle/>
          <a:p>
            <a:pPr algn="ctr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Смена статуса библиотеки, конечно же, внесла положительные изменения в ее работу.</a:t>
            </a:r>
          </a:p>
          <a:p>
            <a:pPr algn="ctr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На базе ШИБЦ стало больше проводиться разных мероприятий, с привлечением учителей, родителей, детей. Так в рамках ЕМД в ШИБЦ проводятся интегрированные уроки. Данные фото с урока по литературному чтению во 2-б классе, учитель-Усольцева Г.И, педагог-библиотекарь - Молоткова Е.В. Ребята работали в группах, выполняя разные задания. Итогом работы стало проведение итогового мероприятия «Своя игра», где дети показали и закрепили свои знания по теме урока.</a:t>
            </a:r>
          </a:p>
          <a:p>
            <a:pPr algn="ctr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Библиотекарь\Desktop\ФОТО март\SAM_11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428868"/>
            <a:ext cx="2643206" cy="1714512"/>
          </a:xfrm>
          <a:prstGeom prst="rect">
            <a:avLst/>
          </a:prstGeom>
          <a:noFill/>
        </p:spPr>
      </p:pic>
      <p:pic>
        <p:nvPicPr>
          <p:cNvPr id="6147" name="Picture 3" descr="C:\Users\Библиотекарь\Desktop\ФОТО март\SAM_11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2357430"/>
            <a:ext cx="2571768" cy="1714512"/>
          </a:xfrm>
          <a:prstGeom prst="rect">
            <a:avLst/>
          </a:prstGeom>
          <a:noFill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7940" y="2393149"/>
            <a:ext cx="242886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 descr="C:\Users\Библиотекарь\Desktop\ФОТО март\SAM_11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4214818"/>
            <a:ext cx="2571768" cy="1857388"/>
          </a:xfrm>
          <a:prstGeom prst="rect">
            <a:avLst/>
          </a:prstGeom>
          <a:noFill/>
        </p:spPr>
      </p:pic>
      <p:pic>
        <p:nvPicPr>
          <p:cNvPr id="6150" name="Picture 6" descr="C:\Users\Библиотекарь\Desktop\ФОТО март\SAM_11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4357694"/>
            <a:ext cx="2643206" cy="1857388"/>
          </a:xfrm>
          <a:prstGeom prst="rect">
            <a:avLst/>
          </a:prstGeom>
          <a:noFill/>
        </p:spPr>
      </p:pic>
      <p:pic>
        <p:nvPicPr>
          <p:cNvPr id="6151" name="Picture 7" descr="C:\Users\Библиотекарь\Desktop\ФОТО март\SAM_117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4286256"/>
            <a:ext cx="2428892" cy="2000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642918"/>
            <a:ext cx="7686700" cy="1143008"/>
          </a:xfrm>
        </p:spPr>
        <p:txBody>
          <a:bodyPr/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 празднованию  Победы в Великой Отечественной войне в нашем ШИБЦ ежегодно проводится конкурс стихов среди обучающихся 1-10 классов. Победители школьного тура представляют  нашу школу на муниципальном и областном уровне.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Библиотекарь\Desktop\проведенные мероприятия ФОТО\конкурс стихов ко дню победы Нач. школа\SAM_10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571612"/>
            <a:ext cx="3714776" cy="2143140"/>
          </a:xfrm>
          <a:prstGeom prst="rect">
            <a:avLst/>
          </a:prstGeom>
          <a:noFill/>
        </p:spPr>
      </p:pic>
      <p:pic>
        <p:nvPicPr>
          <p:cNvPr id="3" name="Picture 2" descr="C:\Users\Библиотекарь\Desktop\проведенные мероприятия ФОТО\конкурс стихов ко дню победы Нач. школа\SAM_1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3929066"/>
            <a:ext cx="3000396" cy="2000264"/>
          </a:xfrm>
          <a:prstGeom prst="rect">
            <a:avLst/>
          </a:prstGeom>
          <a:noFill/>
        </p:spPr>
      </p:pic>
      <p:pic>
        <p:nvPicPr>
          <p:cNvPr id="1030" name="Picture 6" descr="C:\Users\Библиотекарь\Desktop\проведенные мероприятия ФОТО\конкурс стихов ко дню победы Нач. школа\SAM_10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785926"/>
            <a:ext cx="1857388" cy="1785950"/>
          </a:xfrm>
          <a:prstGeom prst="rect">
            <a:avLst/>
          </a:prstGeom>
          <a:noFill/>
        </p:spPr>
      </p:pic>
      <p:pic>
        <p:nvPicPr>
          <p:cNvPr id="6" name="Picture 4" descr="C:\Users\Библиотекарь\Desktop\проведенные мероприятия ФОТО\конкур чтецов основное звено\SAM_10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714752"/>
            <a:ext cx="3929090" cy="2224022"/>
          </a:xfrm>
          <a:prstGeom prst="rect">
            <a:avLst/>
          </a:prstGeom>
          <a:noFill/>
        </p:spPr>
      </p:pic>
      <p:pic>
        <p:nvPicPr>
          <p:cNvPr id="7" name="Picture 2" descr="C:\Users\Библиотекарь\Desktop\проведенные мероприятия ФОТО\конкур чтецов основное звено\SAM_10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16" y="1714488"/>
            <a:ext cx="1928826" cy="1785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928802"/>
            <a:ext cx="7715200" cy="500066"/>
          </a:xfrm>
        </p:spPr>
        <p:txBody>
          <a:bodyPr anchor="ctr"/>
          <a:lstStyle/>
          <a:p>
            <a:r>
              <a:rPr lang="ru-RU" sz="1800" dirty="0" smtClean="0">
                <a:solidFill>
                  <a:schemeClr val="accent1"/>
                </a:solidFill>
              </a:rPr>
              <a:t/>
            </a:r>
            <a:br>
              <a:rPr lang="ru-RU" sz="1800" dirty="0" smtClean="0">
                <a:solidFill>
                  <a:schemeClr val="accent1"/>
                </a:solidFill>
              </a:rPr>
            </a:br>
            <a:endParaRPr lang="ru-RU" sz="1800" dirty="0">
              <a:solidFill>
                <a:schemeClr val="accent1"/>
              </a:solidFill>
            </a:endParaRPr>
          </a:p>
        </p:txBody>
      </p:sp>
      <p:grpSp>
        <p:nvGrpSpPr>
          <p:cNvPr id="3" name="Группа 1"/>
          <p:cNvGrpSpPr>
            <a:grpSpLocks/>
          </p:cNvGrpSpPr>
          <p:nvPr/>
        </p:nvGrpSpPr>
        <p:grpSpPr bwMode="auto">
          <a:xfrm>
            <a:off x="1647072" y="2132856"/>
            <a:ext cx="6525328" cy="3239628"/>
            <a:chOff x="607288" y="-815361"/>
            <a:chExt cx="7925152" cy="4870445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07288" y="-815361"/>
              <a:ext cx="7925152" cy="5324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b="1" dirty="0">
                <a:solidFill>
                  <a:schemeClr val="accent1"/>
                </a:solidFill>
                <a:latin typeface="Comic Sans MS" pitchFamily="66" charset="0"/>
                <a:cs typeface="Arial" charset="0"/>
              </a:endParaRPr>
            </a:p>
          </p:txBody>
        </p:sp>
        <p:sp>
          <p:nvSpPr>
            <p:cNvPr id="6" name="Прямоугольник 3"/>
            <p:cNvSpPr>
              <a:spLocks noChangeArrowheads="1"/>
            </p:cNvSpPr>
            <p:nvPr/>
          </p:nvSpPr>
          <p:spPr bwMode="auto">
            <a:xfrm>
              <a:off x="1366078" y="3478317"/>
              <a:ext cx="6491880" cy="576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b="1" dirty="0">
                <a:solidFill>
                  <a:schemeClr val="accent1"/>
                </a:solidFill>
                <a:latin typeface="Comic Sans MS" pitchFamily="66" charset="0"/>
                <a:cs typeface="Arial" charset="0"/>
              </a:endParaRPr>
            </a:p>
          </p:txBody>
        </p:sp>
      </p:grpSp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457200" y="571481"/>
            <a:ext cx="8229600" cy="4214842"/>
          </a:xfrm>
        </p:spPr>
        <p:txBody>
          <a:bodyPr/>
          <a:lstStyle/>
          <a:p>
            <a:pPr algn="ctr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Ежегодно в ШИБЦ проводятся классные часы,  посвящённый памяти наших земляков воинов – афганцев.</a:t>
            </a:r>
          </a:p>
          <a:p>
            <a:pPr algn="ctr">
              <a:buNone/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Обучающиеся старших классов нашей школы ежегодно приглашаются в районную библиотеку для встречи с воинами –афганцами. В один из дней мы были приглашены на районное мероприятие, на презентацию книги             «Путь в девять лет длиной…» , посвященной 30-летию вывода советских войск из Афганистана. Эта книга о воинах-интернационалистах Абатского района, наших земляках, проходивших службу в Афганистане, </a:t>
            </a:r>
          </a:p>
          <a:p>
            <a:pPr algn="ctr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  1979-1989 гг. Книга составлена на основе документальных материалов организатора клуба «Афганец» В.И.Игнатовой и участника афганских событий , председателя клуба «Афганец» С.Н. Клишева</a:t>
            </a:r>
          </a:p>
          <a:p>
            <a:pPr algn="ctr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Библиотекарь\Desktop\проведенные мероприятия ФОТО\8-а Афганистан\SAM_1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5230" y="964389"/>
            <a:ext cx="2143140" cy="1285884"/>
          </a:xfrm>
          <a:prstGeom prst="rect">
            <a:avLst/>
          </a:prstGeom>
          <a:noFill/>
        </p:spPr>
      </p:pic>
      <p:pic>
        <p:nvPicPr>
          <p:cNvPr id="1027" name="Picture 3" descr="C:\Users\Библиотекарь\Desktop\проведенные мероприятия ФОТО\8-а Афганистан\SAM_10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1866" y="1024037"/>
            <a:ext cx="2428892" cy="1285884"/>
          </a:xfrm>
          <a:prstGeom prst="rect">
            <a:avLst/>
          </a:prstGeom>
          <a:noFill/>
        </p:spPr>
      </p:pic>
      <p:pic>
        <p:nvPicPr>
          <p:cNvPr id="1028" name="Picture 4" descr="C:\Users\Библиотекарь\Desktop\проведенные мероприятия ФОТО\8-а Афганистан\SAM_10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6728" y="1024037"/>
            <a:ext cx="2286016" cy="1285884"/>
          </a:xfrm>
          <a:prstGeom prst="rect">
            <a:avLst/>
          </a:prstGeom>
          <a:noFill/>
        </p:spPr>
      </p:pic>
      <p:pic>
        <p:nvPicPr>
          <p:cNvPr id="1030" name="Picture 6" descr="C:\Users\Библиотекарь\Desktop\SAM_11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38100" y="3829194"/>
            <a:ext cx="2714644" cy="24081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2203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767907"/>
            <a:ext cx="8229600" cy="2232465"/>
          </a:xfrm>
        </p:spPr>
        <p:txBody>
          <a:bodyPr/>
          <a:lstStyle/>
          <a:p>
            <a:pPr algn="ctr">
              <a:buNone/>
            </a:pPr>
            <a:r>
              <a:rPr lang="ru-RU" sz="1800" dirty="0" smtClean="0"/>
              <a:t>   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Важное  событие - проведение на базе ШИБЦ Всероссийского конкурса юных чтецов «Живая классика », в котором принимают  участие обучающиеся 5-10 классов. </a:t>
            </a:r>
          </a:p>
          <a:p>
            <a:pPr algn="ctr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37 конкурсантов из 13 образовательных учреждений покоряли жюри своими талантами! </a:t>
            </a:r>
          </a:p>
          <a:p>
            <a:pPr algn="ctr"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На базе нашего ШИБЦ конкурсы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проводятся как школьного уровня, так и муниципального.</a:t>
            </a:r>
          </a:p>
          <a:p>
            <a:pPr algn="ctr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Выступления детей  доставили массу удовольствия и море позитивных эмоций.  </a:t>
            </a:r>
          </a:p>
          <a:p>
            <a:pPr algn="ctr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Ведь талантливые дети – это всегда праздник!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C:\Users\Библиотекарь\Desktop\ФОТО март\SAM_1130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9921" y="2535135"/>
            <a:ext cx="2428892" cy="1571636"/>
          </a:xfrm>
          <a:prstGeom prst="rect">
            <a:avLst/>
          </a:prstGeom>
          <a:noFill/>
        </p:spPr>
      </p:pic>
      <p:pic>
        <p:nvPicPr>
          <p:cNvPr id="4102" name="Picture 6" descr="C:\Users\Библиотекарь\Desktop\ФОТО март\SAM_11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60068" y="2402374"/>
            <a:ext cx="2214578" cy="1643074"/>
          </a:xfrm>
          <a:prstGeom prst="rect">
            <a:avLst/>
          </a:prstGeom>
          <a:noFill/>
        </p:spPr>
      </p:pic>
      <p:pic>
        <p:nvPicPr>
          <p:cNvPr id="4103" name="Picture 7" descr="C:\Users\Библиотекарь\Desktop\ФОТО март\SAM_11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4149080"/>
            <a:ext cx="3062112" cy="2066002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55" y="2421247"/>
            <a:ext cx="2808312" cy="14333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958229"/>
            <a:ext cx="3062377" cy="19362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820" y="4300565"/>
            <a:ext cx="3240360" cy="187220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071546"/>
            <a:ext cx="7715200" cy="1357322"/>
          </a:xfrm>
        </p:spPr>
        <p:txBody>
          <a:bodyPr anchor="ctr"/>
          <a:lstStyle/>
          <a:p>
            <a:r>
              <a:rPr lang="ru-RU" sz="1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Наша школа имеет подключение к удаленному читальному залу ПБ. Для работы  имеется 5 точек выхода. Сотрудники школы, педагоги, обучающиеся зарегистрированы в читальном зале ПБ. По мере необходимости они используют ресурсы читального зала ПБ на своих уроках, внеклассных занятиях, классных часах, в работе над проектами, так же  работаем с  сайтом ПБ, используем ресурсы НЭБ.</a:t>
            </a:r>
            <a:br>
              <a:rPr lang="ru-RU" sz="1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solidFill>
                  <a:schemeClr val="accent1"/>
                </a:solidFill>
              </a:rPr>
              <a:t/>
            </a:r>
            <a:br>
              <a:rPr lang="ru-RU" sz="1200" dirty="0" smtClean="0">
                <a:solidFill>
                  <a:schemeClr val="accent1"/>
                </a:solidFill>
              </a:rPr>
            </a:br>
            <a:endParaRPr lang="ru-RU" sz="1200" dirty="0">
              <a:solidFill>
                <a:schemeClr val="accent1"/>
              </a:solidFill>
            </a:endParaRPr>
          </a:p>
        </p:txBody>
      </p:sp>
      <p:grpSp>
        <p:nvGrpSpPr>
          <p:cNvPr id="3" name="Группа 1"/>
          <p:cNvGrpSpPr>
            <a:grpSpLocks/>
          </p:cNvGrpSpPr>
          <p:nvPr/>
        </p:nvGrpSpPr>
        <p:grpSpPr bwMode="auto">
          <a:xfrm>
            <a:off x="1647072" y="1993799"/>
            <a:ext cx="6525328" cy="3378685"/>
            <a:chOff x="607288" y="-815361"/>
            <a:chExt cx="7925152" cy="4870445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07288" y="-815361"/>
              <a:ext cx="7925152" cy="5324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b="1" dirty="0">
                <a:solidFill>
                  <a:schemeClr val="accent1"/>
                </a:solidFill>
                <a:latin typeface="Comic Sans MS" pitchFamily="66" charset="0"/>
                <a:cs typeface="Arial" charset="0"/>
              </a:endParaRPr>
            </a:p>
          </p:txBody>
        </p:sp>
        <p:sp>
          <p:nvSpPr>
            <p:cNvPr id="6" name="Прямоугольник 3"/>
            <p:cNvSpPr>
              <a:spLocks noChangeArrowheads="1"/>
            </p:cNvSpPr>
            <p:nvPr/>
          </p:nvSpPr>
          <p:spPr bwMode="auto">
            <a:xfrm>
              <a:off x="1366078" y="3478317"/>
              <a:ext cx="6491880" cy="576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b="1" dirty="0">
                <a:solidFill>
                  <a:schemeClr val="accent1"/>
                </a:solidFill>
                <a:latin typeface="Comic Sans MS" pitchFamily="66" charset="0"/>
                <a:cs typeface="Arial" charset="0"/>
              </a:endParaRPr>
            </a:p>
          </p:txBody>
        </p:sp>
      </p:grpSp>
      <p:pic>
        <p:nvPicPr>
          <p:cNvPr id="8" name="Picture 3" descr="C:\Users\Библиотека\Desktop\Фото 5-бДень Конституции\SAM_09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445168"/>
            <a:ext cx="2000264" cy="1285884"/>
          </a:xfrm>
          <a:prstGeom prst="rect">
            <a:avLst/>
          </a:prstGeom>
          <a:noFill/>
        </p:spPr>
      </p:pic>
      <p:pic>
        <p:nvPicPr>
          <p:cNvPr id="9" name="Picture 4" descr="C:\Users\Библиотека\Desktop\Фото 5-бДень Конституции\SAM_09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4714884"/>
            <a:ext cx="2000264" cy="1285884"/>
          </a:xfrm>
          <a:prstGeom prst="rect">
            <a:avLst/>
          </a:prstGeom>
          <a:noFill/>
        </p:spPr>
      </p:pic>
      <p:pic>
        <p:nvPicPr>
          <p:cNvPr id="10" name="Picture 4" descr="C:\Users\Библиотека\Desktop\Фото 5-бДень Конституции\SAM_09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5139" y="3135950"/>
            <a:ext cx="2143140" cy="1285884"/>
          </a:xfrm>
          <a:prstGeom prst="rect">
            <a:avLst/>
          </a:prstGeom>
          <a:noFill/>
        </p:spPr>
      </p:pic>
      <p:pic>
        <p:nvPicPr>
          <p:cNvPr id="11" name="Picture 3" descr="C:\Users\Библиотека\Desktop\Фото 5-бДень Конституции\SAM_0982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4714884"/>
            <a:ext cx="2214578" cy="1214446"/>
          </a:xfrm>
          <a:prstGeom prst="rect">
            <a:avLst/>
          </a:prstGeom>
          <a:noFill/>
        </p:spPr>
      </p:pic>
      <p:pic>
        <p:nvPicPr>
          <p:cNvPr id="12" name="Picture 5" descr="C:\Users\Библиотека\Desktop\Фото 5-бДень Конституции\SAM_098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274" y="2750339"/>
            <a:ext cx="3143272" cy="2571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2203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81137" y="887440"/>
            <a:ext cx="8229600" cy="2163660"/>
          </a:xfrm>
        </p:spPr>
        <p:txBody>
          <a:bodyPr/>
          <a:lstStyle/>
          <a:p>
            <a:pPr algn="ctr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Школьная библиотека постоянно находится в состоянии развития. Мы стараемся принимать участие в семинарах, вебинарах, конкурсах школьного, муниципального, регионального и Всероссийского уровней:</a:t>
            </a:r>
          </a:p>
          <a:p>
            <a:pPr algn="ctr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-Областной конкурс «Лучшая школьная библиотека образовательной организации в Тюменской области» - сертификат участника. (ноябрь 2018 г.)</a:t>
            </a:r>
          </a:p>
          <a:p>
            <a:pPr algn="ctr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-Всероссийский конкурс литературного проекта «Символы России. Литературные юбилеи»-сертификат участника. (2018г.) </a:t>
            </a:r>
          </a:p>
          <a:p>
            <a:pPr algn="ctr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-Муниципальный конкурс проектов «Время читать» (2018г) -1м</a:t>
            </a:r>
          </a:p>
          <a:p>
            <a:pPr algn="ctr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-Муниципальный конкурс «Россия будущего – страна культуры» (2018г) -1м</a:t>
            </a:r>
          </a:p>
          <a:p>
            <a:pPr algn="ctr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-Всероссийский фестиваль профессионального мастерства «Ступеньки знаний».Образовательный проект по продвижению книги и чтения – Диплом участника. (февраль2020г.)</a:t>
            </a:r>
          </a:p>
          <a:p>
            <a:pPr algn="ctr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-Всероссийский конкурс методических разработок, направленных на формирование читательской компетенции обучающихся. (декабрь 2020г.)</a:t>
            </a:r>
          </a:p>
          <a:p>
            <a:pPr algn="ctr">
              <a:buNone/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-Участие в олимпиадах всероссийского конкурса «Успех. Успешность. Компетентность» проекта «Талантикус» 2021 год. Блиц-олимпиада «Организация деятельности школьной библиотеки в условиях реализации ФГОС общего образования». Победитель (1 место)</a:t>
            </a:r>
          </a:p>
          <a:p>
            <a:pPr algn="ctr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-Блиц-олимпиада «Информационно-библиотечное сопровождение учебно-воспитательного процесса». Победитель</a:t>
            </a:r>
          </a:p>
          <a:p>
            <a:pPr algn="ctr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(1 место)</a:t>
            </a:r>
          </a:p>
          <a:p>
            <a:pPr algn="ctr"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642919"/>
            <a:ext cx="8229600" cy="2858089"/>
          </a:xfrm>
        </p:spPr>
        <p:txBody>
          <a:bodyPr/>
          <a:lstStyle/>
          <a:p>
            <a:pPr algn="ctr"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Постоянно занимаюсь самообразованием, являюсь слушателем и участником разных вебинаров  на платформе ЛЕКТА, РШБА и получаю сертификаты участника:</a:t>
            </a:r>
          </a:p>
          <a:p>
            <a:pPr algn="ctr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Вебинар «Школьная библиотека – пространство формирования компетенций 21 века»2019г.</a:t>
            </a:r>
          </a:p>
          <a:p>
            <a:pPr algn="ctr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Вебинар «Секреты мастерства создания и ведения сайта ИБЦ в школе». 2019г.</a:t>
            </a:r>
          </a:p>
          <a:p>
            <a:pPr algn="ctr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Вебинар «Ноосферное образование: роль книги и чтения».2020г.</a:t>
            </a:r>
          </a:p>
          <a:p>
            <a:pPr algn="ctr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Прошла  дистанционно курсы повышения квалификации ООО Корпорация «Российский учебник» по теме «Инновационная деятельность педагога-библиотекаря в условиях реализации Концепции развития ИБЦ» 2019г.</a:t>
            </a:r>
          </a:p>
          <a:p>
            <a:pPr algn="ctr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Прошла дистанционно профессиональную подготовку в Межрегиональном институте повышения квалификации и переподготовки «Библиотечно-библиографическая деятельность в образовательных организациях. Присвоена квалификация педагог-библиотекарь» 2019 г.</a:t>
            </a:r>
          </a:p>
          <a:p>
            <a:pPr algn="ctr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переподготовка. Межрегиональный институт повышения квалификации и переподготовки. «Инновационные подходы, методы и формы в профессиональной деятельности педагога-библиотекаря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sz="1200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июнь 2022 года. </a:t>
            </a:r>
          </a:p>
          <a:p>
            <a:pPr algn="ctr">
              <a:buNone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Принимаю участие в РМО школьных библиотекарей.</a:t>
            </a:r>
          </a:p>
          <a:p>
            <a:pPr algn="ctr"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1680" y="1000108"/>
            <a:ext cx="7056784" cy="2000264"/>
          </a:xfrm>
        </p:spPr>
        <p:txBody>
          <a:bodyPr anchor="ctr"/>
          <a:lstStyle/>
          <a:p>
            <a:r>
              <a:rPr lang="ru-RU" altLang="ru-RU" sz="16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sz="16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</a:br>
            <a:r>
              <a:rPr lang="ru-RU" altLang="ru-RU" sz="16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sz="1600" b="1" dirty="0">
                <a:solidFill>
                  <a:srgbClr val="000066"/>
                </a:solidFill>
                <a:latin typeface="Times New Roman" panose="02020603050405020304" pitchFamily="18" charset="0"/>
              </a:rPr>
            </a:br>
            <a:r>
              <a:rPr lang="ru-RU" altLang="ru-RU" sz="16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sz="16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</a:br>
            <a:r>
              <a:rPr lang="ru-RU" altLang="ru-RU" sz="16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sz="1600" b="1" dirty="0">
                <a:solidFill>
                  <a:srgbClr val="000066"/>
                </a:solidFill>
                <a:latin typeface="Times New Roman" panose="02020603050405020304" pitchFamily="18" charset="0"/>
              </a:rPr>
            </a:br>
            <a:r>
              <a:rPr lang="ru-RU" altLang="ru-RU" sz="16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sz="1600" b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</a:b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51720" y="620688"/>
            <a:ext cx="6696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У </a:t>
            </a:r>
            <a:r>
              <a:rPr lang="ru-RU" altLang="ru-RU"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К.Д. Ушинского  есть  замечательное  произведение  «История одной яблони», в котором, благодаря усилиям садовника из дикой лесной яблони путем прививания получилось хорошее плодоносящее дерево в прекрасном саду. Читающее поколение подобно хорошему дереву, дающему здоровые, сильные плоды.  Читающие дети способны быть успешными, думающими, стремящимися к знаниям. Читающие дети  -индивидуумы, способны пополнить интеллектуальный потенциал нашей нации, элиту умов.</a:t>
            </a:r>
          </a:p>
        </p:txBody>
      </p:sp>
      <p:pic>
        <p:nvPicPr>
          <p:cNvPr id="6" name="Picture 8" descr="C:\Users\Библиотека\Desktop\SAM_07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658" y="1916832"/>
            <a:ext cx="6984776" cy="403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617469"/>
            <a:ext cx="3096344" cy="259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642919"/>
            <a:ext cx="8229600" cy="1571635"/>
          </a:xfrm>
        </p:spPr>
        <p:txBody>
          <a:bodyPr/>
          <a:lstStyle/>
          <a:p>
            <a:pPr algn="ctr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Наша библиотека – это зона коворкинга, где всегда уютно, весело, интересно, где есть мультимедийное сопровождение, где можно послушать музыку, поиграть в шахматы не только с другом, но и целой командой.</a:t>
            </a:r>
            <a:r>
              <a:rPr lang="ru-RU" sz="1200" dirty="0" smtClean="0"/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Школьная библиотека, пусть даже сельская, работает не сама по себе, не для себя, а для современного школьника. И мы стараемся учить детей читать книги, ищем возможность заинтересовать ребенка в чем-то, наполнить его духовно и нравственно.</a:t>
            </a:r>
          </a:p>
          <a:p>
            <a:pPr algn="ctr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Библиотекарь\Desktop\Фото мероприятия 6-а 4-б класс\SAM_07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789040"/>
            <a:ext cx="3960440" cy="2283166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4764"/>
            <a:ext cx="2544316" cy="1800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89040"/>
            <a:ext cx="3754760" cy="22831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628800"/>
            <a:ext cx="2880320" cy="18969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894707"/>
            <a:ext cx="2376264" cy="189433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1680" y="764704"/>
            <a:ext cx="7056784" cy="2232248"/>
          </a:xfrm>
        </p:spPr>
        <p:txBody>
          <a:bodyPr anchor="ctr"/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феврале 2019 года  в школе МАОУ Абатская СОШ №1был создан информационно-библиотечный центр, как структурное подразделение с функциями сбора, переработки и распространения информации. Наша библиотека расположена на втором этаже здания школы, площадью 63 м². Оснащена современным оборудованием: моноблок, МФУ, проектор, компьютер. Читальный зал совмещен с абонементом. Помещение библиотеки зонировано: зона  хранения художественной и справочной литературы, зона выдачи литературы во временное пользование, выставочная зона.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077" y="4149080"/>
            <a:ext cx="2987675" cy="1954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2" y="4286256"/>
            <a:ext cx="4143372" cy="2007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302" y="2530868"/>
            <a:ext cx="3305032" cy="17281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255" y="2522101"/>
            <a:ext cx="3453342" cy="174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5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1680" y="500042"/>
            <a:ext cx="7056784" cy="1857388"/>
          </a:xfrm>
        </p:spPr>
        <p:txBody>
          <a:bodyPr anchor="ctr"/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Базовой основой информационной и методической работы являются постоянно действующие книжные выставки, тематические массовые мероприятия школьного и районного уровней, читательские конференции, классные часы, библиотечные уроки, внеклассные мероприятия. А что бы для детей все все это было интересно и познавательно, каждое мероприятие при подготовке требуют творческого подхода. И я стараюсь все свои умения и навыки применить в работе. И сейчас я расскажу, как проходят будни «творческого библиотекаря».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Библиотекарь\Desktop\проведенные мероприятия ФОТО\конкурс стихов ко дню победы Нач. школа\SAM_1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048296"/>
            <a:ext cx="2928958" cy="1571636"/>
          </a:xfrm>
          <a:prstGeom prst="rect">
            <a:avLst/>
          </a:prstGeom>
          <a:noFill/>
        </p:spPr>
      </p:pic>
      <p:pic>
        <p:nvPicPr>
          <p:cNvPr id="7" name="Picture 2" descr="C:\Users\Библиотекарь\Desktop\проведенные мероприятия ФОТО\8-а Афганистан\SAM_10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4574" y="2048296"/>
            <a:ext cx="2471642" cy="1643074"/>
          </a:xfrm>
          <a:prstGeom prst="rect">
            <a:avLst/>
          </a:prstGeom>
          <a:noFill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4586030"/>
            <a:ext cx="2865143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586030"/>
            <a:ext cx="3125414" cy="19078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108" y="3436635"/>
            <a:ext cx="2640356" cy="13286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570959"/>
            <a:ext cx="2895497" cy="185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5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14480" y="1785926"/>
            <a:ext cx="7056784" cy="346930"/>
          </a:xfrm>
        </p:spPr>
        <p:txBody>
          <a:bodyPr anchor="ctr"/>
          <a:lstStyle/>
          <a:p>
            <a:r>
              <a:rPr lang="ru-RU" sz="1200" dirty="0">
                <a:solidFill>
                  <a:schemeClr val="bg2"/>
                </a:solidFill>
                <a:latin typeface="Times New Roman" pitchFamily="18" charset="0"/>
              </a:rPr>
              <a:t>Учителя и библиотекари имеют схожие цели -привить школьникам любовь к </a:t>
            </a:r>
            <a:r>
              <a:rPr lang="ru-RU" sz="1200" dirty="0" smtClean="0">
                <a:solidFill>
                  <a:schemeClr val="bg2"/>
                </a:solidFill>
                <a:latin typeface="Times New Roman" pitchFamily="18" charset="0"/>
              </a:rPr>
              <a:t>чтению, </a:t>
            </a:r>
            <a:r>
              <a:rPr lang="ru-RU" sz="1200" dirty="0">
                <a:solidFill>
                  <a:schemeClr val="bg2"/>
                </a:solidFill>
                <a:latin typeface="Times New Roman" pitchFamily="18" charset="0"/>
              </a:rPr>
              <a:t>научить их навыкам поиска и использования </a:t>
            </a:r>
            <a:r>
              <a:rPr lang="ru-RU" sz="1200" dirty="0" smtClean="0">
                <a:solidFill>
                  <a:schemeClr val="bg2"/>
                </a:solidFill>
                <a:latin typeface="Times New Roman" pitchFamily="18" charset="0"/>
              </a:rPr>
              <a:t>информации</a:t>
            </a:r>
            <a:r>
              <a:rPr lang="ru-RU" sz="1200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bg2"/>
                </a:solidFill>
                <a:latin typeface="Times New Roman" pitchFamily="18" charset="0"/>
              </a:rPr>
              <a:t>и построить работу по формированию читательской грамотности.</a:t>
            </a:r>
            <a:br>
              <a:rPr lang="ru-RU" sz="1200" dirty="0" smtClean="0">
                <a:solidFill>
                  <a:schemeClr val="bg2"/>
                </a:solidFill>
                <a:latin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Работая над формированием читательской грамотности, для обучающихся проводятся уроки внеклассного чтения, на которых дети работают с текстами произведений.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Ребята знакомятся с творчеством писателей,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совершенствуют свои  навыки работы с текстом: выборочно читают, анализируют поступки героев, дают характеристику, определяют главную мысль, строят речевые высказывания, планируют свои действия в соответствии с поставленной задачей, излагают свое мнение, аргументируют свою точку зрения, развивают  навык работы в команде. Такие  мероприятия  направлены на воспитание и привитие  интереса к чтению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pic>
        <p:nvPicPr>
          <p:cNvPr id="3" name="Picture 2" descr="C:\Users\Библиотека\Desktop\Фото мероприятия 6-а 4-б класс\SAM_08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068960"/>
            <a:ext cx="2592288" cy="1758781"/>
          </a:xfrm>
          <a:prstGeom prst="rect">
            <a:avLst/>
          </a:prstGeom>
          <a:noFill/>
        </p:spPr>
      </p:pic>
      <p:pic>
        <p:nvPicPr>
          <p:cNvPr id="6" name="Picture 4" descr="C:\Users\Библиотека\Desktop\Фото мероприятия 6-а 4-б класс\SAM_08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5000618"/>
            <a:ext cx="3096344" cy="1637762"/>
          </a:xfrm>
          <a:prstGeom prst="rect">
            <a:avLst/>
          </a:prstGeom>
          <a:noFill/>
        </p:spPr>
      </p:pic>
      <p:pic>
        <p:nvPicPr>
          <p:cNvPr id="7" name="Picture 2" descr="C:\Users\Библиотека\Desktop\Фото 4-а Слепая лошадь\SAM_09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99864" y="3212976"/>
            <a:ext cx="2528260" cy="1686203"/>
          </a:xfrm>
          <a:prstGeom prst="rect">
            <a:avLst/>
          </a:prstGeom>
          <a:noFill/>
        </p:spPr>
      </p:pic>
      <p:pic>
        <p:nvPicPr>
          <p:cNvPr id="1026" name="Picture 2" descr="C:\Users\Библиотекарь\Desktop\SAM_1253 — коп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8124" y="3068960"/>
            <a:ext cx="2143140" cy="1830219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000618"/>
            <a:ext cx="2952328" cy="163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5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714357"/>
            <a:ext cx="8229600" cy="2143139"/>
          </a:xfrm>
        </p:spPr>
        <p:txBody>
          <a:bodyPr/>
          <a:lstStyle/>
          <a:p>
            <a:pPr algn="ctr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Продолжая работу по привитию интереса к книге и чтению  на базе нашей школы проводили</a:t>
            </a:r>
          </a:p>
          <a:p>
            <a:pPr algn="ctr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Чемпионат по чтению вслух среди старшеклассников</a:t>
            </a:r>
          </a:p>
          <a:p>
            <a:pPr algn="ctr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«СТРАНИЦА 20», муниципальный уровень.</a:t>
            </a:r>
          </a:p>
          <a:p>
            <a:pPr marL="0" indent="0" algn="ctr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отборочном туре приняли участие 10 обучающихся из 10 школ района. Чемпионат проходил в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этапа:</a:t>
            </a:r>
          </a:p>
          <a:p>
            <a:pPr algn="ctr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 этап – чтение классической литературы</a:t>
            </a:r>
          </a:p>
          <a:p>
            <a:pPr algn="ctr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 этап – чтение поэзии</a:t>
            </a:r>
          </a:p>
          <a:p>
            <a:pPr algn="ctr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 этап – чтение зарубежной литературы.</a:t>
            </a:r>
          </a:p>
          <a:p>
            <a:pPr algn="ctr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Диплом победителя получила Пушкарева Елизавета Андреевна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МАОУ Абатская СОШ № 2, набравшая 384 балла.</a:t>
            </a:r>
            <a:r>
              <a:rPr lang="ru-RU" sz="1200" dirty="0" smtClean="0"/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Остальные участники чемпионата получили поощрительные грамоты.</a:t>
            </a:r>
          </a:p>
          <a:p>
            <a:pPr algn="ctr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Библиотекарь\Desktop\МОИ  сертификаты КОНКУРСЫ 2018-2019\Чемпионаи по чтению\2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3068960"/>
            <a:ext cx="3683998" cy="1785225"/>
          </a:xfrm>
          <a:prstGeom prst="rect">
            <a:avLst/>
          </a:prstGeom>
          <a:noFill/>
        </p:spPr>
      </p:pic>
      <p:pic>
        <p:nvPicPr>
          <p:cNvPr id="5123" name="Picture 3" descr="C:\Users\Библиотекарь\Desktop\МОИ  сертификаты КОНКУРСЫ 2018-2019\Чемпионаи по чтению\SAM_09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000" y="3933056"/>
            <a:ext cx="2571800" cy="1918411"/>
          </a:xfrm>
          <a:prstGeom prst="rect">
            <a:avLst/>
          </a:prstGeom>
          <a:noFill/>
        </p:spPr>
      </p:pic>
      <p:pic>
        <p:nvPicPr>
          <p:cNvPr id="5124" name="Picture 4" descr="C:\Users\Библиотекарь\Desktop\МОИ  сертификаты КОНКУРСЫ 2018-2019\Чемпионаи по чтению\SAM_08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846073"/>
            <a:ext cx="2571768" cy="2016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571480"/>
            <a:ext cx="7686700" cy="1428760"/>
          </a:xfrm>
        </p:spPr>
        <p:txBody>
          <a:bodyPr/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Для обучающихся начальной школы проводятся библиотечные уроки и внеклассные мероприятия разной тематики.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Библиотекарь\Desktop\проведенные мероприятия ФОТО\закомство с библиотекой 1-а\SAM_1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2714620"/>
            <a:ext cx="2643206" cy="1428760"/>
          </a:xfrm>
          <a:prstGeom prst="rect">
            <a:avLst/>
          </a:prstGeom>
          <a:noFill/>
        </p:spPr>
      </p:pic>
      <p:pic>
        <p:nvPicPr>
          <p:cNvPr id="1028" name="Picture 4" descr="C:\Users\Библиотекарь\Desktop\проведенные мероприятия ФОТО\закомство с библиотекой 1-а\SAM_1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000108"/>
            <a:ext cx="2500330" cy="1500198"/>
          </a:xfrm>
          <a:prstGeom prst="rect">
            <a:avLst/>
          </a:prstGeom>
          <a:noFill/>
        </p:spPr>
      </p:pic>
      <p:pic>
        <p:nvPicPr>
          <p:cNvPr id="1029" name="Picture 5" descr="C:\Users\Библиотекарь\Desktop\проведенные мероприятия ФОТО\закомство с библиотекой 1-а\SAM_1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1124744"/>
            <a:ext cx="2571768" cy="1447000"/>
          </a:xfrm>
          <a:prstGeom prst="rect">
            <a:avLst/>
          </a:prstGeom>
          <a:noFill/>
        </p:spPr>
      </p:pic>
      <p:pic>
        <p:nvPicPr>
          <p:cNvPr id="2050" name="Picture 2" descr="C:\Users\Библиотекарь\Desktop\SAM_1232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2643182"/>
            <a:ext cx="2500330" cy="1785950"/>
          </a:xfrm>
          <a:prstGeom prst="rect">
            <a:avLst/>
          </a:prstGeom>
          <a:noFill/>
        </p:spPr>
      </p:pic>
      <p:pic>
        <p:nvPicPr>
          <p:cNvPr id="2051" name="Picture 3" descr="C:\Users\Библиотекарь\Desktop\SAM_12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1071546"/>
            <a:ext cx="2428892" cy="1500198"/>
          </a:xfrm>
          <a:prstGeom prst="rect">
            <a:avLst/>
          </a:prstGeom>
          <a:noFill/>
        </p:spPr>
      </p:pic>
      <p:pic>
        <p:nvPicPr>
          <p:cNvPr id="2052" name="Picture 4" descr="C:\Users\Библиотекарь\Desktop\SAM_1253 — копия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0" y="2714620"/>
            <a:ext cx="2428892" cy="1785950"/>
          </a:xfrm>
          <a:prstGeom prst="rect">
            <a:avLst/>
          </a:prstGeom>
          <a:noFill/>
        </p:spPr>
      </p:pic>
      <p:pic>
        <p:nvPicPr>
          <p:cNvPr id="2053" name="Picture 5" descr="C:\Users\Библиотекарь\Desktop\Библиотека\SAM_056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8992" y="4357694"/>
            <a:ext cx="2857520" cy="1643074"/>
          </a:xfrm>
          <a:prstGeom prst="rect">
            <a:avLst/>
          </a:prstGeom>
          <a:noFill/>
        </p:spPr>
      </p:pic>
      <p:pic>
        <p:nvPicPr>
          <p:cNvPr id="2055" name="Picture 7" descr="C:\Users\Библиотекарь\Desktop\SAM_1219 — копия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7224" y="4572008"/>
            <a:ext cx="2428892" cy="1500198"/>
          </a:xfrm>
          <a:prstGeom prst="rect">
            <a:avLst/>
          </a:prstGeom>
          <a:noFill/>
        </p:spPr>
      </p:pic>
      <p:pic>
        <p:nvPicPr>
          <p:cNvPr id="2056" name="Picture 8" descr="C:\Users\Библиотекарь\Desktop\SAM_121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29388" y="4572008"/>
            <a:ext cx="2428860" cy="1428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857232"/>
            <a:ext cx="7686700" cy="560406"/>
          </a:xfrm>
        </p:spPr>
        <p:txBody>
          <a:bodyPr/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Мы стараемся принимать участие в различных акциях и мероприятиях всех уровней. Ежегодно,14 февраля, обучающиеся  нашей школы  принимают участие в Общероссийской Акции  «День дарения книг». Все принесенные книги, дети не только размещают  на стеллажах букроссинга, но и рассказывают, почему они советуют  прочитать именно эту книгу.</a:t>
            </a:r>
            <a:r>
              <a:rPr lang="ru-RU" sz="1200" dirty="0" smtClean="0"/>
              <a:t> </a:t>
            </a:r>
            <a:br>
              <a:rPr lang="ru-RU" sz="1200" dirty="0" smtClean="0"/>
            </a:br>
            <a:endParaRPr lang="ru-RU" sz="1200" dirty="0"/>
          </a:p>
        </p:txBody>
      </p:sp>
      <p:pic>
        <p:nvPicPr>
          <p:cNvPr id="2051" name="Picture 3" descr="C:\Users\Библиотекарь\Desktop\проведенные мероприятия ФОТО\ко дню дарения книг14 февраля\SAM_10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10934"/>
            <a:ext cx="3600400" cy="1928826"/>
          </a:xfrm>
          <a:prstGeom prst="rect">
            <a:avLst/>
          </a:prstGeom>
          <a:noFill/>
        </p:spPr>
      </p:pic>
      <p:pic>
        <p:nvPicPr>
          <p:cNvPr id="2052" name="Picture 4" descr="C:\Users\Библиотекарь\Desktop\проведенные мероприятия ФОТО\ко дню дарения книг14 февраля\SAM_10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3284" y="3933056"/>
            <a:ext cx="2938636" cy="1656184"/>
          </a:xfrm>
          <a:prstGeom prst="rect">
            <a:avLst/>
          </a:prstGeom>
          <a:noFill/>
        </p:spPr>
      </p:pic>
      <p:pic>
        <p:nvPicPr>
          <p:cNvPr id="2053" name="Picture 5" descr="C:\Users\Библиотекарь\Desktop\проведенные мероприятия ФОТО\ко дню дарения книг14 февраля\SAM_10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1992" y="1809105"/>
            <a:ext cx="3714808" cy="2000264"/>
          </a:xfrm>
          <a:prstGeom prst="rect">
            <a:avLst/>
          </a:prstGeom>
          <a:noFill/>
        </p:spPr>
      </p:pic>
      <p:pic>
        <p:nvPicPr>
          <p:cNvPr id="2054" name="Picture 6" descr="C:\Users\Библиотекарь\Desktop\проведенные мероприятия ФОТО\ко дню дарения книг14 февраля\SAM_11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71992" y="3933056"/>
            <a:ext cx="3714808" cy="1656184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5" y="5013176"/>
            <a:ext cx="2376265" cy="158417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764704"/>
            <a:ext cx="7686700" cy="1080120"/>
          </a:xfrm>
        </p:spPr>
        <p:txBody>
          <a:bodyPr/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жегодно, раз в четверть, проводим соревнования по скорочтению, среди обучающихся начальных классов.  Такое мероприятие вызывает большой интерес среди участников! 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Дети в начале очень волнуются, но берут себя в руки, справляются  с волнением и показывают   превосходные результаты в этом виде работы. Подводятся итоги и объявляются победители.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Библиотекарь\Desktop\проведенные мероприятия ФОТО\ко дню дарения книг14 февраля\SAM_10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143116"/>
            <a:ext cx="3857651" cy="2071702"/>
          </a:xfrm>
          <a:prstGeom prst="rect">
            <a:avLst/>
          </a:prstGeom>
          <a:noFill/>
        </p:spPr>
      </p:pic>
      <p:pic>
        <p:nvPicPr>
          <p:cNvPr id="3075" name="Picture 3" descr="C:\Users\Библиотекарь\Desktop\проведенные мероприятия ФОТО\ко дню дарения книг14 февраля\SAM_10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2143116"/>
            <a:ext cx="3786214" cy="2071702"/>
          </a:xfrm>
          <a:prstGeom prst="rect">
            <a:avLst/>
          </a:prstGeom>
          <a:noFill/>
        </p:spPr>
      </p:pic>
      <p:pic>
        <p:nvPicPr>
          <p:cNvPr id="3076" name="Picture 4" descr="C:\Users\Библиотекарь\Desktop\проведенные мероприятия ФОТО\ко дню дарения книг14 февраля\SAM_10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4286256"/>
            <a:ext cx="3500462" cy="2071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Другая 20">
      <a:dk1>
        <a:srgbClr val="003300"/>
      </a:dk1>
      <a:lt1>
        <a:srgbClr val="006000"/>
      </a:lt1>
      <a:dk2>
        <a:srgbClr val="003300"/>
      </a:dk2>
      <a:lt2>
        <a:srgbClr val="003300"/>
      </a:lt2>
      <a:accent1>
        <a:srgbClr val="003300"/>
      </a:accent1>
      <a:accent2>
        <a:srgbClr val="C00000"/>
      </a:accent2>
      <a:accent3>
        <a:srgbClr val="003300"/>
      </a:accent3>
      <a:accent4>
        <a:srgbClr val="003300"/>
      </a:accent4>
      <a:accent5>
        <a:srgbClr val="003300"/>
      </a:accent5>
      <a:accent6>
        <a:srgbClr val="003300"/>
      </a:accent6>
      <a:hlink>
        <a:srgbClr val="003300"/>
      </a:hlink>
      <a:folHlink>
        <a:srgbClr val="003300"/>
      </a:folHlink>
    </a:clrScheme>
    <a:fontScheme name="для шаблонов синий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1912</TotalTime>
  <Words>1415</Words>
  <Application>Microsoft Office PowerPoint</Application>
  <PresentationFormat>Экран (4:3)</PresentationFormat>
  <Paragraphs>71</Paragraphs>
  <Slides>20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Times New Roman</vt:lpstr>
      <vt:lpstr>Comic Sans MS</vt:lpstr>
      <vt:lpstr>Arial</vt:lpstr>
      <vt:lpstr>Calibri</vt:lpstr>
      <vt:lpstr>1_Тема Office</vt:lpstr>
      <vt:lpstr>     Муниципальное автономное общеобразовательное учреждение Абатская средняя общеобразовательная школа № 1.          Всероссийский конкурс для библиотекарей  «Творческий библиотекарь школы 2023». Тема: «Идеи, эффективные средства, формы и инновационные методы работы».  Педагог-библиотекарь -Молоткова Елена Валерьевна МАОУ Абатская СОШ № 1   2023 год. адрес  электронной почты – emolot9@yandex.ru  </vt:lpstr>
      <vt:lpstr>     </vt:lpstr>
      <vt:lpstr>В феврале 2019 года  в школе МАОУ Абатская СОШ №1был создан информационно-библиотечный центр, как структурное подразделение с функциями сбора, переработки и распространения информации. Наша библиотека расположена на втором этаже здания школы, площадью 63 м². Оснащена современным оборудованием: моноблок, МФУ, проектор, компьютер. Читальный зал совмещен с абонементом. Помещение библиотеки зонировано: зона  хранения художественной и справочной литературы, зона выдачи литературы во временное пользование, выставочная зона. </vt:lpstr>
      <vt:lpstr>    Базовой основой информационной и методической работы являются постоянно действующие книжные выставки, тематические массовые мероприятия школьного и районного уровней, читательские конференции, классные часы, библиотечные уроки, внеклассные мероприятия. А что бы для детей все все это было интересно и познавательно, каждое мероприятие при подготовке требуют творческого подхода. И я стараюсь все свои умения и навыки применить в работе. И сейчас я расскажу, как проходят будни «творческого библиотекаря».</vt:lpstr>
      <vt:lpstr>Учителя и библиотекари имеют схожие цели -привить школьникам любовь к чтению, научить их навыкам поиска и использования информации и построить работу по формированию читательской грамотности. Работая над формированием читательской грамотности, для обучающихся проводятся уроки внеклассного чтения, на которых дети работают с текстами произведений.  Ребята знакомятся с творчеством писателей, совершенствуют свои  навыки работы с текстом: выборочно читают, анализируют поступки героев, дают характеристику, определяют главную мысль, строят речевые высказывания, планируют свои действия в соответствии с поставленной задачей, излагают свое мнение, аргументируют свою точку зрения, развивают  навык работы в команде. Такие  мероприятия  направлены на воспитание и привитие  интереса к чтению.</vt:lpstr>
      <vt:lpstr>Презентация PowerPoint</vt:lpstr>
      <vt:lpstr>Для обучающихся начальной школы проводятся библиотечные уроки и внеклассные мероприятия разной тематики.</vt:lpstr>
      <vt:lpstr>Мы стараемся принимать участие в различных акциях и мероприятиях всех уровней. Ежегодно,14 февраля, обучающиеся  нашей школы  принимают участие в Общероссийской Акции  «День дарения книг». Все принесенные книги, дети не только размещают  на стеллажах букроссинга, но и рассказывают, почему они советуют  прочитать именно эту книгу.  </vt:lpstr>
      <vt:lpstr> Ежегодно, раз в четверть, проводим соревнования по скорочтению, среди обучающихся начальных классов.  Такое мероприятие вызывает большой интерес среди участников!  Дети в начале очень волнуются, но берут себя в руки, справляются  с волнением и показывают   превосходные результаты в этом виде работы. Подводятся итоги и объявляются победители.</vt:lpstr>
      <vt:lpstr>Презентация PowerPoint</vt:lpstr>
      <vt:lpstr>Презентация PowerPoint</vt:lpstr>
      <vt:lpstr>Презентация PowerPoint</vt:lpstr>
      <vt:lpstr>Презентация PowerPoint</vt:lpstr>
      <vt:lpstr>К празднованию  Победы в Великой Отечественной войне в нашем ШИБЦ ежегодно проводится конкурс стихов среди обучающихся 1-10 классов. Победители школьного тура представляют  нашу школу на муниципальном и областном уровне.</vt:lpstr>
      <vt:lpstr> </vt:lpstr>
      <vt:lpstr>Презентация PowerPoint</vt:lpstr>
      <vt:lpstr>Наша школа имеет подключение к удаленному читальному залу ПБ. Для работы  имеется 5 точек выхода. Сотрудники школы, педагоги, обучающиеся зарегистрированы в читальном зале ПБ. По мере необходимости они используют ресурсы читального зала ПБ на своих уроках, внеклассных занятиях, классных часах, в работе над проектами, так же  работаем с  сайтом ПБ, используем ресурсы НЭБ. 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Рамки</dc:title>
  <dc:creator>Фокина Лидия Петровна</dc:creator>
  <cp:keywords>Шаблон презентации</cp:keywords>
  <cp:lastModifiedBy>Библиотекарь</cp:lastModifiedBy>
  <cp:revision>315</cp:revision>
  <dcterms:created xsi:type="dcterms:W3CDTF">2014-07-06T18:18:01Z</dcterms:created>
  <dcterms:modified xsi:type="dcterms:W3CDTF">2023-10-10T07:20:31Z</dcterms:modified>
</cp:coreProperties>
</file>