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88" r:id="rId2"/>
  </p:sldMasterIdLst>
  <p:sldIdLst>
    <p:sldId id="256" r:id="rId3"/>
    <p:sldId id="257" r:id="rId4"/>
    <p:sldId id="259" r:id="rId5"/>
    <p:sldId id="260" r:id="rId6"/>
    <p:sldId id="261" r:id="rId7"/>
    <p:sldId id="293" r:id="rId8"/>
    <p:sldId id="294" r:id="rId9"/>
    <p:sldId id="295" r:id="rId10"/>
    <p:sldId id="275" r:id="rId11"/>
    <p:sldId id="297" r:id="rId12"/>
    <p:sldId id="288" r:id="rId13"/>
    <p:sldId id="274" r:id="rId14"/>
    <p:sldId id="296" r:id="rId15"/>
    <p:sldId id="292" r:id="rId16"/>
    <p:sldId id="290" r:id="rId17"/>
    <p:sldId id="263" r:id="rId18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FB60-02E1-4DF3-AEF9-6A69635244DE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62C6-C392-4DE0-9CBD-6EC2E88A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20B6-E0C2-4C2F-B11D-137BCDDB800A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5012-9D20-4E9A-9639-7C2B93A1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715A-44E1-49BB-903B-91D9412E98E1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A01D-ABBF-42C7-9150-AE264A0A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BB348-0ADC-40EE-B8FE-5E692EB703B1}" type="datetimeFigureOut">
              <a:rPr lang="en-US" smtClean="0"/>
              <a:pPr>
                <a:defRPr/>
              </a:pPr>
              <a:t>8/29/2023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EA588B4-264F-4395-AC52-9201694C092E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AB65-19CB-40D8-A2C6-EAA7E2A14791}" type="datetimeFigureOut">
              <a:rPr lang="en-US" smtClean="0"/>
              <a:pPr>
                <a:defRPr/>
              </a:pPr>
              <a:t>8/29/2023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28E58D0-D105-4466-B726-1B3673201F39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5735-8B3C-4B39-9113-DC50B15BFB4C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63C0C-8B0E-4A17-8676-C70D062BE8B6}" type="slidenum">
              <a:rPr lang="en-US" smtClean="0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0904D-026D-4793-950D-F38F40C3E8F3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49C3A-CD6C-4158-9C56-26CC64188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2A2A9-68F6-42B9-B230-F29B3D33F689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5234A8D-066C-482F-8245-5C86F7003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4653-FE2E-4499-BADB-A5E3A672A4CF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7342-DEF4-4B83-87DF-5331171E8E75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0BAF0-FC3B-4B66-9607-7FD34E74C599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7D0C-C7EB-4040-B613-A7D42FA6C2EF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56BE9-C2A8-471B-BAD4-363B7C7D066F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46DA2-1569-4F5E-9BAF-8A1251BAA132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A379-3AFD-41BC-8C6A-B2B647916A64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5DE8-4C88-4BF7-BEF2-7477F656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DA3FA-C609-4FD2-B81B-EED1BEA6C2A0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956E5-A68D-4C12-871E-5846047C0684}" type="slidenum">
              <a:rPr lang="en-US" smtClean="0"/>
              <a:pPr>
                <a:defRPr/>
              </a:pPr>
              <a:t>‹#›</a:t>
            </a:fld>
            <a:endParaRPr lang="en-US" sz="28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D19FB-7D2B-4DF5-8BB9-F7E046E20A66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33627-D112-4B24-B433-D8BCE3CD7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86D7B-9B0E-473D-98DC-39DA7DE80581}" type="datetimeFigureOut">
              <a:rPr lang="en-US" smtClean="0"/>
              <a:pPr>
                <a:defRPr/>
              </a:pPr>
              <a:t>8/29/2023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08F18-5678-42FA-8DE4-9EC4F16016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AC0B-EC22-45DC-9675-B2E88B2DF000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76B-2A9D-4F68-BAEC-FBA3ADF8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B5C-5F18-4EC4-8DB6-83120F47D918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3448-2714-4A9D-9F72-217FBFD4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8505-4E36-4AF2-8D90-FBCC13D7584B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BC0E-A880-4750-B05D-7D4DC48B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7888-44C1-436E-ABE7-389E4B204835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35E4-CB38-4EDD-8C87-FCE7EDED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F537-90CB-4C6C-A7F4-7CFA0AFC0921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8476-C237-4D50-9728-2DB96412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E3D2-5B10-43E0-B2FC-01F6072DCDB5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DCEB-5B78-4ECA-9274-5D34CF9C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62E3-C10E-40AC-9F2F-BBDEF157852F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4E5E-B731-4DAA-90D2-1F4354A9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A587C4-CB47-4202-AF40-A6CC440F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 smtClean="0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A587C4-CB47-4202-AF40-A6CC440F9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1" y="2000240"/>
            <a:ext cx="6000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«Формирование финансовой грамотности у обучающихся начальной школы»</a:t>
            </a:r>
            <a:endParaRPr lang="ru-RU" sz="3200" dirty="0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187624" y="260350"/>
            <a:ext cx="681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lang="ru-RU" sz="1600" b="1" dirty="0" smtClean="0"/>
              <a:t>«Муниципальное бюджетное общеобразовательное учреждение Некрасовская средняя общеобразовательная школа»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651619" y="4869160"/>
            <a:ext cx="4176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ru-RU" sz="2000" b="1" dirty="0">
                <a:latin typeface="Cambria" pitchFamily="18" charset="0"/>
              </a:rPr>
              <a:t>Учитель начальных классов:</a:t>
            </a:r>
          </a:p>
          <a:p>
            <a:pPr algn="r" latinLnBrk="1"/>
            <a:r>
              <a:rPr lang="ru-RU" sz="2000" b="1" dirty="0" err="1" smtClean="0">
                <a:latin typeface="Cambria" pitchFamily="18" charset="0"/>
              </a:rPr>
              <a:t>Заморина</a:t>
            </a:r>
            <a:r>
              <a:rPr lang="ru-RU" sz="2000" b="1" dirty="0" smtClean="0">
                <a:latin typeface="Cambria" pitchFamily="18" charset="0"/>
              </a:rPr>
              <a:t> Н.С.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214810" y="6000768"/>
            <a:ext cx="208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b="1" dirty="0" smtClean="0">
                <a:latin typeface="Cambria" pitchFamily="18" charset="0"/>
              </a:rPr>
              <a:t>2023 г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4606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Беседы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400052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pic.rutubelist.ru/video/23/3a/233a57129ed153e075b0b026d6fc6b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463354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4518" name="AutoShape 6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4520" name="AutoShape 8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4521" name="Picture 9" descr="m1000x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341438"/>
            <a:ext cx="2097088" cy="2097087"/>
          </a:xfrm>
          <a:prstGeom prst="rect">
            <a:avLst/>
          </a:prstGeom>
          <a:noFill/>
        </p:spPr>
      </p:pic>
      <p:pic>
        <p:nvPicPr>
          <p:cNvPr id="64522" name="Picture 10" descr="1017862769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2366962" cy="3213100"/>
          </a:xfrm>
          <a:prstGeom prst="rect">
            <a:avLst/>
          </a:prstGeom>
          <a:noFill/>
        </p:spPr>
      </p:pic>
      <p:pic>
        <p:nvPicPr>
          <p:cNvPr id="64525" name="Picture 13" descr="Fb8fysfgz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3" y="1196975"/>
            <a:ext cx="2897187" cy="3095625"/>
          </a:xfrm>
          <a:prstGeom prst="rect">
            <a:avLst/>
          </a:prstGeom>
          <a:noFill/>
        </p:spPr>
      </p:pic>
      <p:pic>
        <p:nvPicPr>
          <p:cNvPr id="64526" name="Picture 14" descr="5dac7ec67bc97fffd5b0544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860800"/>
            <a:ext cx="3816350" cy="2581275"/>
          </a:xfrm>
          <a:prstGeom prst="rect">
            <a:avLst/>
          </a:prstGeom>
          <a:noFill/>
        </p:spPr>
      </p:pic>
      <p:pic>
        <p:nvPicPr>
          <p:cNvPr id="64527" name="Picture 15" descr="00_1018985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573463"/>
            <a:ext cx="2289175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46037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1987" name="Прямоугольник 2"/>
          <p:cNvSpPr>
            <a:spLocks noGrp="1" noChangeArrowheads="1"/>
          </p:cNvSpPr>
          <p:nvPr>
            <p:ph idx="10"/>
          </p:nvPr>
        </p:nvSpPr>
        <p:spPr>
          <a:xfrm>
            <a:off x="500034" y="1000108"/>
            <a:ext cx="8229600" cy="5632311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40404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</a:p>
        </p:txBody>
      </p:sp>
      <p:sp>
        <p:nvSpPr>
          <p:cNvPr id="41986" name="Объект 2"/>
          <p:cNvSpPr txBox="1">
            <a:spLocks/>
          </p:cNvSpPr>
          <p:nvPr/>
        </p:nvSpPr>
        <p:spPr bwMode="auto">
          <a:xfrm>
            <a:off x="539750" y="260649"/>
            <a:ext cx="8229600" cy="5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fsd.multiurok.ru/html/2022/04/01/s_62467ce87bbeb/phpgjyhQy_Finansovaya-gramotnost-v-nachalnoj-shkole-statya_html_3a43795d75a69f5f.jpg"/>
          <p:cNvPicPr>
            <a:picLocks noGrp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Методы:</a:t>
            </a:r>
          </a:p>
        </p:txBody>
      </p:sp>
      <p:pic>
        <p:nvPicPr>
          <p:cNvPr id="2050" name="Picture 2" descr="Уроки тётушки Совы&amp;quot; 2020, Надымский район - дата и место проведения, 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3786214" cy="241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имся финансовой грамотнос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0"/>
            <a:ext cx="3857620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«Богатый Бобрёнок» – это интерактивный мультсериал по финансовой грамотност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736160"/>
            <a:ext cx="3786182" cy="2121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иксики Новые серии Фиксики ГДЕ НОЛИК Развивающий мультфильм Все серии подр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30128"/>
            <a:ext cx="3857652" cy="2227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то ты из Смешариков детей?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214554"/>
            <a:ext cx="3929058" cy="253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214554"/>
            <a:ext cx="39647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37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2832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Деятельность, направленная на воспитание финансовой грамотности младших школьников, может быть проведена в разных формах;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Получив основы финансовых знаний в начальной школе, детям будет легче и доступнее осваивать новые вершины экономики в средней, а затем и в старшей школе, что имеет важное значение для формирования и совершенствования личности человека – гражданина своей страны;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Чем раньше у детей будут сформированы базовые представления о финансовой стороне жизни человека, а на их основе - понятия, тем безболезненней будет их социальная адаптация во взрослом мире, тем легче будет осуществлен их профессиональный выбор в будущем, а общество получит более грамотных потребителей и производителей.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1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  СПАСИБО 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      ЗА </a:t>
            </a: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ВНИМАНИЕ!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7500958" cy="337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1871663"/>
          </a:xfrm>
        </p:spPr>
        <p:txBody>
          <a:bodyPr>
            <a:normAutofit/>
          </a:bodyPr>
          <a:lstStyle/>
          <a:p>
            <a:pPr eaLnBrk="1" hangingPunct="1"/>
            <a:endParaRPr lang="ru-RU" altLang="ko-KR" sz="2800" b="1" dirty="0" smtClean="0">
              <a:solidFill>
                <a:srgbClr val="404040"/>
              </a:solidFill>
              <a:latin typeface="Cambria" pitchFamily="18" charset="0"/>
              <a:cs typeface="Arial" charset="0"/>
            </a:endParaRPr>
          </a:p>
          <a:p>
            <a:pPr algn="ctr" eaLnBrk="1" hangingPunct="1"/>
            <a:r>
              <a:rPr lang="ru-RU" altLang="ko-KR" sz="3200" b="1" dirty="0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    </a:t>
            </a:r>
            <a:endParaRPr lang="en-US" altLang="ko-KR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9458" name="Picture 2" descr="https://angarsk38.ru/wp-content/uploads/2022/08/31EB0711-5B48-42BD-98B5-BC121B4793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311" y="158750"/>
            <a:ext cx="6805218" cy="1069514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475656" y="2571744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00166" y="1357298"/>
            <a:ext cx="7643834" cy="1500198"/>
          </a:xfrm>
        </p:spPr>
        <p:txBody>
          <a:bodyPr>
            <a:normAutofit fontScale="25000" lnSpcReduction="20000"/>
          </a:bodyPr>
          <a:lstStyle/>
          <a:p>
            <a:r>
              <a:rPr lang="ru-RU" sz="1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Финансовая грамотность-</a:t>
            </a:r>
          </a:p>
          <a:p>
            <a:endParaRPr lang="ru-RU" sz="5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преумножать.</a:t>
            </a: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tacon.ru/wp-content/uploads/5/3/f/53f50bc501884a5e7b4cdeb7c68e5d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4429156" cy="295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1428728" y="0"/>
            <a:ext cx="8215370" cy="1800299"/>
          </a:xfrm>
        </p:spPr>
        <p:txBody>
          <a:bodyPr/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Интеллектуальные игры и развлечения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/>
            <a:endParaRPr lang="ru-RU" sz="2200" b="1" dirty="0" smtClean="0">
              <a:solidFill>
                <a:schemeClr val="tx1"/>
              </a:solidFill>
              <a:latin typeface="Cambria" pitchFamily="18" charset="0"/>
              <a:ea typeface="HY그래픽M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43042" y="1142984"/>
            <a:ext cx="7500958" cy="484970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Игры и игровые занятия по финансовой грамотности, позволяют прожить опыт, необходимый для реальной жизни, повысить уровень финансовой грамотности, а также сформировать интерес к финансово грамотному поведению.</a:t>
            </a: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2571756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1448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Имитационно-ролевая игра «Ярмарка».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52232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14480" y="5786454"/>
            <a:ext cx="721523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584" tIns="45720" rIns="9522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Игра-викторина «Знатоки финансовой грамотности»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4290"/>
            <a:ext cx="7524328" cy="106951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43042" y="500042"/>
            <a:ext cx="7500958" cy="1012696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Сюжетно-ролевые игры.</a:t>
            </a:r>
          </a:p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7500958" cy="337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71736" y="5072074"/>
            <a:ext cx="607223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Сюжетно – ролевая игра «Супермаркет»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428604"/>
            <a:ext cx="5920130" cy="460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Дидактические игры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6564313" cy="24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14678" y="4643446"/>
            <a:ext cx="3708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Дидактическая игра «Размен»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500042"/>
            <a:ext cx="6858048" cy="460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Настольные игры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монополия"/>
          <p:cNvPicPr>
            <a:picLocks noGrp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s://kartinkin.net/uploads/posts/2022-02/1645136939_33-kartinkin-net-p-finansovaya-gramotnost-kartinki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4370676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460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Загадки «Доскажи словечко»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0" name="Объект 2"/>
          <p:cNvSpPr txBox="1">
            <a:spLocks/>
          </p:cNvSpPr>
          <p:nvPr/>
        </p:nvSpPr>
        <p:spPr bwMode="auto">
          <a:xfrm>
            <a:off x="1116013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70475" y="1989138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513" y="4292600"/>
            <a:ext cx="3629025" cy="19446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463" y="4292600"/>
            <a:ext cx="3562350" cy="19446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6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14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827088" y="213360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347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Custom Design</vt:lpstr>
      <vt:lpstr>Трек</vt:lpstr>
      <vt:lpstr>Слайд 1</vt:lpstr>
      <vt:lpstr> </vt:lpstr>
      <vt:lpstr> 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Светлана</cp:lastModifiedBy>
  <cp:revision>108</cp:revision>
  <dcterms:created xsi:type="dcterms:W3CDTF">2014-04-01T16:35:38Z</dcterms:created>
  <dcterms:modified xsi:type="dcterms:W3CDTF">2023-08-29T15:20:13Z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