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61" r:id="rId5"/>
    <p:sldId id="271" r:id="rId6"/>
    <p:sldId id="272" r:id="rId7"/>
    <p:sldId id="273" r:id="rId8"/>
    <p:sldId id="274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7291" y="1683953"/>
            <a:ext cx="8574622" cy="2616199"/>
          </a:xfrm>
        </p:spPr>
        <p:txBody>
          <a:bodyPr>
            <a:normAutofit/>
          </a:bodyPr>
          <a:lstStyle/>
          <a:p>
            <a:r>
              <a:rPr lang="ru-RU" sz="48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66"/>
                </a:solidFill>
                <a:latin typeface="Impact" panose="020B0806030902050204" pitchFamily="34" charset="0"/>
                <a:cs typeface="Arial" charset="0"/>
              </a:rPr>
              <a:t>Геометрические и физические приложения кратных </a:t>
            </a:r>
            <a:r>
              <a:rPr lang="ru-RU" sz="48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0066"/>
                </a:solidFill>
                <a:latin typeface="Impact" panose="020B0806030902050204" pitchFamily="34" charset="0"/>
                <a:cs typeface="Arial" charset="0"/>
              </a:rPr>
              <a:t>интегралов</a:t>
            </a:r>
            <a:endParaRPr lang="ru-RU" sz="4800" dirty="0">
              <a:solidFill>
                <a:srgbClr val="000066"/>
              </a:solidFill>
              <a:latin typeface="Impact" panose="020B080603090205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0765" y="4473146"/>
            <a:ext cx="6987645" cy="2483707"/>
          </a:xfrm>
        </p:spPr>
        <p:txBody>
          <a:bodyPr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i="1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Автор: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Учитель математики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ГОУ ЛНР «</a:t>
            </a:r>
            <a:r>
              <a:rPr lang="ru-RU" sz="2600" b="1" i="1" dirty="0" err="1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Брянковский</a:t>
            </a:r>
            <a:r>
              <a:rPr lang="ru-RU" sz="2600" b="1" i="1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УВК №10»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600" b="1" i="1" dirty="0" err="1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Колпакова</a:t>
            </a:r>
            <a:r>
              <a:rPr lang="ru-RU" sz="2600" b="1" i="1" dirty="0" smtClean="0">
                <a:latin typeface="Times New Roman" panose="02020603050405020304" pitchFamily="18" charset="0"/>
                <a:ea typeface="Gungsuh" panose="02030600000101010101" pitchFamily="18" charset="-127"/>
                <a:cs typeface="Times New Roman" panose="02020603050405020304" pitchFamily="18" charset="0"/>
              </a:rPr>
              <a:t> Екатерина Николаевна</a:t>
            </a:r>
            <a:endParaRPr lang="ru-RU" sz="2600" b="1" dirty="0" smtClean="0">
              <a:latin typeface="Times New Roman" panose="02020603050405020304" pitchFamily="18" charset="0"/>
              <a:ea typeface="Gungsuh" panose="02030600000101010101" pitchFamily="18" charset="-127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latin typeface="Gungsuh" panose="02030600000101010101" pitchFamily="18" charset="-127"/>
              <a:ea typeface="Gungsuh" panose="02030600000101010101" pitchFamily="18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8847" y="1"/>
            <a:ext cx="10018713" cy="6857999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 площадью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равна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0"/>
          <p:cNvSpPr>
            <a:spLocks noChangeArrowheads="1"/>
          </p:cNvSpPr>
          <p:nvPr/>
        </p:nvSpPr>
        <p:spPr bwMode="auto">
          <a:xfrm>
            <a:off x="204537" y="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507953"/>
              </p:ext>
            </p:extLst>
          </p:nvPr>
        </p:nvGraphicFramePr>
        <p:xfrm>
          <a:off x="7155200" y="92493"/>
          <a:ext cx="2268216" cy="44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Уравнение" r:id="rId3" imgW="1016000" imgH="203200" progId="Equation.3">
                  <p:embed/>
                </p:oleObj>
              </mc:Choice>
              <mc:Fallback>
                <p:oleObj name="Уравнение" r:id="rId3" imgW="1016000" imgH="2032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5200" y="92493"/>
                        <a:ext cx="2268216" cy="445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" name="Объект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211370"/>
              </p:ext>
            </p:extLst>
          </p:nvPr>
        </p:nvGraphicFramePr>
        <p:xfrm>
          <a:off x="2565918" y="537658"/>
          <a:ext cx="7059345" cy="1002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Уравнение" r:id="rId5" imgW="3149600" imgH="444500" progId="Equation.3">
                  <p:embed/>
                </p:oleObj>
              </mc:Choice>
              <mc:Fallback>
                <p:oleObj name="Уравнение" r:id="rId5" imgW="3149600" imgH="44450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918" y="537658"/>
                        <a:ext cx="7059345" cy="1002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10311063" y="854242"/>
            <a:ext cx="79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8" name="Объект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63039"/>
              </p:ext>
            </p:extLst>
          </p:nvPr>
        </p:nvGraphicFramePr>
        <p:xfrm>
          <a:off x="1479885" y="1753597"/>
          <a:ext cx="9131968" cy="190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Уравнение" r:id="rId7" imgW="4610100" imgH="965200" progId="Equation.3">
                  <p:embed/>
                </p:oleObj>
              </mc:Choice>
              <mc:Fallback>
                <p:oleObj name="Уравнение" r:id="rId7" imgW="4610100" imgH="9652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885" y="1753597"/>
                        <a:ext cx="9131968" cy="1905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11245102" y="5050958"/>
            <a:ext cx="79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54476" y="3773760"/>
            <a:ext cx="262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Сделаем замену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2" name="Объект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472581"/>
              </p:ext>
            </p:extLst>
          </p:nvPr>
        </p:nvGraphicFramePr>
        <p:xfrm>
          <a:off x="3964931" y="3816723"/>
          <a:ext cx="3102698" cy="43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Уравнение" r:id="rId9" imgW="1422400" imgH="203200" progId="Equation.3">
                  <p:embed/>
                </p:oleObj>
              </mc:Choice>
              <mc:Fallback>
                <p:oleObj name="Уравнение" r:id="rId9" imgW="1422400" imgH="2032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931" y="3816723"/>
                        <a:ext cx="3102698" cy="4372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7155200" y="3769604"/>
            <a:ext cx="30800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</a:t>
            </a:r>
          </a:p>
        </p:txBody>
      </p:sp>
      <p:sp>
        <p:nvSpPr>
          <p:cNvPr id="64" name="Rectangle 6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5" name="Объект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198700"/>
              </p:ext>
            </p:extLst>
          </p:nvPr>
        </p:nvGraphicFramePr>
        <p:xfrm>
          <a:off x="8145380" y="3723474"/>
          <a:ext cx="3898232" cy="716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Уравнение" r:id="rId11" imgW="2120900" imgH="393700" progId="Equation.3">
                  <p:embed/>
                </p:oleObj>
              </mc:Choice>
              <mc:Fallback>
                <p:oleObj name="Уравнение" r:id="rId11" imgW="2120900" imgH="39370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380" y="3723474"/>
                        <a:ext cx="3898232" cy="7167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6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7" name="Объект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425932"/>
              </p:ext>
            </p:extLst>
          </p:nvPr>
        </p:nvGraphicFramePr>
        <p:xfrm>
          <a:off x="1971888" y="4744308"/>
          <a:ext cx="9179382" cy="1092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Уравнение" r:id="rId13" imgW="4165600" imgH="495300" progId="Equation.3">
                  <p:embed/>
                </p:oleObj>
              </mc:Choice>
              <mc:Fallback>
                <p:oleObj name="Уравнение" r:id="rId13" imgW="4165600" imgH="4953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888" y="4744308"/>
                        <a:ext cx="9179382" cy="1092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11303670" y="2181726"/>
            <a:ext cx="798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605132"/>
              </p:ext>
            </p:extLst>
          </p:nvPr>
        </p:nvGraphicFramePr>
        <p:xfrm>
          <a:off x="1470491" y="120314"/>
          <a:ext cx="10027201" cy="1620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Уравнение" r:id="rId3" imgW="6019800" imgH="863600" progId="Equation.3">
                  <p:embed/>
                </p:oleObj>
              </mc:Choice>
              <mc:Fallback>
                <p:oleObj name="Уравнение" r:id="rId3" imgW="6019800" imgH="863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91" y="120314"/>
                        <a:ext cx="10027201" cy="16205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586410" y="589547"/>
            <a:ext cx="60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348059"/>
              </p:ext>
            </p:extLst>
          </p:nvPr>
        </p:nvGraphicFramePr>
        <p:xfrm>
          <a:off x="1470491" y="1684418"/>
          <a:ext cx="8532728" cy="1179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Уравнение" r:id="rId5" imgW="3860800" imgH="533400" progId="Equation.3">
                  <p:embed/>
                </p:oleObj>
              </mc:Choice>
              <mc:Fallback>
                <p:oleObj name="Уравнение" r:id="rId5" imgW="3860800" imgH="533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491" y="1684418"/>
                        <a:ext cx="8532728" cy="1179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892103" y="1922119"/>
            <a:ext cx="60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14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081485"/>
              </p:ext>
            </p:extLst>
          </p:nvPr>
        </p:nvGraphicFramePr>
        <p:xfrm>
          <a:off x="2887249" y="4339654"/>
          <a:ext cx="6417501" cy="119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Уравнение" r:id="rId7" imgW="2514600" imgH="469900" progId="Equation.3">
                  <p:embed/>
                </p:oleObj>
              </mc:Choice>
              <mc:Fallback>
                <p:oleObj name="Уравнение" r:id="rId7" imgW="25146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249" y="4339654"/>
                        <a:ext cx="6417501" cy="1191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451436"/>
              </p:ext>
            </p:extLst>
          </p:nvPr>
        </p:nvGraphicFramePr>
        <p:xfrm>
          <a:off x="1564103" y="2796007"/>
          <a:ext cx="1395663" cy="80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Уравнение" r:id="rId9" imgW="672808" imgH="393529" progId="Equation.3">
                  <p:embed/>
                </p:oleObj>
              </mc:Choice>
              <mc:Fallback>
                <p:oleObj name="Уравнение" r:id="rId9" imgW="672808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103" y="2796007"/>
                        <a:ext cx="1395663" cy="805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25421"/>
              </p:ext>
            </p:extLst>
          </p:nvPr>
        </p:nvGraphicFramePr>
        <p:xfrm>
          <a:off x="1578317" y="3730161"/>
          <a:ext cx="1367237" cy="504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Уравнение" r:id="rId11" imgW="622030" imgH="228501" progId="Equation.3">
                  <p:embed/>
                </p:oleObj>
              </mc:Choice>
              <mc:Fallback>
                <p:oleObj name="Уравнение" r:id="rId11" imgW="622030" imgH="228501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8317" y="3730161"/>
                        <a:ext cx="1367237" cy="5048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3332747" y="3418722"/>
            <a:ext cx="854242" cy="228600"/>
          </a:xfrm>
          <a:prstGeom prst="rightArrow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962983"/>
              </p:ext>
            </p:extLst>
          </p:nvPr>
        </p:nvGraphicFramePr>
        <p:xfrm>
          <a:off x="4760494" y="2978552"/>
          <a:ext cx="1335505" cy="111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Уравнение" r:id="rId13" imgW="469696" imgH="393529" progId="Equation.3">
                  <p:embed/>
                </p:oleObj>
              </mc:Choice>
              <mc:Fallback>
                <p:oleObj name="Уравнение" r:id="rId13" imgW="469696" imgH="393529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0494" y="2978552"/>
                        <a:ext cx="1335505" cy="1117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980821" y="4384582"/>
            <a:ext cx="60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70821" y="5859379"/>
            <a:ext cx="2133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" name="Объект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571995"/>
              </p:ext>
            </p:extLst>
          </p:nvPr>
        </p:nvGraphicFramePr>
        <p:xfrm>
          <a:off x="8650705" y="5650266"/>
          <a:ext cx="1783873" cy="84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Уравнение" r:id="rId15" imgW="825500" imgH="393700" progId="Equation.3">
                  <p:embed/>
                </p:oleObj>
              </mc:Choice>
              <mc:Fallback>
                <p:oleObj name="Уравнение" r:id="rId15" imgW="825500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0705" y="5650266"/>
                        <a:ext cx="1783873" cy="8406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3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1148" y="1655892"/>
            <a:ext cx="8975557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Lef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88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</a:t>
            </a:r>
            <a:r>
              <a:rPr lang="ru-RU" sz="880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8800" b="0" cap="none" spc="0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внимание!</a:t>
            </a:r>
            <a:endParaRPr lang="ru-RU" sz="8800" b="0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120472" y="2624835"/>
            <a:ext cx="2731169" cy="25627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7324" y="3028149"/>
            <a:ext cx="23581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Применение кратных интегралов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39543" y="825241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53011" y="3455121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47609" y="1615705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065349" y="3467966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087761" y="1604168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026190" y="5943601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087761" y="5330192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947610" y="5304335"/>
            <a:ext cx="2953753" cy="890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75079" y="855097"/>
            <a:ext cx="265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Теоретическая механика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1827" y="1604168"/>
            <a:ext cx="265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Прикладная механика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36651" y="1783119"/>
            <a:ext cx="2655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Физика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72729" y="3455121"/>
            <a:ext cx="265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Сопротивление материалов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21476" y="3669456"/>
            <a:ext cx="2655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Машиностроение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10347" y="5499046"/>
            <a:ext cx="2655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Строительство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28913" y="5308074"/>
            <a:ext cx="265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Авиа- и ракетостроение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5079" y="6157936"/>
            <a:ext cx="2655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Астрофизика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4" name="Прямая со стрелкой 23"/>
          <p:cNvCxnSpPr>
            <a:endCxn id="15" idx="2"/>
          </p:cNvCxnSpPr>
          <p:nvPr/>
        </p:nvCxnSpPr>
        <p:spPr>
          <a:xfrm flipV="1">
            <a:off x="6497173" y="1686094"/>
            <a:ext cx="5892" cy="93874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7426552" y="2244784"/>
            <a:ext cx="810099" cy="73995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4735462" y="2262742"/>
            <a:ext cx="781297" cy="70768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0" idx="2"/>
          </p:cNvCxnSpPr>
          <p:nvPr/>
        </p:nvCxnSpPr>
        <p:spPr>
          <a:xfrm>
            <a:off x="7851641" y="3908310"/>
            <a:ext cx="1213708" cy="482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8" idx="6"/>
          </p:cNvCxnSpPr>
          <p:nvPr/>
        </p:nvCxnSpPr>
        <p:spPr>
          <a:xfrm flipH="1" flipV="1">
            <a:off x="3906764" y="3900289"/>
            <a:ext cx="1213710" cy="590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7540138" y="4721817"/>
            <a:ext cx="1154532" cy="645926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4407856" y="4683294"/>
            <a:ext cx="1041130" cy="71287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" idx="4"/>
            <a:endCxn id="12" idx="0"/>
          </p:cNvCxnSpPr>
          <p:nvPr/>
        </p:nvCxnSpPr>
        <p:spPr>
          <a:xfrm>
            <a:off x="6486057" y="5187561"/>
            <a:ext cx="17010" cy="75604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665933"/>
          </a:xfrm>
        </p:spPr>
        <p:txBody>
          <a:bodyPr>
            <a:noAutofit/>
          </a:bodyPr>
          <a:lstStyle/>
          <a:p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7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164227" y="190210"/>
            <a:ext cx="5029200" cy="856687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24865" y="335574"/>
            <a:ext cx="4868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052120" y="945407"/>
            <a:ext cx="1964724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140411" y="1049120"/>
            <a:ext cx="914401" cy="35348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333736" y="1053527"/>
            <a:ext cx="704335" cy="34953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8476736" y="920298"/>
            <a:ext cx="1915297" cy="44130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2062035" y="1409689"/>
            <a:ext cx="1791730" cy="1077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07475" y="1401932"/>
            <a:ext cx="1816444" cy="108555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00799" y="1399409"/>
            <a:ext cx="2622720" cy="1064384"/>
          </a:xfrm>
          <a:prstGeom prst="rect">
            <a:avLst/>
          </a:prstGeom>
          <a:noFill/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270654" y="1401932"/>
            <a:ext cx="2652583" cy="1069419"/>
          </a:xfrm>
          <a:prstGeom prst="rect">
            <a:avLst/>
          </a:prstGeom>
          <a:noFill/>
          <a:ln w="285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159346" y="1462101"/>
            <a:ext cx="1569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Двойной интеграл</a:t>
            </a:r>
            <a:endParaRPr lang="ru-RU" sz="28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0074" y="1498940"/>
            <a:ext cx="1618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Тройной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</a:t>
            </a:r>
            <a:endParaRPr lang="ru-RU" sz="2400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97707" y="1471534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Криволинейный интеграл</a:t>
            </a:r>
            <a:endParaRPr lang="ru-RU" sz="2800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270654" y="1462101"/>
            <a:ext cx="261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Поверхностный интеграл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3468" y="2661466"/>
            <a:ext cx="1711400" cy="12774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391785" y="5308725"/>
            <a:ext cx="1580353" cy="12774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03019" y="2641399"/>
            <a:ext cx="1799701" cy="246965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585776" y="4085656"/>
            <a:ext cx="1404030" cy="100319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643834" y="4072738"/>
            <a:ext cx="1457583" cy="100089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429766" y="5324448"/>
            <a:ext cx="2025593" cy="12774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>
            <a:stCxn id="14" idx="2"/>
          </p:cNvCxnSpPr>
          <p:nvPr/>
        </p:nvCxnSpPr>
        <p:spPr>
          <a:xfrm>
            <a:off x="2957900" y="2487488"/>
            <a:ext cx="0" cy="159816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349395" y="2485986"/>
            <a:ext cx="18139" cy="283846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25" idx="0"/>
          </p:cNvCxnSpPr>
          <p:nvPr/>
        </p:nvCxnSpPr>
        <p:spPr>
          <a:xfrm flipH="1">
            <a:off x="1839168" y="2491418"/>
            <a:ext cx="310973" cy="17004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4484130" y="2499857"/>
            <a:ext cx="8409" cy="160757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095725" y="2617704"/>
            <a:ext cx="1599143" cy="1395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плоской фигуры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84239" y="4239567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66357" y="5337899"/>
            <a:ext cx="2170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поверхности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55790" y="4240766"/>
            <a:ext cx="1269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07072" y="5337899"/>
            <a:ext cx="13928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Длина кривой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 flipH="1">
            <a:off x="6507072" y="2460313"/>
            <a:ext cx="388755" cy="15739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81051" y="2594594"/>
            <a:ext cx="1791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области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огранич.</a:t>
            </a:r>
          </a:p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замкнутой кривой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7163848" y="2479942"/>
            <a:ext cx="18139" cy="2838462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7336947" y="2661466"/>
            <a:ext cx="1754664" cy="250006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7282537" y="2546750"/>
            <a:ext cx="19364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фигуры, образо-ванной вращением области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>
            <a:off x="8233258" y="2481262"/>
            <a:ext cx="405822" cy="140729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0120882" y="2594594"/>
            <a:ext cx="1982552" cy="127742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9282713" y="4085656"/>
            <a:ext cx="2370972" cy="184137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10036725" y="2559282"/>
            <a:ext cx="2134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поверхности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224007" y="4120968"/>
            <a:ext cx="2488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тела, ограниченного замкнутой поверхностью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10992790" y="2461155"/>
            <a:ext cx="405822" cy="140729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9948134" y="2461155"/>
            <a:ext cx="5688" cy="1624501"/>
          </a:xfrm>
          <a:prstGeom prst="straightConnector1">
            <a:avLst/>
          </a:prstGeom>
          <a:ln w="28575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7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164227" y="190210"/>
            <a:ext cx="5029200" cy="810687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59644" y="333943"/>
            <a:ext cx="453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приложения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76684" y="1023189"/>
            <a:ext cx="1791730" cy="1077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88750" y="1023189"/>
            <a:ext cx="2523354" cy="1077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64227" y="1023189"/>
            <a:ext cx="1791730" cy="1077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531950" y="1023189"/>
            <a:ext cx="2514344" cy="107779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76684" y="1085034"/>
            <a:ext cx="15693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Двойной интеграл</a:t>
            </a:r>
            <a:endParaRPr lang="ru-RU" sz="2800" u="sng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3234" y="1085034"/>
            <a:ext cx="1618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Тройной</a:t>
            </a: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</a:t>
            </a:r>
            <a:endParaRPr lang="ru-RU" sz="2400" u="sng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29411" y="1023188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Криволинейный интеграл</a:t>
            </a:r>
            <a:endParaRPr lang="ru-RU" sz="2800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72611" y="1033124"/>
            <a:ext cx="261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Поверхностный интеграл</a:t>
            </a:r>
            <a:endParaRPr lang="ru-RU" sz="2800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stCxn id="4" idx="2"/>
            <a:endCxn id="6" idx="0"/>
          </p:cNvCxnSpPr>
          <p:nvPr/>
        </p:nvCxnSpPr>
        <p:spPr>
          <a:xfrm flipH="1">
            <a:off x="2772549" y="595554"/>
            <a:ext cx="1391678" cy="42763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9" idx="0"/>
          </p:cNvCxnSpPr>
          <p:nvPr/>
        </p:nvCxnSpPr>
        <p:spPr>
          <a:xfrm>
            <a:off x="9173477" y="573261"/>
            <a:ext cx="1615645" cy="44992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460790" y="832812"/>
            <a:ext cx="207876" cy="19037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822724" y="798225"/>
            <a:ext cx="271849" cy="23489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994005" y="4213248"/>
            <a:ext cx="1066349" cy="9003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940908" y="4366320"/>
            <a:ext cx="122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17002" y="4215864"/>
            <a:ext cx="1968714" cy="90034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164227" y="4223464"/>
            <a:ext cx="2125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Статические моменты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19522" y="5563769"/>
            <a:ext cx="1893160" cy="109928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3777433" y="5536889"/>
            <a:ext cx="2044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Координаты центра масс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00697" y="2930940"/>
            <a:ext cx="1791730" cy="9003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587195" y="2918017"/>
            <a:ext cx="1705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 инерции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Соединительная линия уступом 45"/>
          <p:cNvCxnSpPr/>
          <p:nvPr/>
        </p:nvCxnSpPr>
        <p:spPr>
          <a:xfrm rot="5400000">
            <a:off x="3095590" y="2577115"/>
            <a:ext cx="2122476" cy="1170222"/>
          </a:xfrm>
          <a:prstGeom prst="bentConnector3">
            <a:avLst>
              <a:gd name="adj1" fmla="val 17398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97590" y="2122349"/>
            <a:ext cx="0" cy="36406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012719" y="2460306"/>
            <a:ext cx="877150" cy="985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333570" y="2486416"/>
            <a:ext cx="0" cy="1753302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889869" y="5126515"/>
            <a:ext cx="0" cy="45017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199171" y="5126515"/>
            <a:ext cx="0" cy="45017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99154" y="4151401"/>
            <a:ext cx="1705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 пластины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98119" y="4213248"/>
            <a:ext cx="1791730" cy="9003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2038805" y="5392872"/>
            <a:ext cx="1474641" cy="124213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2038805" y="5250016"/>
            <a:ext cx="15767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функции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416997" y="2883925"/>
            <a:ext cx="1795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Ньютонов потенциал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437681" y="2964187"/>
            <a:ext cx="1734331" cy="9003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1" name="Прямая со стрелкой 80"/>
          <p:cNvCxnSpPr/>
          <p:nvPr/>
        </p:nvCxnSpPr>
        <p:spPr>
          <a:xfrm>
            <a:off x="3008223" y="2453780"/>
            <a:ext cx="0" cy="47716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Соединительная линия уступом 84"/>
          <p:cNvCxnSpPr/>
          <p:nvPr/>
        </p:nvCxnSpPr>
        <p:spPr>
          <a:xfrm rot="5400000">
            <a:off x="681813" y="2670845"/>
            <a:ext cx="2112264" cy="972546"/>
          </a:xfrm>
          <a:prstGeom prst="bentConnector3">
            <a:avLst>
              <a:gd name="adj1" fmla="val 17825"/>
            </a:avLst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Соединительная линия уступом 92"/>
          <p:cNvCxnSpPr/>
          <p:nvPr/>
        </p:nvCxnSpPr>
        <p:spPr>
          <a:xfrm>
            <a:off x="1253132" y="3978981"/>
            <a:ext cx="1574026" cy="1413891"/>
          </a:xfrm>
          <a:prstGeom prst="bentConnector3">
            <a:avLst>
              <a:gd name="adj1" fmla="val 99458"/>
            </a:avLst>
          </a:prstGeom>
          <a:ln w="28575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5436973" y="2100986"/>
            <a:ext cx="0" cy="855213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Прямоугольник 100"/>
          <p:cNvSpPr/>
          <p:nvPr/>
        </p:nvSpPr>
        <p:spPr>
          <a:xfrm>
            <a:off x="7892299" y="2388653"/>
            <a:ext cx="1066349" cy="78703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TextBox 101"/>
          <p:cNvSpPr txBox="1"/>
          <p:nvPr/>
        </p:nvSpPr>
        <p:spPr>
          <a:xfrm>
            <a:off x="7813394" y="2388652"/>
            <a:ext cx="122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959165" y="2318030"/>
            <a:ext cx="2044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ентр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9038070" y="2388651"/>
            <a:ext cx="1066349" cy="78703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TextBox 104"/>
          <p:cNvSpPr txBox="1"/>
          <p:nvPr/>
        </p:nvSpPr>
        <p:spPr>
          <a:xfrm>
            <a:off x="10104419" y="2283019"/>
            <a:ext cx="1705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 инерции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0169550" y="2388651"/>
            <a:ext cx="1507585" cy="79471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8580479" y="2283019"/>
            <a:ext cx="1902941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8580479" y="2100986"/>
            <a:ext cx="0" cy="28766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10483420" y="2107530"/>
            <a:ext cx="0" cy="287665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>
            <a:endCxn id="104" idx="0"/>
          </p:cNvCxnSpPr>
          <p:nvPr/>
        </p:nvCxnSpPr>
        <p:spPr>
          <a:xfrm>
            <a:off x="9571244" y="2283019"/>
            <a:ext cx="1" cy="10563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6387339" y="3195369"/>
            <a:ext cx="2176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поля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6369309" y="3767583"/>
            <a:ext cx="203765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Индукция магнитного поля 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(Закон Ампера)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342890" y="5392872"/>
            <a:ext cx="215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Электродвижущая сила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Фарадея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6387339" y="3266902"/>
            <a:ext cx="2037493" cy="44795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6377246" y="3865374"/>
            <a:ext cx="2019336" cy="138464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6385277" y="5438581"/>
            <a:ext cx="1985262" cy="131524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2" name="Соединительная линия уступом 131"/>
          <p:cNvCxnSpPr>
            <a:endCxn id="130" idx="1"/>
          </p:cNvCxnSpPr>
          <p:nvPr/>
        </p:nvCxnSpPr>
        <p:spPr>
          <a:xfrm rot="5400000">
            <a:off x="4772419" y="3713844"/>
            <a:ext cx="3995219" cy="769502"/>
          </a:xfrm>
          <a:prstGeom prst="bentConnector4">
            <a:avLst>
              <a:gd name="adj1" fmla="val 8844"/>
              <a:gd name="adj2" fmla="val 119284"/>
            </a:avLst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 flipH="1">
            <a:off x="7315201" y="2100636"/>
            <a:ext cx="13647" cy="1166266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>
            <a:endCxn id="129" idx="1"/>
          </p:cNvCxnSpPr>
          <p:nvPr/>
        </p:nvCxnSpPr>
        <p:spPr>
          <a:xfrm>
            <a:off x="6289485" y="4521635"/>
            <a:ext cx="87761" cy="3606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8598498" y="3807978"/>
            <a:ext cx="3093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притяжения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795806" y="3196740"/>
            <a:ext cx="252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давления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778376" y="4425040"/>
            <a:ext cx="2675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 вещества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541156" y="5085884"/>
            <a:ext cx="3183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 поверхности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528350" y="5609104"/>
            <a:ext cx="308219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 электрического</a:t>
            </a:r>
          </a:p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смещения </a:t>
            </a:r>
          </a:p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(Теорема Гаусса)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8580479" y="3266902"/>
            <a:ext cx="2945774" cy="45853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8572454" y="3875079"/>
            <a:ext cx="2945774" cy="478706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572454" y="4488740"/>
            <a:ext cx="2945774" cy="484343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8566477" y="5114313"/>
            <a:ext cx="2945774" cy="4458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8587582" y="5673120"/>
            <a:ext cx="2945774" cy="1091495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9" name="Соединительная линия уступом 148"/>
          <p:cNvCxnSpPr>
            <a:endCxn id="147" idx="3"/>
          </p:cNvCxnSpPr>
          <p:nvPr/>
        </p:nvCxnSpPr>
        <p:spPr>
          <a:xfrm rot="5400000">
            <a:off x="9655810" y="3999895"/>
            <a:ext cx="4096519" cy="341426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 стрелкой 151"/>
          <p:cNvCxnSpPr>
            <a:endCxn id="143" idx="3"/>
          </p:cNvCxnSpPr>
          <p:nvPr/>
        </p:nvCxnSpPr>
        <p:spPr>
          <a:xfrm flipH="1">
            <a:off x="11526253" y="3493314"/>
            <a:ext cx="321475" cy="285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 стрелкой 152"/>
          <p:cNvCxnSpPr/>
          <p:nvPr/>
        </p:nvCxnSpPr>
        <p:spPr>
          <a:xfrm flipH="1">
            <a:off x="11499199" y="4133686"/>
            <a:ext cx="348529" cy="1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 стрелкой 153"/>
          <p:cNvCxnSpPr/>
          <p:nvPr/>
        </p:nvCxnSpPr>
        <p:spPr>
          <a:xfrm flipH="1">
            <a:off x="11499199" y="4763362"/>
            <a:ext cx="348529" cy="1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 flipH="1">
            <a:off x="11526253" y="5342263"/>
            <a:ext cx="348529" cy="1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1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114301"/>
            <a:ext cx="10018713" cy="17325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</a:t>
            </a:r>
          </a:p>
          <a:p>
            <a:pPr marL="0" indent="45720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Вычислить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поверхности части эллипсоида 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, лежащей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плоскости Оxy. 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410286"/>
              </p:ext>
            </p:extLst>
          </p:nvPr>
        </p:nvGraphicFramePr>
        <p:xfrm>
          <a:off x="2079829" y="1317456"/>
          <a:ext cx="2930612" cy="61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Уравнение" r:id="rId3" imgW="1091726" imgH="228501" progId="Equation.3">
                  <p:embed/>
                </p:oleObj>
              </mc:Choice>
              <mc:Fallback>
                <p:oleObj name="Уравнение" r:id="rId3" imgW="1091726" imgH="228501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829" y="1317456"/>
                        <a:ext cx="2930612" cy="6116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5" name="Picture 9" descr="c901dec2dc6183b96e387e237cad7c3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5" b="10400"/>
          <a:stretch>
            <a:fillRect/>
          </a:stretch>
        </p:blipFill>
        <p:spPr bwMode="auto">
          <a:xfrm>
            <a:off x="2443162" y="1961147"/>
            <a:ext cx="8401300" cy="491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706306" y="6208295"/>
            <a:ext cx="1796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Рис.1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9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492" y="270865"/>
            <a:ext cx="10018713" cy="962525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886895"/>
              </p:ext>
            </p:extLst>
          </p:nvPr>
        </p:nvGraphicFramePr>
        <p:xfrm>
          <a:off x="1476492" y="992759"/>
          <a:ext cx="9993411" cy="2069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Уравнение" r:id="rId3" imgW="5384800" imgH="1117600" progId="Equation.3">
                  <p:embed/>
                </p:oleObj>
              </mc:Choice>
              <mc:Fallback>
                <p:oleObj name="Уравнение" r:id="rId3" imgW="5384800" imgH="1117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492" y="992759"/>
                        <a:ext cx="9993411" cy="2069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572010"/>
              </p:ext>
            </p:extLst>
          </p:nvPr>
        </p:nvGraphicFramePr>
        <p:xfrm>
          <a:off x="1476492" y="3663180"/>
          <a:ext cx="8744960" cy="109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Уравнение" r:id="rId5" imgW="3886200" imgH="482600" progId="Equation.3">
                  <p:embed/>
                </p:oleObj>
              </mc:Choice>
              <mc:Fallback>
                <p:oleObj name="Уравнение" r:id="rId5" imgW="3886200" imgH="482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492" y="3663180"/>
                        <a:ext cx="8744960" cy="10931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81015" y="5251349"/>
            <a:ext cx="29357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49250"/>
              </p:ext>
            </p:extLst>
          </p:nvPr>
        </p:nvGraphicFramePr>
        <p:xfrm>
          <a:off x="8237824" y="5251349"/>
          <a:ext cx="922218" cy="56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Уравнение" r:id="rId7" imgW="291847" imgH="177646" progId="Equation.3">
                  <p:embed/>
                </p:oleObj>
              </mc:Choice>
              <mc:Fallback>
                <p:oleObj name="Уравнение" r:id="rId7" imgW="291847" imgH="177646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7824" y="5251349"/>
                        <a:ext cx="922218" cy="5652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325726" y="2027475"/>
            <a:ext cx="97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25726" y="4054949"/>
            <a:ext cx="97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5242" y="324019"/>
            <a:ext cx="10956758" cy="1752599"/>
          </a:xfrm>
        </p:spPr>
        <p:txBody>
          <a:bodyPr>
            <a:normAutofit fontScale="90000"/>
          </a:bodyPr>
          <a:lstStyle/>
          <a:p>
            <a:pPr algn="l">
              <a:spcAft>
                <a:spcPts val="500"/>
              </a:spcAft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массу параболической оболочки, заданной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уравнением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,      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имеющей плотность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303638"/>
              </p:ext>
            </p:extLst>
          </p:nvPr>
        </p:nvGraphicFramePr>
        <p:xfrm>
          <a:off x="1484310" y="1111746"/>
          <a:ext cx="2618367" cy="757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Уравнение" r:id="rId3" imgW="787400" imgH="228600" progId="Equation.3">
                  <p:embed/>
                </p:oleObj>
              </mc:Choice>
              <mc:Fallback>
                <p:oleObj name="Уравнение" r:id="rId3" imgW="7874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0" y="1111746"/>
                        <a:ext cx="2618367" cy="757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740109"/>
              </p:ext>
            </p:extLst>
          </p:nvPr>
        </p:nvGraphicFramePr>
        <p:xfrm>
          <a:off x="4102677" y="1200318"/>
          <a:ext cx="2200118" cy="579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Уравнение" r:id="rId5" imgW="558558" imgH="177723" progId="Equation.3">
                  <p:embed/>
                </p:oleObj>
              </mc:Choice>
              <mc:Fallback>
                <p:oleObj name="Уравнение" r:id="rId5" imgW="558558" imgH="17772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677" y="1200318"/>
                        <a:ext cx="2200118" cy="5799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898732"/>
              </p:ext>
            </p:extLst>
          </p:nvPr>
        </p:nvGraphicFramePr>
        <p:xfrm>
          <a:off x="5436223" y="1628535"/>
          <a:ext cx="2554796" cy="60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Уравнение" r:id="rId7" imgW="837836" imgH="203112" progId="Equation.3">
                  <p:embed/>
                </p:oleObj>
              </mc:Choice>
              <mc:Fallback>
                <p:oleObj name="Уравнение" r:id="rId7" imgW="837836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223" y="1628535"/>
                        <a:ext cx="2554796" cy="6096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Рисунок 15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8" t="52335" r="48370" b="8415"/>
          <a:stretch>
            <a:fillRect/>
          </a:stretch>
        </p:blipFill>
        <p:spPr bwMode="auto">
          <a:xfrm>
            <a:off x="4102677" y="2238202"/>
            <a:ext cx="4782804" cy="461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7797295" y="6176210"/>
            <a:ext cx="1796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Рис.2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4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09" y="-139977"/>
            <a:ext cx="10018713" cy="91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727131"/>
              </p:ext>
            </p:extLst>
          </p:nvPr>
        </p:nvGraphicFramePr>
        <p:xfrm>
          <a:off x="1484311" y="721894"/>
          <a:ext cx="8472952" cy="201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Уравнение" r:id="rId3" imgW="3911600" imgH="990600" progId="Equation.3">
                  <p:embed/>
                </p:oleObj>
              </mc:Choice>
              <mc:Fallback>
                <p:oleObj name="Уравнение" r:id="rId3" imgW="3911600" imgH="990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1" y="721894"/>
                        <a:ext cx="8472952" cy="2012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13321" y="1231260"/>
            <a:ext cx="97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771028"/>
              </p:ext>
            </p:extLst>
          </p:nvPr>
        </p:nvGraphicFramePr>
        <p:xfrm>
          <a:off x="1484309" y="2738041"/>
          <a:ext cx="9231817" cy="109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Уравнение" r:id="rId5" imgW="4191000" imgH="495300" progId="Equation.3">
                  <p:embed/>
                </p:oleObj>
              </mc:Choice>
              <mc:Fallback>
                <p:oleObj name="Уравнение" r:id="rId5" imgW="4191000" imgH="495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09" y="2738041"/>
                        <a:ext cx="9231817" cy="1091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212598" y="2985739"/>
            <a:ext cx="97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619422"/>
              </p:ext>
            </p:extLst>
          </p:nvPr>
        </p:nvGraphicFramePr>
        <p:xfrm>
          <a:off x="1484309" y="3941913"/>
          <a:ext cx="1772238" cy="4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Уравнение" r:id="rId7" imgW="761669" imgH="203112" progId="Equation.3">
                  <p:embed/>
                </p:oleObj>
              </mc:Choice>
              <mc:Fallback>
                <p:oleObj name="Уравнение" r:id="rId7" imgW="761669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09" y="3941913"/>
                        <a:ext cx="1772238" cy="47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414806"/>
              </p:ext>
            </p:extLst>
          </p:nvPr>
        </p:nvGraphicFramePr>
        <p:xfrm>
          <a:off x="3655842" y="3941914"/>
          <a:ext cx="2071190" cy="47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Уравнение" r:id="rId9" imgW="787058" imgH="177723" progId="Equation.3">
                  <p:embed/>
                </p:oleObj>
              </mc:Choice>
              <mc:Fallback>
                <p:oleObj name="Уравнение" r:id="rId9" imgW="787058" imgH="17772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5842" y="3941914"/>
                        <a:ext cx="2071190" cy="4741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8466"/>
              </p:ext>
            </p:extLst>
          </p:nvPr>
        </p:nvGraphicFramePr>
        <p:xfrm>
          <a:off x="6252905" y="3662018"/>
          <a:ext cx="1671895" cy="96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Уравнение" r:id="rId11" imgW="672808" imgH="393529" progId="Equation.3">
                  <p:embed/>
                </p:oleObj>
              </mc:Choice>
              <mc:Fallback>
                <p:oleObj name="Уравнение" r:id="rId11" imgW="672808" imgH="393529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2905" y="3662018"/>
                        <a:ext cx="1671895" cy="9654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986819"/>
              </p:ext>
            </p:extLst>
          </p:nvPr>
        </p:nvGraphicFramePr>
        <p:xfrm>
          <a:off x="1848901" y="4406358"/>
          <a:ext cx="10163267" cy="2349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Уравнение" r:id="rId13" imgW="5067300" imgH="1168400" progId="Equation.3">
                  <p:embed/>
                </p:oleObj>
              </mc:Choice>
              <mc:Fallback>
                <p:oleObj name="Уравнение" r:id="rId13" imgW="5067300" imgH="1168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901" y="4406358"/>
                        <a:ext cx="10163267" cy="2349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205826" y="3883138"/>
            <a:ext cx="97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5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707689" cy="6773779"/>
          </a:xfrm>
        </p:spPr>
        <p:txBody>
          <a:bodyPr anchor="t" anchorCtr="0"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силой притягивает однородный шар массы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материальную точку массы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расположенную на расстоянии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центра шара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7" t="30020" r="51321" b="34744"/>
          <a:stretch>
            <a:fillRect/>
          </a:stretch>
        </p:blipFill>
        <p:spPr bwMode="auto">
          <a:xfrm>
            <a:off x="2442949" y="2483893"/>
            <a:ext cx="4234577" cy="4200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2" t="26421" r="29074" b="35796"/>
          <a:stretch>
            <a:fillRect/>
          </a:stretch>
        </p:blipFill>
        <p:spPr bwMode="auto">
          <a:xfrm>
            <a:off x="7121691" y="2483893"/>
            <a:ext cx="3257803" cy="42001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414211" y="608797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Рис.3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36494" y="608797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Рис.4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1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739</TotalTime>
  <Words>220</Words>
  <Application>Microsoft Office PowerPoint</Application>
  <PresentationFormat>Произвольный</PresentationFormat>
  <Paragraphs>85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Параллакс</vt:lpstr>
      <vt:lpstr>Уравнение</vt:lpstr>
      <vt:lpstr>Геометрические и физические приложения кратных интегралов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Задача 2: Найти массу параболической оболочки, заданной уравнением                          ,        и имеющей плотность </vt:lpstr>
      <vt:lpstr>Презентация PowerPoint</vt:lpstr>
      <vt:lpstr>Задача 3: С какой силой притягивает однородный шар массы M материальную точку массы m, расположенную на расстоянии а от центра шара (a&gt;R)? Решение: 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Геометрические и физические приложения кратных интегралов</dc:title>
  <dc:creator>Microsoft Office</dc:creator>
  <cp:lastModifiedBy>Max</cp:lastModifiedBy>
  <cp:revision>56</cp:revision>
  <dcterms:created xsi:type="dcterms:W3CDTF">2019-01-29T11:01:52Z</dcterms:created>
  <dcterms:modified xsi:type="dcterms:W3CDTF">2022-10-26T10:47:14Z</dcterms:modified>
</cp:coreProperties>
</file>