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80" autoAdjust="0"/>
  </p:normalViewPr>
  <p:slideViewPr>
    <p:cSldViewPr snapToGrid="0">
      <p:cViewPr varScale="1">
        <p:scale>
          <a:sx n="75" d="100"/>
          <a:sy n="75" d="100"/>
        </p:scale>
        <p:origin x="77" y="115"/>
      </p:cViewPr>
      <p:guideLst/>
    </p:cSldViewPr>
  </p:slideViewPr>
  <p:outlineViewPr>
    <p:cViewPr>
      <p:scale>
        <a:sx n="33" d="100"/>
        <a:sy n="33" d="100"/>
      </p:scale>
      <p:origin x="0" y="-154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388132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3264864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0188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1679741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491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174855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3615020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108696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370935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DE8C9B-AB1E-44CC-9F20-8E6150775DF8}" type="datetimeFigureOut">
              <a:rPr lang="ru-RU" smtClean="0"/>
              <a:t>26.01.2023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262231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DE8C9B-AB1E-44CC-9F20-8E6150775DF8}" type="datetimeFigureOut">
              <a:rPr lang="ru-RU" smtClean="0"/>
              <a:t>26.01.2023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31200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9DE8C9B-AB1E-44CC-9F20-8E6150775DF8}" type="datetimeFigureOut">
              <a:rPr lang="ru-RU" smtClean="0"/>
              <a:t>26.01.2023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42242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9DE8C9B-AB1E-44CC-9F20-8E6150775DF8}" type="datetimeFigureOut">
              <a:rPr lang="ru-RU" smtClean="0"/>
              <a:t>26.01.2023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411265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E8C9B-AB1E-44CC-9F20-8E6150775DF8}" type="datetimeFigureOut">
              <a:rPr lang="ru-RU" smtClean="0"/>
              <a:t>26.01.2023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280897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DE8C9B-AB1E-44CC-9F20-8E6150775DF8}" type="datetimeFigureOut">
              <a:rPr lang="ru-RU" smtClean="0"/>
              <a:t>26.01.2023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140154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DE8C9B-AB1E-44CC-9F20-8E6150775DF8}" type="datetimeFigureOut">
              <a:rPr lang="ru-RU" smtClean="0"/>
              <a:t>26.01.2023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EF067C-AE76-4509-95D2-20B98940898F}" type="slidenum">
              <a:rPr lang="ru-RU" smtClean="0"/>
              <a:t>‹#›</a:t>
            </a:fld>
            <a:endParaRPr lang="ru-RU"/>
          </a:p>
        </p:txBody>
      </p:sp>
    </p:spTree>
    <p:extLst>
      <p:ext uri="{BB962C8B-B14F-4D97-AF65-F5344CB8AC3E}">
        <p14:creationId xmlns:p14="http://schemas.microsoft.com/office/powerpoint/2010/main" val="3670749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DE8C9B-AB1E-44CC-9F20-8E6150775DF8}" type="datetimeFigureOut">
              <a:rPr lang="ru-RU" smtClean="0"/>
              <a:t>26.01.2023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EF067C-AE76-4509-95D2-20B98940898F}" type="slidenum">
              <a:rPr lang="ru-RU" smtClean="0"/>
              <a:t>‹#›</a:t>
            </a:fld>
            <a:endParaRPr lang="ru-RU"/>
          </a:p>
        </p:txBody>
      </p:sp>
    </p:spTree>
    <p:extLst>
      <p:ext uri="{BB962C8B-B14F-4D97-AF65-F5344CB8AC3E}">
        <p14:creationId xmlns:p14="http://schemas.microsoft.com/office/powerpoint/2010/main" val="2891299758"/>
      </p:ext>
    </p:extLst>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2738437"/>
          </a:xfrm>
        </p:spPr>
        <p:txBody>
          <a:bodyPr>
            <a:normAutofit/>
          </a:bodyPr>
          <a:lstStyle/>
          <a:p>
            <a:pPr algn="ctr"/>
            <a:r>
              <a:rPr lang="ru-RU" sz="4400" b="1" dirty="0" err="1" smtClean="0"/>
              <a:t>А.П.Чехов</a:t>
            </a:r>
            <a:r>
              <a:rPr lang="ru-RU" sz="4400" b="1" dirty="0" smtClean="0"/>
              <a:t/>
            </a:r>
            <a:br>
              <a:rPr lang="ru-RU" sz="4400" b="1" dirty="0" smtClean="0"/>
            </a:br>
            <a:r>
              <a:rPr lang="ru-RU" sz="4400" b="1" dirty="0" smtClean="0"/>
              <a:t>произведение «Хирургия»</a:t>
            </a:r>
            <a:br>
              <a:rPr lang="ru-RU" sz="4400" b="1" dirty="0" smtClean="0"/>
            </a:br>
            <a:endParaRPr lang="ru-RU" sz="4400" b="1" dirty="0"/>
          </a:p>
        </p:txBody>
      </p:sp>
      <p:sp>
        <p:nvSpPr>
          <p:cNvPr id="3" name="Подзаголовок 2"/>
          <p:cNvSpPr>
            <a:spLocks noGrp="1"/>
          </p:cNvSpPr>
          <p:nvPr>
            <p:ph type="subTitle" idx="1"/>
          </p:nvPr>
        </p:nvSpPr>
        <p:spPr>
          <a:xfrm>
            <a:off x="6197600" y="5364480"/>
            <a:ext cx="3576320" cy="1127760"/>
          </a:xfrm>
        </p:spPr>
        <p:txBody>
          <a:bodyPr/>
          <a:lstStyle/>
          <a:p>
            <a:r>
              <a:rPr lang="ru-RU" dirty="0" smtClean="0"/>
              <a:t>Работу выполнила Магомедова П.И.</a:t>
            </a:r>
            <a:endParaRPr lang="ru-RU" dirty="0"/>
          </a:p>
        </p:txBody>
      </p:sp>
    </p:spTree>
    <p:extLst>
      <p:ext uri="{BB962C8B-B14F-4D97-AF65-F5344CB8AC3E}">
        <p14:creationId xmlns:p14="http://schemas.microsoft.com/office/powerpoint/2010/main" val="3553044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9440" y="609600"/>
            <a:ext cx="10586720" cy="5801360"/>
          </a:xfrm>
        </p:spPr>
        <p:txBody>
          <a:bodyPr>
            <a:normAutofit/>
          </a:bodyPr>
          <a:lstStyle/>
          <a:p>
            <a:r>
              <a:rPr lang="ru-RU" sz="1800" dirty="0"/>
              <a:t>Вонмигласов поднимает колени до локтей, шевелит пальцами, выпучивает глаза, прерывисто дышит... На багровом лице его выступает пот, на глазах слезы. Курятин сопит, топчется перед дьячком и тянет... Проходят мучительнейшие полминуты — и щипцы срываются с зуба. Дьячок вскакивает и лезет пальцами в рот. Во рту нащупывает он зуб на старом месте.</a:t>
            </a:r>
            <a:br>
              <a:rPr lang="ru-RU" sz="1800" dirty="0"/>
            </a:br>
            <a:r>
              <a:rPr lang="ru-RU" sz="1800" dirty="0"/>
              <a:t>— Тянул! — говорит он плачущим и в то же время насмешливым голосом. — Чтоб тебя так на том свете потянуло! Благодарим покорно! Коли не умеешь рвать, так не берись! Света божьего не вижу...</a:t>
            </a:r>
            <a:br>
              <a:rPr lang="ru-RU" sz="1800" dirty="0"/>
            </a:br>
            <a:r>
              <a:rPr lang="ru-RU" sz="1800" dirty="0"/>
              <a:t>— А ты зачем руками хватаешь? — сердится фельдшер. — Я тяну, а ты мне под руку толкаешь и разные глупые слова.... Дура!</a:t>
            </a:r>
            <a:br>
              <a:rPr lang="ru-RU" sz="1800" dirty="0"/>
            </a:br>
            <a:r>
              <a:rPr lang="ru-RU" sz="1800" dirty="0"/>
              <a:t>— Сам ты дура!</a:t>
            </a:r>
            <a:br>
              <a:rPr lang="ru-RU" sz="1800" dirty="0"/>
            </a:br>
            <a:r>
              <a:rPr lang="ru-RU" sz="1800" dirty="0"/>
              <a:t>— Ты думаешь, мужик, легко зуб-то рвать? Возьмись-ка! Это не то, что на колокольню полез да в колокола отбарабанил! (дразнит). «Не умеешь, не умеешь!» Скажи, какой указчик нашелся! Ишь ты... Господину Египетскому, Александру </a:t>
            </a:r>
            <a:r>
              <a:rPr lang="ru-RU" sz="1800" dirty="0" err="1"/>
              <a:t>Иванычу</a:t>
            </a:r>
            <a:r>
              <a:rPr lang="ru-RU" sz="1800" dirty="0"/>
              <a:t>, рвал, да и тот ничего, никаких слов... Человек почище тебя, а не хватал руками... Садись! Садись, тебе говорю!</a:t>
            </a:r>
            <a:br>
              <a:rPr lang="ru-RU" sz="1800" dirty="0"/>
            </a:br>
            <a:r>
              <a:rPr lang="ru-RU" sz="1800" dirty="0"/>
              <a:t>— Света не вижу... Дай дух перевести... Ох! (садится). Не тяни только долго, а дергай. Ты не тяни, а дергай... Сразу!</a:t>
            </a:r>
            <a:br>
              <a:rPr lang="ru-RU" sz="1800" dirty="0"/>
            </a:br>
            <a:r>
              <a:rPr lang="ru-RU" sz="1800" dirty="0"/>
              <a:t>— Учи ученого! Экий, господи, народ необразованный! Живи вот с этакими... очумеешь! Раскрой рот... (накладывает щипцы). Хирургия, брат, не шутка... Это не на клиросе читать... (делает </a:t>
            </a:r>
            <a:r>
              <a:rPr lang="ru-RU" sz="1800" dirty="0" err="1"/>
              <a:t>тракцию</a:t>
            </a:r>
            <a:r>
              <a:rPr lang="ru-RU" sz="1800" dirty="0"/>
              <a:t>). Не дергайся... Зуб, выходит, застарелый, глубоко корни пустил... (тянет). Не шевелись... Так... так... Не шевелись... Ну, ну... (слышен хрустящий звук). Так и знал!</a:t>
            </a:r>
          </a:p>
        </p:txBody>
      </p:sp>
    </p:spTree>
    <p:extLst>
      <p:ext uri="{BB962C8B-B14F-4D97-AF65-F5344CB8AC3E}">
        <p14:creationId xmlns:p14="http://schemas.microsoft.com/office/powerpoint/2010/main" val="545930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2160" y="1310640"/>
            <a:ext cx="9154160" cy="4653280"/>
          </a:xfrm>
        </p:spPr>
        <p:txBody>
          <a:bodyPr>
            <a:normAutofit/>
          </a:bodyPr>
          <a:lstStyle/>
          <a:p>
            <a:r>
              <a:rPr lang="ru-RU" sz="1800" dirty="0"/>
              <a:t>Вонмигласов сидит минуту неподвижно, словно без чувств. Он ошеломлен... Глаза его тупо глядят в пространство, на бледном лице пот.</a:t>
            </a:r>
            <a:br>
              <a:rPr lang="ru-RU" sz="1800" dirty="0"/>
            </a:br>
            <a:r>
              <a:rPr lang="ru-RU" sz="1800" dirty="0"/>
              <a:t>— Было б мне козьей ножкой... — бормочет фельдшер. — Этакая оказия!</a:t>
            </a:r>
            <a:br>
              <a:rPr lang="ru-RU" sz="1800" dirty="0"/>
            </a:br>
            <a:r>
              <a:rPr lang="ru-RU" sz="1800" dirty="0"/>
              <a:t>Придя в себя, дьячок сует в рот пальцы и на месте больного зуба находит два торчащих выступа.</a:t>
            </a:r>
            <a:br>
              <a:rPr lang="ru-RU" sz="1800" dirty="0"/>
            </a:br>
            <a:r>
              <a:rPr lang="ru-RU" sz="1800" dirty="0"/>
              <a:t>— </a:t>
            </a:r>
            <a:r>
              <a:rPr lang="ru-RU" sz="1800" dirty="0" err="1"/>
              <a:t>Парршивый</a:t>
            </a:r>
            <a:r>
              <a:rPr lang="ru-RU" sz="1800" dirty="0"/>
              <a:t> чёрт... — выговаривает он. — Насажали вас здесь, иродов, на нашу погибель!</a:t>
            </a:r>
            <a:br>
              <a:rPr lang="ru-RU" sz="1800" dirty="0"/>
            </a:br>
            <a:r>
              <a:rPr lang="ru-RU" sz="1800" dirty="0"/>
              <a:t>— Поругайся мне еще тут... — бормочет фельдшер, кладя в </a:t>
            </a:r>
            <a:r>
              <a:rPr lang="ru-RU" sz="1800" dirty="0" err="1"/>
              <a:t>шкап</a:t>
            </a:r>
            <a:r>
              <a:rPr lang="ru-RU" sz="1800" dirty="0"/>
              <a:t> щипцы. — Невежа... Мало тебя в бурсе березой потчевали... Господин Египетский, Александр </a:t>
            </a:r>
            <a:r>
              <a:rPr lang="ru-RU" sz="1800" dirty="0" err="1"/>
              <a:t>Иваныч</a:t>
            </a:r>
            <a:r>
              <a:rPr lang="ru-RU" sz="1800" dirty="0"/>
              <a:t>, в Петербурге лет семь жил... образованность... один костюм рублей сто стоит... да и то не ругался... А ты что за пава такая? </a:t>
            </a:r>
            <a:r>
              <a:rPr lang="ru-RU" sz="1800" dirty="0" err="1"/>
              <a:t>Ништо</a:t>
            </a:r>
            <a:r>
              <a:rPr lang="ru-RU" sz="1800" dirty="0"/>
              <a:t> тебе, не околеешь!</a:t>
            </a:r>
            <a:br>
              <a:rPr lang="ru-RU" sz="1800" dirty="0"/>
            </a:br>
            <a:r>
              <a:rPr lang="ru-RU" sz="1800" dirty="0"/>
              <a:t>Дьячок берет со стола свою просфору и</a:t>
            </a:r>
            <a:r>
              <a:rPr lang="ru-RU" sz="1800" dirty="0" smtClean="0"/>
              <a:t>, </a:t>
            </a:r>
            <a:r>
              <a:rPr lang="ru-RU" sz="1800" dirty="0"/>
              <a:t>придерживая щеку рукой, уходит восвояси</a:t>
            </a:r>
            <a:r>
              <a:rPr lang="ru-RU" sz="1800" dirty="0" smtClean="0"/>
              <a:t>...</a:t>
            </a:r>
            <a:br>
              <a:rPr lang="ru-RU" sz="1800" dirty="0" smtClean="0"/>
            </a:br>
            <a:endParaRPr lang="ru-RU" sz="1800" dirty="0"/>
          </a:p>
        </p:txBody>
      </p:sp>
    </p:spTree>
    <p:extLst>
      <p:ext uri="{BB962C8B-B14F-4D97-AF65-F5344CB8AC3E}">
        <p14:creationId xmlns:p14="http://schemas.microsoft.com/office/powerpoint/2010/main" val="93567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800600"/>
            <a:ext cx="8596667" cy="777240"/>
          </a:xfrm>
        </p:spPr>
        <p:txBody>
          <a:bodyPr/>
          <a:lstStyle/>
          <a:p>
            <a:pPr algn="ctr"/>
            <a:r>
              <a:rPr lang="ru-RU" dirty="0" smtClean="0"/>
              <a:t>Спасибо за внимание</a:t>
            </a:r>
            <a:endParaRPr lang="ru-RU"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17457" b="17457"/>
          <a:stretch>
            <a:fillRect/>
          </a:stretch>
        </p:blipFill>
        <p:spPr>
          <a:xfrm>
            <a:off x="677334" y="955040"/>
            <a:ext cx="8596668" cy="3845560"/>
          </a:xfrm>
        </p:spPr>
      </p:pic>
      <p:sp>
        <p:nvSpPr>
          <p:cNvPr id="4" name="Текст 3"/>
          <p:cNvSpPr>
            <a:spLocks noGrp="1"/>
          </p:cNvSpPr>
          <p:nvPr>
            <p:ph type="body" sz="half" idx="2"/>
          </p:nvPr>
        </p:nvSpPr>
        <p:spPr>
          <a:xfrm>
            <a:off x="508000" y="6014720"/>
            <a:ext cx="8766001" cy="487680"/>
          </a:xfrm>
        </p:spPr>
        <p:txBody>
          <a:bodyPr/>
          <a:lstStyle/>
          <a:p>
            <a:r>
              <a:rPr lang="ru-RU" dirty="0" smtClean="0"/>
              <a:t>Презентацию выполнила Магомедова П.И.</a:t>
            </a:r>
            <a:endParaRPr lang="ru-RU" dirty="0"/>
          </a:p>
        </p:txBody>
      </p:sp>
    </p:spTree>
    <p:extLst>
      <p:ext uri="{BB962C8B-B14F-4D97-AF65-F5344CB8AC3E}">
        <p14:creationId xmlns:p14="http://schemas.microsoft.com/office/powerpoint/2010/main" val="151702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err="1"/>
              <a:t>Анто́н</a:t>
            </a:r>
            <a:r>
              <a:rPr lang="ru-RU" sz="1800" b="1" dirty="0"/>
              <a:t> </a:t>
            </a:r>
            <a:r>
              <a:rPr lang="ru-RU" sz="1800" b="1" dirty="0" err="1"/>
              <a:t>Па́влович</a:t>
            </a:r>
            <a:r>
              <a:rPr lang="ru-RU" sz="1800" b="1" dirty="0"/>
              <a:t> </a:t>
            </a:r>
            <a:r>
              <a:rPr lang="ru-RU" sz="1800" b="1" dirty="0" err="1"/>
              <a:t>Че́хов</a:t>
            </a:r>
            <a:r>
              <a:rPr lang="ru-RU" sz="1800" b="1" dirty="0"/>
              <a:t> </a:t>
            </a:r>
            <a:r>
              <a:rPr lang="ru-RU" sz="1800" dirty="0"/>
              <a:t>— русский писатель, прозаик, драматург, публицист, врач, общественный деятель в сфере благотворительности. Классик мировой литературы. Почётный академик Императорской академии наук по разряду изящной словесности. Один из самых известных драматургов мира. </a:t>
            </a: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4904" y="2160588"/>
            <a:ext cx="5862229" cy="3881437"/>
          </a:xfrm>
        </p:spPr>
      </p:pic>
    </p:spTree>
    <p:extLst>
      <p:ext uri="{BB962C8B-B14F-4D97-AF65-F5344CB8AC3E}">
        <p14:creationId xmlns:p14="http://schemas.microsoft.com/office/powerpoint/2010/main" val="357469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dirty="0" smtClean="0"/>
              <a:t>Даты жизни</a:t>
            </a:r>
            <a:br>
              <a:rPr lang="ru-RU" sz="2800" dirty="0" smtClean="0"/>
            </a:br>
            <a:r>
              <a:rPr lang="ru-RU" sz="2800" dirty="0" smtClean="0"/>
              <a:t>29 </a:t>
            </a:r>
            <a:r>
              <a:rPr lang="ru-RU" sz="2800" dirty="0"/>
              <a:t>января 1860 </a:t>
            </a:r>
            <a:r>
              <a:rPr lang="ru-RU" sz="2800" dirty="0" smtClean="0"/>
              <a:t>г.-15 </a:t>
            </a:r>
            <a:r>
              <a:rPr lang="ru-RU" sz="2800" dirty="0"/>
              <a:t>июля 1904 г</a:t>
            </a:r>
            <a:r>
              <a:rPr lang="ru-RU" sz="2800" dirty="0" smtClean="0"/>
              <a:t>. </a:t>
            </a:r>
            <a:r>
              <a:rPr lang="ru-RU" sz="2800" dirty="0"/>
              <a:t/>
            </a:r>
            <a:br>
              <a:rPr lang="ru-RU" sz="2800" dirty="0"/>
            </a:br>
            <a:endParaRPr lang="ru-RU" sz="2800" dirty="0"/>
          </a:p>
        </p:txBody>
      </p:sp>
      <p:sp>
        <p:nvSpPr>
          <p:cNvPr id="3" name="Объект 2"/>
          <p:cNvSpPr>
            <a:spLocks noGrp="1"/>
          </p:cNvSpPr>
          <p:nvPr>
            <p:ph idx="1"/>
          </p:nvPr>
        </p:nvSpPr>
        <p:spPr/>
        <p:txBody>
          <a:bodyPr/>
          <a:lstStyle/>
          <a:p>
            <a:r>
              <a:rPr lang="ru-RU" i="1" dirty="0" smtClean="0"/>
              <a:t>Жил </a:t>
            </a:r>
            <a:r>
              <a:rPr lang="ru-RU" i="1" dirty="0"/>
              <a:t>на свете обыкновенный доктор. Он очень много помогал людям. Помогал не только микстурами, пилюлями, но самое главное – словами. Помогал и больным, и здоровым. Потому что был не просто доктор, но и замечательный писатель. Звали его </a:t>
            </a:r>
            <a:r>
              <a:rPr lang="ru-RU" b="1" i="1" dirty="0"/>
              <a:t>Антон Павлович Чехов. </a:t>
            </a:r>
            <a:endParaRPr lang="ru-RU" b="1" i="1" dirty="0" smtClean="0"/>
          </a:p>
          <a:p>
            <a:r>
              <a:rPr lang="ru-RU" i="1" dirty="0">
                <a:solidFill>
                  <a:schemeClr val="accent6">
                    <a:lumMod val="60000"/>
                    <a:lumOff val="40000"/>
                  </a:schemeClr>
                </a:solidFill>
              </a:rPr>
              <a:t>А.П. Чехов один из самых известных драматургов мира. Его произведения переведены более чем на сто языков. За 25 лет творчества Чехов создал более пятисот различных произведений  такие, как: «Степь», «Скучная история», «Дуэль», «Палата № 6», «Дом с мезонином», «Душечка», «Попрыгунья», «Рассказ неизвестного человека», «Мужики», «Человек в футляре», «В овраге», «Детвора», «Драма на охоте»; из пьес: «Иванов», «Чайка», «Дядя Ваня», «Три сестры», «Вишнёвый сад</a:t>
            </a:r>
            <a:r>
              <a:rPr lang="ru-RU" i="1" dirty="0" smtClean="0">
                <a:solidFill>
                  <a:schemeClr val="accent6">
                    <a:lumMod val="60000"/>
                    <a:lumOff val="40000"/>
                  </a:schemeClr>
                </a:solidFill>
              </a:rPr>
              <a:t>»…</a:t>
            </a:r>
            <a:endParaRPr lang="ru-RU" i="1" dirty="0">
              <a:solidFill>
                <a:schemeClr val="accent6">
                  <a:lumMod val="60000"/>
                  <a:lumOff val="40000"/>
                </a:schemeClr>
              </a:solidFill>
            </a:endParaRPr>
          </a:p>
          <a:p>
            <a:endParaRPr lang="ru-RU" b="1" i="1" dirty="0">
              <a:solidFill>
                <a:schemeClr val="accent6">
                  <a:lumMod val="60000"/>
                  <a:lumOff val="40000"/>
                </a:schemeClr>
              </a:solidFill>
            </a:endParaRPr>
          </a:p>
          <a:p>
            <a:endParaRPr lang="ru-RU" b="1" i="1" dirty="0"/>
          </a:p>
        </p:txBody>
      </p:sp>
    </p:spTree>
    <p:extLst>
      <p:ext uri="{BB962C8B-B14F-4D97-AF65-F5344CB8AC3E}">
        <p14:creationId xmlns:p14="http://schemas.microsoft.com/office/powerpoint/2010/main" val="3117470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Autofit/>
          </a:bodyPr>
          <a:lstStyle/>
          <a:p>
            <a:pPr algn="ctr"/>
            <a:r>
              <a:rPr lang="ru-RU" sz="1800" i="1" dirty="0"/>
              <a:t>«Его язык удивителен. Я помню, что когда я первый раз начал читать Чехова, то сначала он показался мне каким-то странным, как бы нескладным. Но как только я вчитался, так этот язык и захватил меня</a:t>
            </a:r>
            <a:r>
              <a:rPr lang="ru-RU" sz="1800" i="1" dirty="0" smtClean="0"/>
              <a:t>».  </a:t>
            </a:r>
            <a:br>
              <a:rPr lang="ru-RU" sz="1800" i="1" dirty="0" smtClean="0"/>
            </a:br>
            <a:r>
              <a:rPr lang="ru-RU" sz="1800" i="1" dirty="0" smtClean="0"/>
              <a:t> </a:t>
            </a:r>
            <a:r>
              <a:rPr lang="ru-RU" sz="1800" i="1" dirty="0" err="1" smtClean="0"/>
              <a:t>Л.Н.Толстой</a:t>
            </a:r>
            <a:endParaRPr lang="ru-RU" sz="1800" i="1" dirty="0"/>
          </a:p>
        </p:txBody>
      </p:sp>
      <p:sp>
        <p:nvSpPr>
          <p:cNvPr id="7" name="Объект 6"/>
          <p:cNvSpPr>
            <a:spLocks noGrp="1"/>
          </p:cNvSpPr>
          <p:nvPr>
            <p:ph idx="1"/>
          </p:nvPr>
        </p:nvSpPr>
        <p:spPr/>
        <p:txBody>
          <a:bodyPr/>
          <a:lstStyle/>
          <a:p>
            <a:r>
              <a:rPr lang="ru-RU" dirty="0" smtClean="0"/>
              <a:t>-те</a:t>
            </a:r>
            <a:r>
              <a:rPr lang="ru-RU" dirty="0"/>
              <a:t>, кто знали Чехова, утверждают, что юмор писателя был удивительно светлым, и при всём своём лукавстве, добрым, окрашенным любовью к людям, </a:t>
            </a:r>
            <a:r>
              <a:rPr lang="ru-RU" dirty="0" smtClean="0"/>
              <a:t>жизни.</a:t>
            </a:r>
          </a:p>
          <a:p>
            <a:r>
              <a:rPr lang="ru-RU" dirty="0">
                <a:solidFill>
                  <a:schemeClr val="accent1">
                    <a:lumMod val="40000"/>
                    <a:lumOff val="60000"/>
                  </a:schemeClr>
                </a:solidFill>
              </a:rPr>
              <a:t>с самого раннего детства и во взрослой жизни Чехов не мог жить без юмора. </a:t>
            </a:r>
            <a:endParaRPr lang="ru-RU" dirty="0" smtClean="0">
              <a:solidFill>
                <a:schemeClr val="accent1">
                  <a:lumMod val="40000"/>
                  <a:lumOff val="60000"/>
                </a:schemeClr>
              </a:solidFill>
            </a:endParaRPr>
          </a:p>
          <a:p>
            <a:r>
              <a:rPr lang="ru-RU" dirty="0" smtClean="0"/>
              <a:t>сегодня </a:t>
            </a:r>
            <a:r>
              <a:rPr lang="ru-RU" dirty="0"/>
              <a:t>его рассказы и пьесы любят во многих странах мира и нашей стране, потому что, читая их, человек становится благороднее, красивее и добрей</a:t>
            </a:r>
            <a:r>
              <a:rPr lang="ru-RU" dirty="0" smtClean="0"/>
              <a:t>.</a:t>
            </a:r>
          </a:p>
          <a:p>
            <a:r>
              <a:rPr lang="ru-RU" dirty="0" smtClean="0"/>
              <a:t> </a:t>
            </a:r>
            <a:r>
              <a:rPr lang="ru-RU" dirty="0" smtClean="0">
                <a:solidFill>
                  <a:schemeClr val="accent1">
                    <a:lumMod val="40000"/>
                    <a:lumOff val="60000"/>
                  </a:schemeClr>
                </a:solidFill>
              </a:rPr>
              <a:t>между </a:t>
            </a:r>
            <a:r>
              <a:rPr lang="ru-RU" dirty="0" err="1">
                <a:solidFill>
                  <a:schemeClr val="accent1">
                    <a:lumMod val="40000"/>
                    <a:lumOff val="60000"/>
                  </a:schemeClr>
                </a:solidFill>
              </a:rPr>
              <a:t>А.П.Чеховым</a:t>
            </a:r>
            <a:r>
              <a:rPr lang="ru-RU" dirty="0">
                <a:solidFill>
                  <a:schemeClr val="accent1">
                    <a:lumMod val="40000"/>
                    <a:lumOff val="60000"/>
                  </a:schemeClr>
                </a:solidFill>
              </a:rPr>
              <a:t> и Н.В. Гоголем существует связь не только на литературном поприще, но и в биографии есть общее. Оба родились в Украине.</a:t>
            </a:r>
          </a:p>
        </p:txBody>
      </p:sp>
    </p:spTree>
    <p:extLst>
      <p:ext uri="{BB962C8B-B14F-4D97-AF65-F5344CB8AC3E}">
        <p14:creationId xmlns:p14="http://schemas.microsoft.com/office/powerpoint/2010/main" val="3680708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Произведение «Хирургия».</a:t>
            </a:r>
            <a:br>
              <a:rPr lang="ru-RU" sz="2000" dirty="0"/>
            </a:br>
            <a:r>
              <a:rPr lang="ru-RU" sz="2000" dirty="0"/>
              <a:t>«Хирургия» — рассказ А. П. Чехова. Написан в 1884 году, впервые опубликован в журнале «Осколки» 11 августа 1884 года.</a:t>
            </a:r>
            <a:br>
              <a:rPr lang="ru-RU" sz="2000" dirty="0"/>
            </a:br>
            <a:endParaRPr lang="ru-RU" sz="2000" dirty="0"/>
          </a:p>
        </p:txBody>
      </p:sp>
      <p:sp>
        <p:nvSpPr>
          <p:cNvPr id="3" name="Объект 2"/>
          <p:cNvSpPr>
            <a:spLocks noGrp="1"/>
          </p:cNvSpPr>
          <p:nvPr>
            <p:ph idx="1"/>
          </p:nvPr>
        </p:nvSpPr>
        <p:spPr/>
        <p:txBody>
          <a:bodyPr/>
          <a:lstStyle/>
          <a:p>
            <a:r>
              <a:rPr lang="ru-RU" i="1" dirty="0" smtClean="0"/>
              <a:t>Рассказы </a:t>
            </a:r>
            <a:r>
              <a:rPr lang="ru-RU" i="1" dirty="0"/>
              <a:t>Чехова не просто </a:t>
            </a:r>
            <a:r>
              <a:rPr lang="ru-RU" i="1" dirty="0" smtClean="0"/>
              <a:t>юмористические они </a:t>
            </a:r>
            <a:r>
              <a:rPr lang="ru-RU" i="1" dirty="0"/>
              <a:t>носят </a:t>
            </a:r>
            <a:r>
              <a:rPr lang="ru-RU" i="1" dirty="0" smtClean="0"/>
              <a:t>ещё </a:t>
            </a:r>
            <a:r>
              <a:rPr lang="ru-RU" i="1" dirty="0"/>
              <a:t>сатирический характер</a:t>
            </a:r>
            <a:r>
              <a:rPr lang="ru-RU" i="1" dirty="0" smtClean="0"/>
              <a:t>.</a:t>
            </a:r>
          </a:p>
          <a:p>
            <a:endParaRPr lang="ru-RU" i="1"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7280" y="2987040"/>
            <a:ext cx="3450590" cy="3532187"/>
          </a:xfrm>
          <a:prstGeom prst="rect">
            <a:avLst/>
          </a:prstGeom>
        </p:spPr>
      </p:pic>
    </p:spTree>
    <p:extLst>
      <p:ext uri="{BB962C8B-B14F-4D97-AF65-F5344CB8AC3E}">
        <p14:creationId xmlns:p14="http://schemas.microsoft.com/office/powerpoint/2010/main" val="373095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792480"/>
            <a:ext cx="8596668" cy="1137920"/>
          </a:xfrm>
        </p:spPr>
        <p:txBody>
          <a:bodyPr>
            <a:normAutofit/>
          </a:bodyPr>
          <a:lstStyle/>
          <a:p>
            <a:pPr algn="ctr"/>
            <a:r>
              <a:rPr lang="ru-RU" sz="2400" dirty="0" smtClean="0"/>
              <a:t>Введение понятий</a:t>
            </a:r>
            <a:endParaRPr lang="ru-RU" sz="2400" dirty="0"/>
          </a:p>
        </p:txBody>
      </p:sp>
      <p:sp>
        <p:nvSpPr>
          <p:cNvPr id="3" name="Объект 2"/>
          <p:cNvSpPr>
            <a:spLocks noGrp="1"/>
          </p:cNvSpPr>
          <p:nvPr>
            <p:ph idx="1"/>
          </p:nvPr>
        </p:nvSpPr>
        <p:spPr/>
        <p:txBody>
          <a:bodyPr>
            <a:normAutofit lnSpcReduction="10000"/>
          </a:bodyPr>
          <a:lstStyle/>
          <a:p>
            <a:r>
              <a:rPr lang="ru-RU" dirty="0" err="1"/>
              <a:t>Сати́ра</a:t>
            </a:r>
            <a:r>
              <a:rPr lang="ru-RU" dirty="0"/>
              <a:t> (заимствование через фр. </a:t>
            </a:r>
            <a:r>
              <a:rPr lang="ru-RU" dirty="0" err="1"/>
              <a:t>Satire</a:t>
            </a:r>
            <a:r>
              <a:rPr lang="ru-RU" dirty="0"/>
              <a:t> из лат. </a:t>
            </a:r>
            <a:r>
              <a:rPr lang="ru-RU" dirty="0" err="1"/>
              <a:t>satira</a:t>
            </a:r>
            <a:r>
              <a:rPr lang="ru-RU" dirty="0"/>
              <a:t> — букв. переполненное блюдо) — резкое проявление комического в искусстве, представляющее собой поэтическое унизительное обличение явлений при помощи различных комических средств (</a:t>
            </a:r>
            <a:r>
              <a:rPr lang="ru-RU" i="1" dirty="0"/>
              <a:t>приёмов</a:t>
            </a:r>
            <a:r>
              <a:rPr lang="ru-RU" dirty="0"/>
              <a:t>): сарказма, иронии, гиперболы, гротеска, аллегории, пародии и других</a:t>
            </a:r>
            <a:r>
              <a:rPr lang="ru-RU" dirty="0" smtClean="0"/>
              <a:t>.</a:t>
            </a:r>
          </a:p>
          <a:p>
            <a:r>
              <a:rPr lang="ru-RU" dirty="0"/>
              <a:t>Сатира – смех жгучий, искореняющий, </a:t>
            </a:r>
            <a:r>
              <a:rPr lang="ru-RU" dirty="0" smtClean="0"/>
              <a:t>смеётся </a:t>
            </a:r>
            <a:r>
              <a:rPr lang="ru-RU" dirty="0"/>
              <a:t>над опасным, вредным для людей, высмеивает общественные пороки, обличает зло.</a:t>
            </a:r>
          </a:p>
          <a:p>
            <a:endParaRPr lang="ru-RU" dirty="0" smtClean="0"/>
          </a:p>
          <a:p>
            <a:r>
              <a:rPr lang="ru-RU" dirty="0">
                <a:solidFill>
                  <a:schemeClr val="accent1">
                    <a:lumMod val="40000"/>
                    <a:lumOff val="60000"/>
                  </a:schemeClr>
                </a:solidFill>
              </a:rPr>
              <a:t>Понятие «юмор» встречается и в науке о </a:t>
            </a:r>
            <a:r>
              <a:rPr lang="ru-RU" dirty="0" smtClean="0">
                <a:solidFill>
                  <a:schemeClr val="accent1">
                    <a:lumMod val="40000"/>
                    <a:lumOff val="60000"/>
                  </a:schemeClr>
                </a:solidFill>
              </a:rPr>
              <a:t>литературе оно означает беззлобно-насмешливое </a:t>
            </a:r>
            <a:r>
              <a:rPr lang="ru-RU" dirty="0">
                <a:solidFill>
                  <a:schemeClr val="accent1">
                    <a:lumMod val="40000"/>
                    <a:lumOff val="60000"/>
                  </a:schemeClr>
                </a:solidFill>
              </a:rPr>
              <a:t>отношение к </a:t>
            </a:r>
            <a:r>
              <a:rPr lang="ru-RU" dirty="0" smtClean="0">
                <a:solidFill>
                  <a:schemeClr val="accent1">
                    <a:lumMod val="40000"/>
                    <a:lumOff val="60000"/>
                  </a:schemeClr>
                </a:solidFill>
              </a:rPr>
              <a:t>чему-либо.</a:t>
            </a:r>
          </a:p>
          <a:p>
            <a:r>
              <a:rPr lang="ru-RU" dirty="0">
                <a:solidFill>
                  <a:schemeClr val="accent1">
                    <a:lumMod val="40000"/>
                    <a:lumOff val="60000"/>
                  </a:schemeClr>
                </a:solidFill>
              </a:rPr>
              <a:t>Юмор - это добродушный смех, который не уничтожает человека, на которого направлена насмешка</a:t>
            </a:r>
            <a:r>
              <a:rPr lang="ru-RU" dirty="0" smtClean="0">
                <a:solidFill>
                  <a:schemeClr val="accent1">
                    <a:lumMod val="40000"/>
                    <a:lumOff val="60000"/>
                  </a:schemeClr>
                </a:solidFill>
              </a:rPr>
              <a:t>.</a:t>
            </a:r>
          </a:p>
          <a:p>
            <a:pPr marL="0" indent="0">
              <a:buNone/>
            </a:pPr>
            <a:endParaRPr lang="ru-RU" dirty="0" smtClean="0">
              <a:solidFill>
                <a:schemeClr val="accent1">
                  <a:lumMod val="40000"/>
                  <a:lumOff val="60000"/>
                </a:schemeClr>
              </a:solidFill>
            </a:endParaRPr>
          </a:p>
        </p:txBody>
      </p:sp>
    </p:spTree>
    <p:extLst>
      <p:ext uri="{BB962C8B-B14F-4D97-AF65-F5344CB8AC3E}">
        <p14:creationId xmlns:p14="http://schemas.microsoft.com/office/powerpoint/2010/main" val="1787681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57201"/>
            <a:ext cx="8596668" cy="863600"/>
          </a:xfrm>
        </p:spPr>
        <p:txBody>
          <a:bodyPr>
            <a:normAutofit/>
          </a:bodyPr>
          <a:lstStyle/>
          <a:p>
            <a:pPr algn="ctr"/>
            <a:r>
              <a:rPr lang="ru-RU" sz="2400" dirty="0" smtClean="0"/>
              <a:t>Рассказ «Хирургия»</a:t>
            </a:r>
            <a:endParaRPr lang="ru-RU" sz="2400" dirty="0"/>
          </a:p>
        </p:txBody>
      </p:sp>
      <p:sp>
        <p:nvSpPr>
          <p:cNvPr id="3" name="Объект 2"/>
          <p:cNvSpPr>
            <a:spLocks noGrp="1"/>
          </p:cNvSpPr>
          <p:nvPr>
            <p:ph idx="1"/>
          </p:nvPr>
        </p:nvSpPr>
        <p:spPr>
          <a:xfrm>
            <a:off x="677334" y="1381761"/>
            <a:ext cx="9106746" cy="4659602"/>
          </a:xfrm>
        </p:spPr>
        <p:txBody>
          <a:bodyPr>
            <a:normAutofit/>
          </a:bodyPr>
          <a:lstStyle/>
          <a:p>
            <a:r>
              <a:rPr lang="ru-RU" sz="1400" dirty="0"/>
              <a:t>Земская больница. За отсутствием доктора, уехавшего жениться, больных принимает фельдшер Курятин, толстый человек лет сорока, в поношенной </a:t>
            </a:r>
            <a:r>
              <a:rPr lang="ru-RU" sz="1400" dirty="0" err="1"/>
              <a:t>чечунчовой</a:t>
            </a:r>
            <a:r>
              <a:rPr lang="ru-RU" sz="1400" dirty="0"/>
              <a:t> жакетке и в истрепанных триковых брюках. На лице выражение чувства долга и приятности. Между указательным и средним пальцами левой руки — сигара, распространяющая зловоние.</a:t>
            </a:r>
          </a:p>
          <a:p>
            <a:r>
              <a:rPr lang="ru-RU" sz="1400" dirty="0"/>
              <a:t>В приемную входит дьячок Вонмигласов, высокий коренастый старик в коричневой рясе и с широким кожаным поясом. Правый глаз с бельмом и полузакрыт, на носу бородавка, похожая издали на большую муху. Секунду дьячок ищет глазами икону и, не найдя таковой, крестится на бутыль с карболовым раствором, потом вынимает из красного платочка просфору и с поклоном кладет ее перед фельдшером.</a:t>
            </a:r>
          </a:p>
          <a:p>
            <a:r>
              <a:rPr lang="ru-RU" sz="1400" dirty="0"/>
              <a:t>— А-а-а... мое вам! — зевает фельдшер. — С чем пожаловали?</a:t>
            </a:r>
          </a:p>
          <a:p>
            <a:r>
              <a:rPr lang="ru-RU" sz="1400" dirty="0"/>
              <a:t>— С воскресным днем вас, Сергей Кузьмич... К вашей милости... Истинно и правдиво в псалтыри сказано, извините: «Питие мое с плачем </a:t>
            </a:r>
            <a:r>
              <a:rPr lang="ru-RU" sz="1400" dirty="0" err="1"/>
              <a:t>растворях</a:t>
            </a:r>
            <a:r>
              <a:rPr lang="ru-RU" sz="1400" dirty="0"/>
              <a:t>». Сел намедни со старухой чай пить и — ни боже мой, ни капельки, ни синь-порох, хоть ложись да помирай... Хлебнешь чуточку — и силы моей нету! А кроме того, что в самом зубе, но и всю эту сторону... Так и ломит, так и ломит! В ухо отдает, извините, словно в нем гвоздик или другой какой предмет: так и стреляет, так и стреляет! </a:t>
            </a:r>
            <a:r>
              <a:rPr lang="ru-RU" sz="1400" dirty="0" err="1"/>
              <a:t>Согрешихом</a:t>
            </a:r>
            <a:r>
              <a:rPr lang="ru-RU" sz="1400" dirty="0"/>
              <a:t> и </a:t>
            </a:r>
            <a:r>
              <a:rPr lang="ru-RU" sz="1400" dirty="0" err="1"/>
              <a:t>беззаконновахом</a:t>
            </a:r>
            <a:r>
              <a:rPr lang="ru-RU" sz="1400" dirty="0"/>
              <a:t>... </a:t>
            </a:r>
            <a:r>
              <a:rPr lang="ru-RU" sz="1400" dirty="0" err="1"/>
              <a:t>Студными</a:t>
            </a:r>
            <a:r>
              <a:rPr lang="ru-RU" sz="1400" dirty="0"/>
              <a:t> </a:t>
            </a:r>
            <a:r>
              <a:rPr lang="ru-RU" sz="1400" dirty="0" err="1"/>
              <a:t>бо</a:t>
            </a:r>
            <a:r>
              <a:rPr lang="ru-RU" sz="1400" dirty="0"/>
              <a:t> </a:t>
            </a:r>
            <a:r>
              <a:rPr lang="ru-RU" sz="1400" dirty="0" err="1"/>
              <a:t>окалях</a:t>
            </a:r>
            <a:r>
              <a:rPr lang="ru-RU" sz="1400" dirty="0"/>
              <a:t> душу </a:t>
            </a:r>
            <a:r>
              <a:rPr lang="ru-RU" sz="1400" dirty="0" err="1"/>
              <a:t>грехми</a:t>
            </a:r>
            <a:r>
              <a:rPr lang="ru-RU" sz="1400" dirty="0"/>
              <a:t> и в лености житие мое </a:t>
            </a:r>
            <a:r>
              <a:rPr lang="ru-RU" sz="1400" dirty="0" err="1"/>
              <a:t>иждих</a:t>
            </a:r>
            <a:r>
              <a:rPr lang="ru-RU" sz="1400" dirty="0"/>
              <a:t>... За грехи, Сергей Кузьмич, за грехи! Отец иерей после литургии упрекает: «Косноязычен ты, Ефим, и гугнив стал. Поешь, и ничего у тебя не разберешь». А какое, судите, тут пение, ежели рта раскрыть нельзя, всё распухши, извините, и ночь не спавши...</a:t>
            </a:r>
          </a:p>
        </p:txBody>
      </p:sp>
    </p:spTree>
    <p:extLst>
      <p:ext uri="{BB962C8B-B14F-4D97-AF65-F5344CB8AC3E}">
        <p14:creationId xmlns:p14="http://schemas.microsoft.com/office/powerpoint/2010/main" val="363868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93040"/>
          </a:xfrm>
        </p:spPr>
        <p:txBody>
          <a:bodyPr>
            <a:normAutofit fontScale="90000"/>
          </a:bodyPr>
          <a:lstStyle/>
          <a:p>
            <a:endParaRPr lang="ru-RU" dirty="0"/>
          </a:p>
        </p:txBody>
      </p:sp>
      <p:sp>
        <p:nvSpPr>
          <p:cNvPr id="3" name="Объект 2"/>
          <p:cNvSpPr>
            <a:spLocks noGrp="1"/>
          </p:cNvSpPr>
          <p:nvPr>
            <p:ph idx="1"/>
          </p:nvPr>
        </p:nvSpPr>
        <p:spPr>
          <a:xfrm>
            <a:off x="677334" y="609600"/>
            <a:ext cx="10752666" cy="5801360"/>
          </a:xfrm>
        </p:spPr>
        <p:txBody>
          <a:bodyPr>
            <a:normAutofit lnSpcReduction="10000"/>
          </a:bodyPr>
          <a:lstStyle/>
          <a:p>
            <a:r>
              <a:rPr lang="ru-RU" dirty="0"/>
              <a:t>— М-да... Садитесь... Раскройте рот!</a:t>
            </a:r>
          </a:p>
          <a:p>
            <a:r>
              <a:rPr lang="ru-RU" dirty="0"/>
              <a:t>Вонмигласов садится и раскрывает рот.</a:t>
            </a:r>
          </a:p>
          <a:p>
            <a:r>
              <a:rPr lang="ru-RU" dirty="0"/>
              <a:t>Курятин хмурится, глядит в рот и среди пожелтевших от времени и табаку зубов усматривает один зуб, украшенный зияющим дуплом.</a:t>
            </a:r>
          </a:p>
          <a:p>
            <a:r>
              <a:rPr lang="ru-RU" dirty="0"/>
              <a:t>— Отец диакон велели водку с хреном прикладывать — не помогло. Гликерия Анисимовна, дай бог им здоровья, дали на руку ниточку носить с Афонской горы да велели теплым молоком зуб полоскать, а я, признаться, ниточку-то надел, а в отношении молока не соблюл: бога боюсь, пост...</a:t>
            </a:r>
          </a:p>
          <a:p>
            <a:r>
              <a:rPr lang="ru-RU" dirty="0"/>
              <a:t>— Предрассудок... (пауза). Вырвать его нужно, Ефим </a:t>
            </a:r>
            <a:r>
              <a:rPr lang="ru-RU" dirty="0" err="1"/>
              <a:t>Михеич</a:t>
            </a:r>
            <a:r>
              <a:rPr lang="ru-RU" dirty="0"/>
              <a:t>!</a:t>
            </a:r>
          </a:p>
          <a:p>
            <a:r>
              <a:rPr lang="ru-RU" dirty="0"/>
              <a:t>— Вам лучше знать, Сергей Кузьмич. На то вы и обучены, чтоб это дело понимать как оно есть, что вырвать, а что каплями или прочим чем... На то вы, благодетели, и поставлены, дай бог вам здоровья, чтоб мы за вас денно и нощно, отцы родные... по гроб жизни...</a:t>
            </a:r>
          </a:p>
          <a:p>
            <a:r>
              <a:rPr lang="ru-RU" dirty="0"/>
              <a:t>— Пустяки... — скромничает фельдшер, подходя к </a:t>
            </a:r>
            <a:r>
              <a:rPr lang="ru-RU" dirty="0" err="1"/>
              <a:t>шкапу</a:t>
            </a:r>
            <a:r>
              <a:rPr lang="ru-RU" dirty="0"/>
              <a:t> и роясь в инструментах. — Хирургия — пустяки... Тут во всем привычка, твердость руки... Раз плюнуть... Намедни тоже, вот как и вы, приезжает в больницу помещик Александр </a:t>
            </a:r>
            <a:r>
              <a:rPr lang="ru-RU" dirty="0" err="1"/>
              <a:t>Иваныч</a:t>
            </a:r>
            <a:r>
              <a:rPr lang="ru-RU" dirty="0"/>
              <a:t> Египетский... Тоже с зубом... Человек образованный, обо всем расспрашивает, во всё входит, как и что. Руку пожимает, по имени и отчеству... В Петербурге семь лет жил, всех профессоров перенюхал... Долго мы с ним тут... Христом-богом молит: вырвите вы мне его, Сергей Кузьмич! Отчего же не вырвать? Вырвать можно. Только тут понимать надо, без понятия нельзя... Зубы разные бывают. Один рвешь щипцами, другой козьей ножкой, третий ключом... Кому как.</a:t>
            </a:r>
          </a:p>
        </p:txBody>
      </p:sp>
    </p:spTree>
    <p:extLst>
      <p:ext uri="{BB962C8B-B14F-4D97-AF65-F5344CB8AC3E}">
        <p14:creationId xmlns:p14="http://schemas.microsoft.com/office/powerpoint/2010/main" val="2339309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10051626" cy="5689600"/>
          </a:xfrm>
        </p:spPr>
        <p:txBody>
          <a:bodyPr>
            <a:normAutofit/>
          </a:bodyPr>
          <a:lstStyle/>
          <a:p>
            <a:r>
              <a:rPr lang="ru-RU" sz="1800" dirty="0"/>
              <a:t>Фельдшер берет козью ножку, минуту смотрит на нее вопросительно, потом кладет и берет щипцы.</a:t>
            </a:r>
            <a:br>
              <a:rPr lang="ru-RU" sz="1800" dirty="0"/>
            </a:br>
            <a:r>
              <a:rPr lang="ru-RU" sz="1800" dirty="0"/>
              <a:t>— Ну-с, раскройте рот </a:t>
            </a:r>
            <a:r>
              <a:rPr lang="ru-RU" sz="1800" dirty="0" err="1"/>
              <a:t>пошире</a:t>
            </a:r>
            <a:r>
              <a:rPr lang="ru-RU" sz="1800" dirty="0"/>
              <a:t>... — говорит он, подходя с щипцами к дьячку. — Сейчас мы его... </a:t>
            </a:r>
            <a:r>
              <a:rPr lang="ru-RU" sz="1800" dirty="0" err="1"/>
              <a:t>тово</a:t>
            </a:r>
            <a:r>
              <a:rPr lang="ru-RU" sz="1800" dirty="0"/>
              <a:t>... Раз плюнуть... Десну подрезать только... </a:t>
            </a:r>
            <a:r>
              <a:rPr lang="ru-RU" sz="1800" dirty="0" err="1"/>
              <a:t>тракцию</a:t>
            </a:r>
            <a:r>
              <a:rPr lang="ru-RU" sz="1800" dirty="0"/>
              <a:t> сделать по вертикальной оси... и всё... (подрезывает десну) и всё...</a:t>
            </a:r>
            <a:br>
              <a:rPr lang="ru-RU" sz="1800" dirty="0"/>
            </a:br>
            <a:r>
              <a:rPr lang="ru-RU" sz="1800" dirty="0"/>
              <a:t>— Благодетели вы наши... Нам, дуракам, и невдомек, а вас господь просветил...</a:t>
            </a:r>
            <a:br>
              <a:rPr lang="ru-RU" sz="1800" dirty="0"/>
            </a:br>
            <a:r>
              <a:rPr lang="ru-RU" sz="1800" dirty="0"/>
              <a:t>— Не рассуждайте, ежели у вас рот раскрыт...</a:t>
            </a:r>
            <a:br>
              <a:rPr lang="ru-RU" sz="1800" dirty="0"/>
            </a:br>
            <a:r>
              <a:rPr lang="ru-RU" sz="1800" dirty="0"/>
              <a:t>— Этот легко рвать, а бывает так, что одни только корешки... Этот — раз плюнуть... (накладывает щипцы). Постойте, не дергайтесь... Сидите неподвижно... В мгновение ока... (делает </a:t>
            </a:r>
            <a:r>
              <a:rPr lang="ru-RU" sz="1800" dirty="0" err="1"/>
              <a:t>тракцию</a:t>
            </a:r>
            <a:r>
              <a:rPr lang="ru-RU" sz="1800" dirty="0"/>
              <a:t>). Главное, чтоб поглубже взять (тянет)... чтоб коронка не сломалась...</a:t>
            </a:r>
            <a:br>
              <a:rPr lang="ru-RU" sz="1800" dirty="0"/>
            </a:br>
            <a:r>
              <a:rPr lang="ru-RU" sz="1800" dirty="0"/>
              <a:t>— Отцы наши... Мать пресвятая... </a:t>
            </a:r>
            <a:r>
              <a:rPr lang="ru-RU" sz="1800" dirty="0" err="1"/>
              <a:t>Ввв</a:t>
            </a:r>
            <a:r>
              <a:rPr lang="ru-RU" sz="1800" dirty="0"/>
              <a:t>...</a:t>
            </a:r>
            <a:br>
              <a:rPr lang="ru-RU" sz="1800" dirty="0"/>
            </a:br>
            <a:r>
              <a:rPr lang="ru-RU" sz="1800" dirty="0"/>
              <a:t>— Не </a:t>
            </a:r>
            <a:r>
              <a:rPr lang="ru-RU" sz="1800" dirty="0" err="1"/>
              <a:t>тово</a:t>
            </a:r>
            <a:r>
              <a:rPr lang="ru-RU" sz="1800" dirty="0"/>
              <a:t>... не </a:t>
            </a:r>
            <a:r>
              <a:rPr lang="ru-RU" sz="1800" dirty="0" err="1"/>
              <a:t>тово</a:t>
            </a:r>
            <a:r>
              <a:rPr lang="ru-RU" sz="1800" dirty="0"/>
              <a:t>... как его? Не хватайте руками! Пустите руки! (тянет). Сейчас... Вот, вот... Дело-то ведь не легкое...</a:t>
            </a:r>
            <a:br>
              <a:rPr lang="ru-RU" sz="1800" dirty="0"/>
            </a:br>
            <a:r>
              <a:rPr lang="ru-RU" sz="1800" dirty="0"/>
              <a:t>— Отцы... радетели... (кричит). Ангелы! Ого-</a:t>
            </a:r>
            <a:r>
              <a:rPr lang="ru-RU" sz="1800" dirty="0" err="1"/>
              <a:t>го</a:t>
            </a:r>
            <a:r>
              <a:rPr lang="ru-RU" sz="1800" dirty="0"/>
              <a:t>... Да дергай же, дергай! Чего пять лет тянешь?</a:t>
            </a:r>
            <a:br>
              <a:rPr lang="ru-RU" sz="1800" dirty="0"/>
            </a:br>
            <a:r>
              <a:rPr lang="ru-RU" sz="1800" dirty="0"/>
              <a:t>— Дело-то ведь... хирургия... Сразу нельзя... Вот, вот...</a:t>
            </a:r>
          </a:p>
        </p:txBody>
      </p:sp>
    </p:spTree>
    <p:extLst>
      <p:ext uri="{BB962C8B-B14F-4D97-AF65-F5344CB8AC3E}">
        <p14:creationId xmlns:p14="http://schemas.microsoft.com/office/powerpoint/2010/main" val="744966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78</TotalTime>
  <Words>1200</Words>
  <Application>Microsoft Office PowerPoint</Application>
  <PresentationFormat>Широкоэкранный</PresentationFormat>
  <Paragraphs>36</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Trebuchet MS</vt:lpstr>
      <vt:lpstr>Wingdings 3</vt:lpstr>
      <vt:lpstr>Грань</vt:lpstr>
      <vt:lpstr>А.П.Чехов произведение «Хирургия» </vt:lpstr>
      <vt:lpstr>Анто́н Па́влович Че́хов — русский писатель, прозаик, драматург, публицист, врач, общественный деятель в сфере благотворительности. Классик мировой литературы. Почётный академик Императорской академии наук по разряду изящной словесности. Один из самых известных драматургов мира. </vt:lpstr>
      <vt:lpstr>Даты жизни 29 января 1860 г.-15 июля 1904 г.  </vt:lpstr>
      <vt:lpstr>«Его язык удивителен. Я помню, что когда я первый раз начал читать Чехова, то сначала он показался мне каким-то странным, как бы нескладным. Но как только я вчитался, так этот язык и захватил меня».    Л.Н.Толстой</vt:lpstr>
      <vt:lpstr>Произведение «Хирургия». «Хирургия» — рассказ А. П. Чехова. Написан в 1884 году, впервые опубликован в журнале «Осколки» 11 августа 1884 года. </vt:lpstr>
      <vt:lpstr>Введение понятий</vt:lpstr>
      <vt:lpstr>Рассказ «Хирургия»</vt:lpstr>
      <vt:lpstr>Презентация PowerPoint</vt:lpstr>
      <vt:lpstr>Фельдшер берет козью ножку, минуту смотрит на нее вопросительно, потом кладет и берет щипцы. — Ну-с, раскройте рот пошире... — говорит он, подходя с щипцами к дьячку. — Сейчас мы его... тово... Раз плюнуть... Десну подрезать только... тракцию сделать по вертикальной оси... и всё... (подрезывает десну) и всё... — Благодетели вы наши... Нам, дуракам, и невдомек, а вас господь просветил... — Не рассуждайте, ежели у вас рот раскрыт... — Этот легко рвать, а бывает так, что одни только корешки... Этот — раз плюнуть... (накладывает щипцы). Постойте, не дергайтесь... Сидите неподвижно... В мгновение ока... (делает тракцию). Главное, чтоб поглубже взять (тянет)... чтоб коронка не сломалась... — Отцы наши... Мать пресвятая... Ввв... — Не тово... не тово... как его? Не хватайте руками! Пустите руки! (тянет). Сейчас... Вот, вот... Дело-то ведь не легкое... — Отцы... радетели... (кричит). Ангелы! Ого-го... Да дергай же, дергай! Чего пять лет тянешь? — Дело-то ведь... хирургия... Сразу нельзя... Вот, вот...</vt:lpstr>
      <vt:lpstr>Вонмигласов поднимает колени до локтей, шевелит пальцами, выпучивает глаза, прерывисто дышит... На багровом лице его выступает пот, на глазах слезы. Курятин сопит, топчется перед дьячком и тянет... Проходят мучительнейшие полминуты — и щипцы срываются с зуба. Дьячок вскакивает и лезет пальцами в рот. Во рту нащупывает он зуб на старом месте. — Тянул! — говорит он плачущим и в то же время насмешливым голосом. — Чтоб тебя так на том свете потянуло! Благодарим покорно! Коли не умеешь рвать, так не берись! Света божьего не вижу... — А ты зачем руками хватаешь? — сердится фельдшер. — Я тяну, а ты мне под руку толкаешь и разные глупые слова.... Дура! — Сам ты дура! — Ты думаешь, мужик, легко зуб-то рвать? Возьмись-ка! Это не то, что на колокольню полез да в колокола отбарабанил! (дразнит). «Не умеешь, не умеешь!» Скажи, какой указчик нашелся! Ишь ты... Господину Египетскому, Александру Иванычу, рвал, да и тот ничего, никаких слов... Человек почище тебя, а не хватал руками... Садись! Садись, тебе говорю! — Света не вижу... Дай дух перевести... Ох! (садится). Не тяни только долго, а дергай. Ты не тяни, а дергай... Сразу! — Учи ученого! Экий, господи, народ необразованный! Живи вот с этакими... очумеешь! Раскрой рот... (накладывает щипцы). Хирургия, брат, не шутка... Это не на клиросе читать... (делает тракцию). Не дергайся... Зуб, выходит, застарелый, глубоко корни пустил... (тянет). Не шевелись... Так... так... Не шевелись... Ну, ну... (слышен хрустящий звук). Так и знал!</vt:lpstr>
      <vt:lpstr>Вонмигласов сидит минуту неподвижно, словно без чувств. Он ошеломлен... Глаза его тупо глядят в пространство, на бледном лице пот. — Было б мне козьей ножкой... — бормочет фельдшер. — Этакая оказия! Придя в себя, дьячок сует в рот пальцы и на месте больного зуба находит два торчащих выступа. — Парршивый чёрт... — выговаривает он. — Насажали вас здесь, иродов, на нашу погибель! — Поругайся мне еще тут... — бормочет фельдшер, кладя в шкап щипцы. — Невежа... Мало тебя в бурсе березой потчевали... Господин Египетский, Александр Иваныч, в Петербурге лет семь жил... образованность... один костюм рублей сто стоит... да и то не ругался... А ты что за пава такая? Ништо тебе, не околеешь! Дьячок берет со стола свою просфору и, придерживая щеку рукой, уходит восвояси... </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А.П.Чехов произведение «Хирургия» </dc:title>
  <dc:creator>Magomed Magomedov</dc:creator>
  <cp:lastModifiedBy>Magomed Magomedov</cp:lastModifiedBy>
  <cp:revision>10</cp:revision>
  <dcterms:created xsi:type="dcterms:W3CDTF">2023-01-26T15:29:07Z</dcterms:created>
  <dcterms:modified xsi:type="dcterms:W3CDTF">2023-01-26T16:48:54Z</dcterms:modified>
</cp:coreProperties>
</file>