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78" r:id="rId4"/>
    <p:sldId id="279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0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3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9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0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96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32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2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6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9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1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83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5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7D780E-BDB1-4724-A4DC-39D43DD7AF21}" type="datetimeFigureOut">
              <a:rPr lang="ru-RU" smtClean="0"/>
              <a:pPr/>
              <a:t>вс 01.10.23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48EF4A-967D-40B7-9580-1A763D88A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3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807314"/>
            <a:ext cx="105987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Сокольская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школа-интернат для детей с ограниченными возможностями здоровья»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экологической культуры у младших школьников во внеурочной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Автор- Санкова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Фарида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Камилевна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школы-интерната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Матуров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Шавкатович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ctr"/>
            <a:r>
              <a:rPr lang="ru-RU" dirty="0" smtClean="0"/>
              <a:t>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45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07127" y="251844"/>
            <a:ext cx="10266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Таблица 6 - Программа формирующего </a:t>
            </a:r>
            <a:r>
              <a:rPr lang="ru-RU" dirty="0" smtClean="0"/>
              <a:t>этапа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44299"/>
              </p:ext>
            </p:extLst>
          </p:nvPr>
        </p:nvGraphicFramePr>
        <p:xfrm>
          <a:off x="2272147" y="621176"/>
          <a:ext cx="9490360" cy="625170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540326">
                  <a:extLst>
                    <a:ext uri="{9D8B030D-6E8A-4147-A177-3AD203B41FA5}">
                      <a16:colId xmlns:a16="http://schemas.microsoft.com/office/drawing/2014/main" xmlns="" val="1904060687"/>
                    </a:ext>
                  </a:extLst>
                </a:gridCol>
                <a:gridCol w="2341418">
                  <a:extLst>
                    <a:ext uri="{9D8B030D-6E8A-4147-A177-3AD203B41FA5}">
                      <a16:colId xmlns:a16="http://schemas.microsoft.com/office/drawing/2014/main" xmlns="" val="418666577"/>
                    </a:ext>
                  </a:extLst>
                </a:gridCol>
                <a:gridCol w="2812472">
                  <a:extLst>
                    <a:ext uri="{9D8B030D-6E8A-4147-A177-3AD203B41FA5}">
                      <a16:colId xmlns:a16="http://schemas.microsoft.com/office/drawing/2014/main" xmlns="" val="4060141274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xmlns="" val="1502234544"/>
                    </a:ext>
                  </a:extLst>
                </a:gridCol>
                <a:gridCol w="2078180">
                  <a:extLst>
                    <a:ext uri="{9D8B030D-6E8A-4147-A177-3AD203B41FA5}">
                      <a16:colId xmlns:a16="http://schemas.microsoft.com/office/drawing/2014/main" xmlns="" val="2212233089"/>
                    </a:ext>
                  </a:extLst>
                </a:gridCol>
              </a:tblGrid>
              <a:tr h="105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Критерий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1746339155"/>
                  </a:ext>
                </a:extLst>
              </a:tr>
              <a:tr h="52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«Техника безопасности»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Сформировать у школьников понимание важности соблюдения безопасности при походах в лес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Беседа-инструктаж,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1907007826"/>
                  </a:ext>
                </a:extLst>
              </a:tr>
              <a:tr h="42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«Дисциплина и правила поведения в походе»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придерживаться определенных правил поведения в походе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267324577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«Форма одежды для похода»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подбирать правильную одежду для похода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Беседа-напоминание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1152185986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«Список вещей»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детей брать с собой только самое необходимое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651901637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«Правила сбора рюкзака для похода»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детей правильно укладывать вещи в рюкзак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3579311048"/>
                  </a:ext>
                </a:extLst>
              </a:tr>
              <a:tr h="42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«Знакомство с маршрутом похода»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Познакомить детей с маршрутом, по которому будет проходить поход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Беседа-ознакомление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81437888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«Подбор места для лагеря»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детей основным правилам установки лагеря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2360321922"/>
                  </a:ext>
                </a:extLst>
              </a:tr>
              <a:tr h="42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«Разведение костра»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Научить детей правильному и безопасному разжиганию костра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объяснение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3633500703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Игра «Замри»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Повторить знания о свойствах воздуха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Игровая деятельность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Сформированность представлений о живой и неживой природе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1537546191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«Живая и неживая природа»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Закреплять знания о свойствах живой и неживой природы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Наблюдение, фиксация результатов наблюдения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Сформированность представлений о живой и неживой природе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2256528724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«Идем по следу»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Закрепить знания о лесной экосистеме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Беседа, обсуждение, сбор материала для гербария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Сформированность представлений о живой и неживой природе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3862734413"/>
                  </a:ext>
                </a:extLst>
              </a:tr>
              <a:tr h="211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Имитационная игра «Море»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Поднятие позитивного эмоционального фона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Игровая деятельность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Эмоционально-ценностное отношение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3556893459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Имитационная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игра «Дерево»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Поднятие позитивного эмоционального фона и активности детей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Игровая деятельность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Эмоционально-ценностное отношение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636576757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«Какая экология в лесу»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Формировать у детей ценностное отношение к природе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Прогулка по лесу, беседа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Эмоционально-ценностное отношение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2805075163"/>
                  </a:ext>
                </a:extLst>
              </a:tr>
              <a:tr h="42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«Как спасти природу»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Повышать мотивацию у детей к проявлению заботы об окружающей природной среде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Прогулка по лесу, беседа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Эмоционально-ценностное отношение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104899612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«Что мы должны оставить после себя»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Формировать у детей навыки бережного отношения к природе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Итоговая беседа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Эмоционально-ценностное отношение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71" marR="16171" marT="0" marB="0"/>
                </a:tc>
                <a:extLst>
                  <a:ext uri="{0D108BD9-81ED-4DB2-BD59-A6C34878D82A}">
                    <a16:rowId xmlns:a16="http://schemas.microsoft.com/office/drawing/2014/main" xmlns="" val="2974874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2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9418" y="709044"/>
            <a:ext cx="10612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7 – Уровень </a:t>
            </a:r>
            <a:r>
              <a:rPr lang="ru-RU" dirty="0" err="1"/>
              <a:t>сформированности</a:t>
            </a:r>
            <a:r>
              <a:rPr lang="ru-RU" dirty="0"/>
              <a:t> компонентов экологической культуры по результатам беседы «Что мы знаем об экологии»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74324"/>
              </p:ext>
            </p:extLst>
          </p:nvPr>
        </p:nvGraphicFramePr>
        <p:xfrm>
          <a:off x="3066615" y="1355375"/>
          <a:ext cx="593407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xmlns="" val="301821295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xmlns="" val="351781543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xmlns="" val="2490817610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xmlns="" val="3396261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 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 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 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5883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9368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1922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889733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924" y="331194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3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681335"/>
            <a:ext cx="10460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8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эмоционально-ценностного отношения к природе по итогам выполнения Диагностического задания №1 «Оцени поступок»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59573"/>
              </p:ext>
            </p:extLst>
          </p:nvPr>
        </p:nvGraphicFramePr>
        <p:xfrm>
          <a:off x="1627908" y="1438502"/>
          <a:ext cx="96012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80547304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85173546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12555593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626996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уровень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2280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Эмоционально-ценностное отношение к природе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7265076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63" y="2656175"/>
            <a:ext cx="4360691" cy="262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4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681335"/>
            <a:ext cx="10266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9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практического опыта экологической деятельности по итогам выполнения Диагностического задания №2 «Закончи рассказ»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705197"/>
              </p:ext>
            </p:extLst>
          </p:nvPr>
        </p:nvGraphicFramePr>
        <p:xfrm>
          <a:off x="1676400" y="1327666"/>
          <a:ext cx="960120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296876641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89531513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19859674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3547946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4331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8664877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014" y="2931197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2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709" y="625963"/>
            <a:ext cx="10155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10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представлений о животных и растениях родного края по итогам выполнения Диагностического задания №3 «Работа над ошибками»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70592"/>
              </p:ext>
            </p:extLst>
          </p:nvPr>
        </p:nvGraphicFramePr>
        <p:xfrm>
          <a:off x="1572490" y="1272294"/>
          <a:ext cx="960120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364513716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70218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6227218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4175245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уровень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513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Сформированность представлений о животных и растениях родного края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722335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796" y="2743911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6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4" y="751911"/>
            <a:ext cx="10252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Таблица 11 – Уровень развития экологической культуры у младших школьников (контрольный этап)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36111"/>
              </p:ext>
            </p:extLst>
          </p:nvPr>
        </p:nvGraphicFramePr>
        <p:xfrm>
          <a:off x="1582881" y="1328271"/>
          <a:ext cx="9580420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105">
                  <a:extLst>
                    <a:ext uri="{9D8B030D-6E8A-4147-A177-3AD203B41FA5}">
                      <a16:colId xmlns:a16="http://schemas.microsoft.com/office/drawing/2014/main" xmlns="" val="1131778955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xmlns="" val="1842734376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xmlns="" val="1872277222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xmlns="" val="1779868466"/>
                    </a:ext>
                  </a:extLst>
                </a:gridCol>
              </a:tblGrid>
              <a:tr h="244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уровень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709282"/>
                  </a:ext>
                </a:extLst>
              </a:tr>
              <a:tr h="244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чел. (100%)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595039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32" y="2272856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28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2982" y="2205888"/>
            <a:ext cx="714894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/>
              <a:t>СПАСИБО </a:t>
            </a:r>
          </a:p>
          <a:p>
            <a:pPr algn="ctr"/>
            <a:r>
              <a:rPr lang="ru-RU" sz="6600" dirty="0" smtClean="0"/>
              <a:t>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2398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856" y="861996"/>
            <a:ext cx="102385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теоретически изучить и опытно-поисковым путем доказать влияние внеурочной деятельности на формирование экологической культуры младших школьников.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46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64" y="1554402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     </a:t>
            </a:r>
            <a:r>
              <a:rPr lang="ru-RU" sz="2400" b="1" dirty="0" smtClean="0"/>
              <a:t>Исследование </a:t>
            </a:r>
            <a:r>
              <a:rPr lang="ru-RU" sz="2400" b="1" dirty="0"/>
              <a:t>проводилось с помощью диагностического инструментария, разработанного на основе рекомендаций И.А. Гребенниковой.</a:t>
            </a:r>
          </a:p>
          <a:p>
            <a:pPr algn="just"/>
            <a:r>
              <a:rPr lang="ru-RU" sz="2400" dirty="0" smtClean="0"/>
              <a:t>            Диагностическая </a:t>
            </a:r>
            <a:r>
              <a:rPr lang="ru-RU" sz="2400" dirty="0"/>
              <a:t>программа включала в себя вопросы и задания на определение уровня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компонентов экологической культуры (экологического знания и экологического отношения) младших школьников, имеющих интеллектуальные 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138466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8909" y="1166336"/>
            <a:ext cx="8839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              Уровень </a:t>
            </a:r>
            <a:r>
              <a:rPr lang="ru-RU" sz="2800" b="1" dirty="0"/>
              <a:t>экологической культуры учащихся оценивался нами по следующим </a:t>
            </a:r>
            <a:r>
              <a:rPr lang="ru-RU" sz="2800" b="1" dirty="0" smtClean="0"/>
              <a:t>критериям:</a:t>
            </a:r>
          </a:p>
          <a:p>
            <a:pPr algn="ctr"/>
            <a:endParaRPr lang="ru-RU" sz="2800" b="1" dirty="0" smtClean="0"/>
          </a:p>
          <a:p>
            <a:pPr marL="457200" indent="-457200">
              <a:buFontTx/>
              <a:buChar char="-"/>
            </a:pP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</a:t>
            </a:r>
            <a:r>
              <a:rPr lang="ru-RU" sz="2800" dirty="0"/>
              <a:t>представлений о живой и неживой природе,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эмоционально-ценностное </a:t>
            </a:r>
            <a:r>
              <a:rPr lang="ru-RU" sz="2800" dirty="0"/>
              <a:t>отношение к природе,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практический </a:t>
            </a:r>
            <a:r>
              <a:rPr lang="ru-RU" sz="2800" dirty="0"/>
              <a:t>опыт экологической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8149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0873" y="986135"/>
            <a:ext cx="965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1 – Уровень </a:t>
            </a:r>
            <a:r>
              <a:rPr lang="ru-RU" dirty="0" err="1"/>
              <a:t>сформированности</a:t>
            </a:r>
            <a:r>
              <a:rPr lang="ru-RU" dirty="0"/>
              <a:t> компонентов экологической культуры по результатам беседы «Что мы знаем об экологии»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7628"/>
              </p:ext>
            </p:extLst>
          </p:nvPr>
        </p:nvGraphicFramePr>
        <p:xfrm>
          <a:off x="3172691" y="1632466"/>
          <a:ext cx="5945764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049">
                  <a:extLst>
                    <a:ext uri="{9D8B030D-6E8A-4147-A177-3AD203B41FA5}">
                      <a16:colId xmlns:a16="http://schemas.microsoft.com/office/drawing/2014/main" xmlns="" val="900761322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xmlns="" val="3223348138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xmlns="" val="3680699400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xmlns="" val="3592753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 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 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Критерий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8112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1948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6951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99491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922" y="3552706"/>
            <a:ext cx="4584589" cy="25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5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4726" y="625917"/>
            <a:ext cx="10543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2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эмоционально-ценностного отношения к природе по итогам выполнения Диагностического задания №1 «Оцени поступок»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15470"/>
              </p:ext>
            </p:extLst>
          </p:nvPr>
        </p:nvGraphicFramePr>
        <p:xfrm>
          <a:off x="1925780" y="1374986"/>
          <a:ext cx="96012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16661187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61595821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33124257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551203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6831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Эмоционально-ценностное отношение к природе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5414044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467" y="2245147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9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509" y="681335"/>
            <a:ext cx="10196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3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практического опыта экологической деятельности по итогам выполнения Диагностического задания №2 «Закончи рассказ»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88375"/>
              </p:ext>
            </p:extLst>
          </p:nvPr>
        </p:nvGraphicFramePr>
        <p:xfrm>
          <a:off x="1773382" y="1327666"/>
          <a:ext cx="960120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154421092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95149528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52562368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1599110628"/>
                    </a:ext>
                  </a:extLst>
                </a:gridCol>
              </a:tblGrid>
              <a:tr h="173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уровень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5631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Практический опыт экологической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180098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068" y="2743911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0091" y="681382"/>
            <a:ext cx="10501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4 – Результаты уровня </a:t>
            </a:r>
            <a:r>
              <a:rPr lang="ru-RU" dirty="0" err="1"/>
              <a:t>сформированности</a:t>
            </a:r>
            <a:r>
              <a:rPr lang="ru-RU" dirty="0"/>
              <a:t> представлений о животных и растениях родного края по итогам выполнения Диагностического задания №3 «Работа над ошибками»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620746"/>
              </p:ext>
            </p:extLst>
          </p:nvPr>
        </p:nvGraphicFramePr>
        <p:xfrm>
          <a:off x="1870364" y="1327713"/>
          <a:ext cx="960120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69067423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3373309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38850404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42787868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480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Сформированность представлений о животных и растениях родного края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279009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396" y="2730057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3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2436" y="654013"/>
            <a:ext cx="10307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Таблица 5 – Уровень развития экологической культуры у младших школьников (констатирующий этап)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22974"/>
              </p:ext>
            </p:extLst>
          </p:nvPr>
        </p:nvGraphicFramePr>
        <p:xfrm>
          <a:off x="1835727" y="1338673"/>
          <a:ext cx="9601200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xmlns="" val="398420485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62342015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350595756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8161291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401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чел. (100%)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197225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560" y="235598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46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71</TotalTime>
  <Words>890</Words>
  <Application>Microsoft Office PowerPoint</Application>
  <PresentationFormat>Произвольный</PresentationFormat>
  <Paragraphs>221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Пользователь</cp:lastModifiedBy>
  <cp:revision>14</cp:revision>
  <dcterms:created xsi:type="dcterms:W3CDTF">2021-09-20T05:32:37Z</dcterms:created>
  <dcterms:modified xsi:type="dcterms:W3CDTF">2023-10-01T09:56:50Z</dcterms:modified>
</cp:coreProperties>
</file>