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notesMasterIdLst>
    <p:notesMasterId r:id="rId33"/>
  </p:notesMasterIdLst>
  <p:sldIdLst>
    <p:sldId id="256" r:id="rId2"/>
    <p:sldId id="296" r:id="rId3"/>
    <p:sldId id="297" r:id="rId4"/>
    <p:sldId id="263" r:id="rId5"/>
    <p:sldId id="271" r:id="rId6"/>
    <p:sldId id="272" r:id="rId7"/>
    <p:sldId id="273" r:id="rId8"/>
    <p:sldId id="274" r:id="rId9"/>
    <p:sldId id="275" r:id="rId10"/>
    <p:sldId id="276" r:id="rId11"/>
    <p:sldId id="278" r:id="rId12"/>
    <p:sldId id="279" r:id="rId13"/>
    <p:sldId id="280" r:id="rId14"/>
    <p:sldId id="281" r:id="rId15"/>
    <p:sldId id="282" r:id="rId16"/>
    <p:sldId id="285" r:id="rId17"/>
    <p:sldId id="284" r:id="rId18"/>
    <p:sldId id="286" r:id="rId19"/>
    <p:sldId id="287" r:id="rId20"/>
    <p:sldId id="289" r:id="rId21"/>
    <p:sldId id="291" r:id="rId22"/>
    <p:sldId id="292" r:id="rId23"/>
    <p:sldId id="290" r:id="rId24"/>
    <p:sldId id="294" r:id="rId25"/>
    <p:sldId id="293" r:id="rId26"/>
    <p:sldId id="264" r:id="rId27"/>
    <p:sldId id="295" r:id="rId28"/>
    <p:sldId id="265" r:id="rId29"/>
    <p:sldId id="266" r:id="rId30"/>
    <p:sldId id="268" r:id="rId31"/>
    <p:sldId id="269" r:id="rId3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6" d="100"/>
          <a:sy n="86" d="100"/>
        </p:scale>
        <p:origin x="1122" y="13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CA164FC-6044-444A-9F57-A18304E80640}" type="doc">
      <dgm:prSet loTypeId="urn:microsoft.com/office/officeart/2005/8/layout/default#1" loCatId="list" qsTypeId="urn:microsoft.com/office/officeart/2005/8/quickstyle/simple1" qsCatId="simple" csTypeId="urn:microsoft.com/office/officeart/2005/8/colors/accent1_2" csCatId="accent1" phldr="1"/>
      <dgm:spPr/>
      <dgm:t>
        <a:bodyPr/>
        <a:lstStyle/>
        <a:p>
          <a:endParaRPr lang="ru-RU"/>
        </a:p>
      </dgm:t>
    </dgm:pt>
    <dgm:pt modelId="{8340CFA6-F950-41F4-9827-651E92B83E5D}">
      <dgm:prSet phldrT="[Текст]" custT="1"/>
      <dgm:spPr/>
      <dgm:t>
        <a:bodyPr/>
        <a:lstStyle/>
        <a:p>
          <a:r>
            <a:rPr lang="ru-RU" sz="2000" b="1" u="sng" dirty="0">
              <a:solidFill>
                <a:schemeClr val="tx1"/>
              </a:solidFill>
            </a:rPr>
            <a:t>Цель:</a:t>
          </a:r>
          <a:r>
            <a:rPr lang="ru-RU" sz="1800" b="1" u="sng" dirty="0">
              <a:solidFill>
                <a:srgbClr val="FF0000"/>
              </a:solidFill>
            </a:rPr>
            <a:t> </a:t>
          </a:r>
          <a:r>
            <a:rPr lang="ru-RU" sz="1800" dirty="0"/>
            <a:t>совершенствование профессионализма учителя для  </a:t>
          </a:r>
          <a:r>
            <a:rPr lang="ru-RU" sz="1800" dirty="0" smtClean="0"/>
            <a:t>по </a:t>
          </a:r>
          <a:r>
            <a:rPr lang="ru-RU" sz="1800" dirty="0"/>
            <a:t>формированию функциональной </a:t>
          </a:r>
          <a:r>
            <a:rPr lang="ru-RU" sz="1800"/>
            <a:t>грамотности </a:t>
          </a:r>
          <a:r>
            <a:rPr lang="ru-RU" sz="1800" smtClean="0"/>
            <a:t>обучающихся </a:t>
          </a:r>
          <a:r>
            <a:rPr lang="ru-RU" sz="1800" dirty="0"/>
            <a:t>в учебном процессе с целью повышения качества образования.</a:t>
          </a:r>
        </a:p>
      </dgm:t>
    </dgm:pt>
    <dgm:pt modelId="{777035CB-B71B-4B54-A3C4-5E35D2988FB3}" type="parTrans" cxnId="{8160ED27-7B25-459F-B1F2-F6A1A1B58A75}">
      <dgm:prSet/>
      <dgm:spPr/>
      <dgm:t>
        <a:bodyPr/>
        <a:lstStyle/>
        <a:p>
          <a:endParaRPr lang="ru-RU"/>
        </a:p>
      </dgm:t>
    </dgm:pt>
    <dgm:pt modelId="{BAAE0285-9CDF-4438-A323-6ABC96750BD4}" type="sibTrans" cxnId="{8160ED27-7B25-459F-B1F2-F6A1A1B58A75}">
      <dgm:prSet/>
      <dgm:spPr/>
      <dgm:t>
        <a:bodyPr/>
        <a:lstStyle/>
        <a:p>
          <a:endParaRPr lang="ru-RU"/>
        </a:p>
      </dgm:t>
    </dgm:pt>
    <dgm:pt modelId="{084A24E5-0B2A-43BA-9728-4D8113C72150}">
      <dgm:prSet custT="1"/>
      <dgm:spPr/>
      <dgm:t>
        <a:bodyPr/>
        <a:lstStyle/>
        <a:p>
          <a:r>
            <a:rPr lang="ru-RU" sz="1600" dirty="0"/>
            <a:t>Непрерывное совершенствование уровня педагогического мастерства</a:t>
          </a:r>
        </a:p>
      </dgm:t>
    </dgm:pt>
    <dgm:pt modelId="{11647431-3F22-4C6D-AB3B-91FA52DAF254}" type="parTrans" cxnId="{F803D5D1-D746-4845-A219-7C95E217BB06}">
      <dgm:prSet/>
      <dgm:spPr/>
      <dgm:t>
        <a:bodyPr/>
        <a:lstStyle/>
        <a:p>
          <a:endParaRPr lang="ru-RU"/>
        </a:p>
      </dgm:t>
    </dgm:pt>
    <dgm:pt modelId="{1BCC5FE6-78A5-4450-A40E-D68E52CC62DB}" type="sibTrans" cxnId="{F803D5D1-D746-4845-A219-7C95E217BB06}">
      <dgm:prSet/>
      <dgm:spPr/>
      <dgm:t>
        <a:bodyPr/>
        <a:lstStyle/>
        <a:p>
          <a:endParaRPr lang="ru-RU"/>
        </a:p>
      </dgm:t>
    </dgm:pt>
    <dgm:pt modelId="{1E83CB24-98A2-4E89-8E90-68D258C4B6E7}">
      <dgm:prSet custT="1"/>
      <dgm:spPr/>
      <dgm:t>
        <a:bodyPr/>
        <a:lstStyle/>
        <a:p>
          <a:r>
            <a:rPr lang="ru-RU" sz="1600" dirty="0"/>
            <a:t>Работа по разработке и совершенствованию содержания учебно-методического комплекса и формы преподавания для развития функциональной грамотности обучающихся; создание рабочих программ по формированию функциональной грамотности во  внеурочной деятельности</a:t>
          </a:r>
        </a:p>
      </dgm:t>
    </dgm:pt>
    <dgm:pt modelId="{7FD270ED-6402-4E87-B452-997E12E9199E}" type="parTrans" cxnId="{C13EA515-0C4D-46F9-A620-7532A566C1A1}">
      <dgm:prSet/>
      <dgm:spPr/>
      <dgm:t>
        <a:bodyPr/>
        <a:lstStyle/>
        <a:p>
          <a:endParaRPr lang="ru-RU"/>
        </a:p>
      </dgm:t>
    </dgm:pt>
    <dgm:pt modelId="{9C8BC94C-7EFC-4DE5-B13D-12E499DB872E}" type="sibTrans" cxnId="{C13EA515-0C4D-46F9-A620-7532A566C1A1}">
      <dgm:prSet/>
      <dgm:spPr/>
      <dgm:t>
        <a:bodyPr/>
        <a:lstStyle/>
        <a:p>
          <a:endParaRPr lang="ru-RU"/>
        </a:p>
      </dgm:t>
    </dgm:pt>
    <dgm:pt modelId="{02DC4E40-E583-4BE3-BE6E-5077848B90C2}">
      <dgm:prSet custT="1"/>
      <dgm:spPr/>
      <dgm:t>
        <a:bodyPr/>
        <a:lstStyle/>
        <a:p>
          <a:pPr algn="l"/>
          <a:r>
            <a:rPr lang="ru-RU" sz="2000" b="1" u="sng" dirty="0">
              <a:solidFill>
                <a:schemeClr val="tx1"/>
              </a:solidFill>
            </a:rPr>
            <a:t>Задачи:</a:t>
          </a:r>
        </a:p>
      </dgm:t>
    </dgm:pt>
    <dgm:pt modelId="{98116872-914B-4A5F-BEA0-FD65CDCDFC47}" type="parTrans" cxnId="{ECC68743-2858-4A35-B304-4B8E879998F4}">
      <dgm:prSet/>
      <dgm:spPr/>
      <dgm:t>
        <a:bodyPr/>
        <a:lstStyle/>
        <a:p>
          <a:endParaRPr lang="ru-RU"/>
        </a:p>
      </dgm:t>
    </dgm:pt>
    <dgm:pt modelId="{D892C6FF-29A1-499E-95DA-ACF2550F6D4E}" type="sibTrans" cxnId="{ECC68743-2858-4A35-B304-4B8E879998F4}">
      <dgm:prSet/>
      <dgm:spPr/>
      <dgm:t>
        <a:bodyPr/>
        <a:lstStyle/>
        <a:p>
          <a:endParaRPr lang="ru-RU"/>
        </a:p>
      </dgm:t>
    </dgm:pt>
    <dgm:pt modelId="{4D9091E8-56EB-4612-8095-34328BCE9186}" type="pres">
      <dgm:prSet presAssocID="{ACA164FC-6044-444A-9F57-A18304E80640}" presName="diagram" presStyleCnt="0">
        <dgm:presLayoutVars>
          <dgm:dir/>
          <dgm:resizeHandles val="exact"/>
        </dgm:presLayoutVars>
      </dgm:prSet>
      <dgm:spPr/>
      <dgm:t>
        <a:bodyPr/>
        <a:lstStyle/>
        <a:p>
          <a:endParaRPr lang="ru-RU"/>
        </a:p>
      </dgm:t>
    </dgm:pt>
    <dgm:pt modelId="{D9EC0D0E-B380-4DDE-A47F-3925D247DF2D}" type="pres">
      <dgm:prSet presAssocID="{084A24E5-0B2A-43BA-9728-4D8113C72150}" presName="node" presStyleLbl="node1" presStyleIdx="0" presStyleCnt="4" custScaleX="122442" custLinFactY="38152" custLinFactNeighborX="11107" custLinFactNeighborY="100000">
        <dgm:presLayoutVars>
          <dgm:bulletEnabled val="1"/>
        </dgm:presLayoutVars>
      </dgm:prSet>
      <dgm:spPr/>
      <dgm:t>
        <a:bodyPr/>
        <a:lstStyle/>
        <a:p>
          <a:endParaRPr lang="ru-RU"/>
        </a:p>
      </dgm:t>
    </dgm:pt>
    <dgm:pt modelId="{C0329A60-729C-4703-90C5-A2F4804572DF}" type="pres">
      <dgm:prSet presAssocID="{1BCC5FE6-78A5-4450-A40E-D68E52CC62DB}" presName="sibTrans" presStyleCnt="0"/>
      <dgm:spPr/>
    </dgm:pt>
    <dgm:pt modelId="{C53212B6-1630-47C5-893C-443DFC012CB4}" type="pres">
      <dgm:prSet presAssocID="{1E83CB24-98A2-4E89-8E90-68D258C4B6E7}" presName="node" presStyleLbl="node1" presStyleIdx="1" presStyleCnt="4" custScaleX="128995" custScaleY="188918" custLinFactY="6137" custLinFactNeighborX="3073" custLinFactNeighborY="100000">
        <dgm:presLayoutVars>
          <dgm:bulletEnabled val="1"/>
        </dgm:presLayoutVars>
      </dgm:prSet>
      <dgm:spPr/>
      <dgm:t>
        <a:bodyPr/>
        <a:lstStyle/>
        <a:p>
          <a:endParaRPr lang="ru-RU"/>
        </a:p>
      </dgm:t>
    </dgm:pt>
    <dgm:pt modelId="{208FAE37-0AC7-40B2-8C6B-23A90524215C}" type="pres">
      <dgm:prSet presAssocID="{9C8BC94C-7EFC-4DE5-B13D-12E499DB872E}" presName="sibTrans" presStyleCnt="0"/>
      <dgm:spPr/>
    </dgm:pt>
    <dgm:pt modelId="{119A293D-74CD-44AB-981C-C94C4A48904A}" type="pres">
      <dgm:prSet presAssocID="{8340CFA6-F950-41F4-9827-651E92B83E5D}" presName="node" presStyleLbl="node1" presStyleIdx="2" presStyleCnt="4" custScaleX="196030" custLinFactY="-100000" custLinFactNeighborX="764" custLinFactNeighborY="-133384">
        <dgm:presLayoutVars>
          <dgm:bulletEnabled val="1"/>
        </dgm:presLayoutVars>
      </dgm:prSet>
      <dgm:spPr/>
      <dgm:t>
        <a:bodyPr/>
        <a:lstStyle/>
        <a:p>
          <a:endParaRPr lang="ru-RU"/>
        </a:p>
      </dgm:t>
    </dgm:pt>
    <dgm:pt modelId="{A5EAC801-C9C2-488C-B658-0FF6E6EDF3AF}" type="pres">
      <dgm:prSet presAssocID="{BAAE0285-9CDF-4438-A323-6ABC96750BD4}" presName="sibTrans" presStyleCnt="0"/>
      <dgm:spPr/>
    </dgm:pt>
    <dgm:pt modelId="{7DD34A77-0057-485D-BF18-D17750A5B406}" type="pres">
      <dgm:prSet presAssocID="{02DC4E40-E583-4BE3-BE6E-5077848B90C2}" presName="node" presStyleLbl="node1" presStyleIdx="3" presStyleCnt="4" custScaleY="34473" custLinFactY="-94857" custLinFactNeighborX="-58307" custLinFactNeighborY="-100000">
        <dgm:presLayoutVars>
          <dgm:bulletEnabled val="1"/>
        </dgm:presLayoutVars>
      </dgm:prSet>
      <dgm:spPr/>
      <dgm:t>
        <a:bodyPr/>
        <a:lstStyle/>
        <a:p>
          <a:endParaRPr lang="ru-RU"/>
        </a:p>
      </dgm:t>
    </dgm:pt>
  </dgm:ptLst>
  <dgm:cxnLst>
    <dgm:cxn modelId="{A4C66DB5-7F7D-4972-AEC8-8C09F90E18B1}" type="presOf" srcId="{ACA164FC-6044-444A-9F57-A18304E80640}" destId="{4D9091E8-56EB-4612-8095-34328BCE9186}" srcOrd="0" destOrd="0" presId="urn:microsoft.com/office/officeart/2005/8/layout/default#1"/>
    <dgm:cxn modelId="{B15547BD-A35D-4FDA-B65A-E0EFCCBE2D34}" type="presOf" srcId="{02DC4E40-E583-4BE3-BE6E-5077848B90C2}" destId="{7DD34A77-0057-485D-BF18-D17750A5B406}" srcOrd="0" destOrd="0" presId="urn:microsoft.com/office/officeart/2005/8/layout/default#1"/>
    <dgm:cxn modelId="{F803D5D1-D746-4845-A219-7C95E217BB06}" srcId="{ACA164FC-6044-444A-9F57-A18304E80640}" destId="{084A24E5-0B2A-43BA-9728-4D8113C72150}" srcOrd="0" destOrd="0" parTransId="{11647431-3F22-4C6D-AB3B-91FA52DAF254}" sibTransId="{1BCC5FE6-78A5-4450-A40E-D68E52CC62DB}"/>
    <dgm:cxn modelId="{E29BCAE9-3BA3-4EE4-B0EB-84D0C119BA0B}" type="presOf" srcId="{084A24E5-0B2A-43BA-9728-4D8113C72150}" destId="{D9EC0D0E-B380-4DDE-A47F-3925D247DF2D}" srcOrd="0" destOrd="0" presId="urn:microsoft.com/office/officeart/2005/8/layout/default#1"/>
    <dgm:cxn modelId="{CC04DDEA-8272-4995-874E-5CEBDC3AEA79}" type="presOf" srcId="{8340CFA6-F950-41F4-9827-651E92B83E5D}" destId="{119A293D-74CD-44AB-981C-C94C4A48904A}" srcOrd="0" destOrd="0" presId="urn:microsoft.com/office/officeart/2005/8/layout/default#1"/>
    <dgm:cxn modelId="{C13EA515-0C4D-46F9-A620-7532A566C1A1}" srcId="{ACA164FC-6044-444A-9F57-A18304E80640}" destId="{1E83CB24-98A2-4E89-8E90-68D258C4B6E7}" srcOrd="1" destOrd="0" parTransId="{7FD270ED-6402-4E87-B452-997E12E9199E}" sibTransId="{9C8BC94C-7EFC-4DE5-B13D-12E499DB872E}"/>
    <dgm:cxn modelId="{ECC68743-2858-4A35-B304-4B8E879998F4}" srcId="{ACA164FC-6044-444A-9F57-A18304E80640}" destId="{02DC4E40-E583-4BE3-BE6E-5077848B90C2}" srcOrd="3" destOrd="0" parTransId="{98116872-914B-4A5F-BEA0-FD65CDCDFC47}" sibTransId="{D892C6FF-29A1-499E-95DA-ACF2550F6D4E}"/>
    <dgm:cxn modelId="{8160ED27-7B25-459F-B1F2-F6A1A1B58A75}" srcId="{ACA164FC-6044-444A-9F57-A18304E80640}" destId="{8340CFA6-F950-41F4-9827-651E92B83E5D}" srcOrd="2" destOrd="0" parTransId="{777035CB-B71B-4B54-A3C4-5E35D2988FB3}" sibTransId="{BAAE0285-9CDF-4438-A323-6ABC96750BD4}"/>
    <dgm:cxn modelId="{DE97BDD1-70F7-4D4F-8361-8FD7C0B0EF42}" type="presOf" srcId="{1E83CB24-98A2-4E89-8E90-68D258C4B6E7}" destId="{C53212B6-1630-47C5-893C-443DFC012CB4}" srcOrd="0" destOrd="0" presId="urn:microsoft.com/office/officeart/2005/8/layout/default#1"/>
    <dgm:cxn modelId="{60129004-E26B-4394-BE45-FC62939E1F36}" type="presParOf" srcId="{4D9091E8-56EB-4612-8095-34328BCE9186}" destId="{D9EC0D0E-B380-4DDE-A47F-3925D247DF2D}" srcOrd="0" destOrd="0" presId="urn:microsoft.com/office/officeart/2005/8/layout/default#1"/>
    <dgm:cxn modelId="{F132E467-6F11-4204-ADDA-22C5F97BF0DB}" type="presParOf" srcId="{4D9091E8-56EB-4612-8095-34328BCE9186}" destId="{C0329A60-729C-4703-90C5-A2F4804572DF}" srcOrd="1" destOrd="0" presId="urn:microsoft.com/office/officeart/2005/8/layout/default#1"/>
    <dgm:cxn modelId="{5E2A3D6B-5390-400E-A666-9802F3D0649E}" type="presParOf" srcId="{4D9091E8-56EB-4612-8095-34328BCE9186}" destId="{C53212B6-1630-47C5-893C-443DFC012CB4}" srcOrd="2" destOrd="0" presId="urn:microsoft.com/office/officeart/2005/8/layout/default#1"/>
    <dgm:cxn modelId="{9BC338C8-ECF9-4FB8-B8EF-8C93089B54AD}" type="presParOf" srcId="{4D9091E8-56EB-4612-8095-34328BCE9186}" destId="{208FAE37-0AC7-40B2-8C6B-23A90524215C}" srcOrd="3" destOrd="0" presId="urn:microsoft.com/office/officeart/2005/8/layout/default#1"/>
    <dgm:cxn modelId="{2004F1DA-B302-43FA-88ED-0F2A4E87A39A}" type="presParOf" srcId="{4D9091E8-56EB-4612-8095-34328BCE9186}" destId="{119A293D-74CD-44AB-981C-C94C4A48904A}" srcOrd="4" destOrd="0" presId="urn:microsoft.com/office/officeart/2005/8/layout/default#1"/>
    <dgm:cxn modelId="{4203F235-14AD-44C9-99D0-3189AC16DA60}" type="presParOf" srcId="{4D9091E8-56EB-4612-8095-34328BCE9186}" destId="{A5EAC801-C9C2-488C-B658-0FF6E6EDF3AF}" srcOrd="5" destOrd="0" presId="urn:microsoft.com/office/officeart/2005/8/layout/default#1"/>
    <dgm:cxn modelId="{6CE3DB69-7CBE-46E1-BC7D-1840724118D5}" type="presParOf" srcId="{4D9091E8-56EB-4612-8095-34328BCE9186}" destId="{7DD34A77-0057-485D-BF18-D17750A5B406}" srcOrd="6" destOrd="0" presId="urn:microsoft.com/office/officeart/2005/8/layout/defaul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E6B547E-C9F0-45E6-B65E-D90F18191430}" type="doc">
      <dgm:prSet loTypeId="urn:microsoft.com/office/officeart/2005/8/layout/cycle2" loCatId="cycle" qsTypeId="urn:microsoft.com/office/officeart/2005/8/quickstyle/3d3" qsCatId="3D" csTypeId="urn:microsoft.com/office/officeart/2005/8/colors/accent1_2" csCatId="accent1" phldr="1"/>
      <dgm:spPr/>
      <dgm:t>
        <a:bodyPr/>
        <a:lstStyle/>
        <a:p>
          <a:endParaRPr lang="ru-RU"/>
        </a:p>
      </dgm:t>
    </dgm:pt>
    <dgm:pt modelId="{03D376A8-98A6-4959-9377-10935303278D}">
      <dgm:prSet custT="1"/>
      <dgm:spPr/>
      <dgm:t>
        <a:bodyPr/>
        <a:lstStyle/>
        <a:p>
          <a:r>
            <a:rPr lang="ru-RU" sz="1400" dirty="0"/>
            <a:t>Внедрение в практику каждого учителя новых технологий обучения</a:t>
          </a:r>
        </a:p>
      </dgm:t>
    </dgm:pt>
    <dgm:pt modelId="{0FDB423C-CB0E-4085-9998-9DA32709889E}" type="parTrans" cxnId="{230C19F1-7D6E-498A-A49F-42DC7DBE35D3}">
      <dgm:prSet/>
      <dgm:spPr/>
      <dgm:t>
        <a:bodyPr/>
        <a:lstStyle/>
        <a:p>
          <a:endParaRPr lang="ru-RU"/>
        </a:p>
      </dgm:t>
    </dgm:pt>
    <dgm:pt modelId="{4CB6431B-395D-4DCF-AD9A-16D2392F3860}" type="sibTrans" cxnId="{230C19F1-7D6E-498A-A49F-42DC7DBE35D3}">
      <dgm:prSet/>
      <dgm:spPr/>
      <dgm:t>
        <a:bodyPr/>
        <a:lstStyle/>
        <a:p>
          <a:endParaRPr lang="ru-RU"/>
        </a:p>
      </dgm:t>
    </dgm:pt>
    <dgm:pt modelId="{2D131CAB-EC74-4F5A-8456-925E6D35AB18}">
      <dgm:prSet custT="1"/>
      <dgm:spPr/>
      <dgm:t>
        <a:bodyPr/>
        <a:lstStyle/>
        <a:p>
          <a:r>
            <a:rPr lang="ru-RU" sz="1200" dirty="0"/>
            <a:t>Проведение диагностических работ по физике, математике, информатике, географии, химии, анализ результатов и ошибок</a:t>
          </a:r>
        </a:p>
      </dgm:t>
    </dgm:pt>
    <dgm:pt modelId="{AC60A789-BEEE-40E5-9FC7-B257F62177EF}" type="parTrans" cxnId="{C0DF2D0F-1614-4D7C-8E75-E62E4C9874F2}">
      <dgm:prSet/>
      <dgm:spPr/>
      <dgm:t>
        <a:bodyPr/>
        <a:lstStyle/>
        <a:p>
          <a:endParaRPr lang="ru-RU"/>
        </a:p>
      </dgm:t>
    </dgm:pt>
    <dgm:pt modelId="{E697762C-632B-4C83-97CF-8B85EC53C2FB}" type="sibTrans" cxnId="{C0DF2D0F-1614-4D7C-8E75-E62E4C9874F2}">
      <dgm:prSet/>
      <dgm:spPr/>
      <dgm:t>
        <a:bodyPr/>
        <a:lstStyle/>
        <a:p>
          <a:endParaRPr lang="ru-RU"/>
        </a:p>
      </dgm:t>
    </dgm:pt>
    <dgm:pt modelId="{BAE0A9DF-73CA-4378-8F36-5657FCD13561}">
      <dgm:prSet custT="1"/>
      <dgm:spPr/>
      <dgm:t>
        <a:bodyPr/>
        <a:lstStyle/>
        <a:p>
          <a:r>
            <a:rPr lang="ru-RU" sz="1200" dirty="0"/>
            <a:t>Обмен опытом по совершенствованию методик  преподавания, изучение   передового педагогического опыта, организация круглых столов, семинаров, мастер-классов</a:t>
          </a:r>
        </a:p>
      </dgm:t>
    </dgm:pt>
    <dgm:pt modelId="{8B87E73C-D07E-4E66-89F6-E410A8955AB9}" type="parTrans" cxnId="{2337B59A-F72C-4128-8BF7-96A273D2021E}">
      <dgm:prSet/>
      <dgm:spPr/>
      <dgm:t>
        <a:bodyPr/>
        <a:lstStyle/>
        <a:p>
          <a:endParaRPr lang="ru-RU"/>
        </a:p>
      </dgm:t>
    </dgm:pt>
    <dgm:pt modelId="{54954167-84E0-42E9-A2D6-C3A4D681FD7C}" type="sibTrans" cxnId="{2337B59A-F72C-4128-8BF7-96A273D2021E}">
      <dgm:prSet/>
      <dgm:spPr/>
      <dgm:t>
        <a:bodyPr/>
        <a:lstStyle/>
        <a:p>
          <a:endParaRPr lang="ru-RU"/>
        </a:p>
      </dgm:t>
    </dgm:pt>
    <dgm:pt modelId="{EBF7BC32-AAE0-4E81-A836-4EA29F38E6F1}">
      <dgm:prSet custT="1"/>
      <dgm:spPr/>
      <dgm:t>
        <a:bodyPr/>
        <a:lstStyle/>
        <a:p>
          <a:r>
            <a:rPr lang="ru-RU" sz="1400" dirty="0"/>
            <a:t>Работа с одарёнными учащимися</a:t>
          </a:r>
        </a:p>
      </dgm:t>
    </dgm:pt>
    <dgm:pt modelId="{6D1A1C85-A641-45BC-A418-4EE7D7B93D16}" type="parTrans" cxnId="{EF1F9514-8751-486D-8A9B-D6C7160E2CF9}">
      <dgm:prSet/>
      <dgm:spPr/>
      <dgm:t>
        <a:bodyPr/>
        <a:lstStyle/>
        <a:p>
          <a:endParaRPr lang="ru-RU"/>
        </a:p>
      </dgm:t>
    </dgm:pt>
    <dgm:pt modelId="{FA419BC6-00A5-4404-9ADA-A35948D9E9E0}" type="sibTrans" cxnId="{EF1F9514-8751-486D-8A9B-D6C7160E2CF9}">
      <dgm:prSet/>
      <dgm:spPr/>
      <dgm:t>
        <a:bodyPr/>
        <a:lstStyle/>
        <a:p>
          <a:endParaRPr lang="ru-RU"/>
        </a:p>
      </dgm:t>
    </dgm:pt>
    <dgm:pt modelId="{6FD29611-69B4-4F9F-AFDD-02BE5F5BBE7F}">
      <dgm:prSet custT="1"/>
      <dgm:spPr/>
      <dgm:t>
        <a:bodyPr/>
        <a:lstStyle/>
        <a:p>
          <a:r>
            <a:rPr lang="ru-RU" sz="1200" dirty="0"/>
            <a:t>Внеклассная работа с учащимися по развитию познавательного интереса к изучаемым предметам, участие в предметной неделе</a:t>
          </a:r>
        </a:p>
      </dgm:t>
    </dgm:pt>
    <dgm:pt modelId="{BD6A6BC8-4F0B-4686-8DBB-FCE4883BD1A1}" type="parTrans" cxnId="{BC84CD95-4627-4E4C-B946-36ADB673C41D}">
      <dgm:prSet/>
      <dgm:spPr/>
      <dgm:t>
        <a:bodyPr/>
        <a:lstStyle/>
        <a:p>
          <a:endParaRPr lang="ru-RU"/>
        </a:p>
      </dgm:t>
    </dgm:pt>
    <dgm:pt modelId="{0561EE16-C2FA-4804-A890-3290FD4AFAA0}" type="sibTrans" cxnId="{BC84CD95-4627-4E4C-B946-36ADB673C41D}">
      <dgm:prSet/>
      <dgm:spPr/>
      <dgm:t>
        <a:bodyPr/>
        <a:lstStyle/>
        <a:p>
          <a:endParaRPr lang="ru-RU"/>
        </a:p>
      </dgm:t>
    </dgm:pt>
    <dgm:pt modelId="{90F6ED60-108C-462D-A60E-5039FEFE7033}" type="pres">
      <dgm:prSet presAssocID="{6E6B547E-C9F0-45E6-B65E-D90F18191430}" presName="cycle" presStyleCnt="0">
        <dgm:presLayoutVars>
          <dgm:dir/>
          <dgm:resizeHandles val="exact"/>
        </dgm:presLayoutVars>
      </dgm:prSet>
      <dgm:spPr/>
      <dgm:t>
        <a:bodyPr/>
        <a:lstStyle/>
        <a:p>
          <a:endParaRPr lang="ru-RU"/>
        </a:p>
      </dgm:t>
    </dgm:pt>
    <dgm:pt modelId="{5CBDC60E-739E-424F-9E4A-FD3DC9D1FD89}" type="pres">
      <dgm:prSet presAssocID="{03D376A8-98A6-4959-9377-10935303278D}" presName="node" presStyleLbl="node1" presStyleIdx="0" presStyleCnt="5" custScaleX="121286" custScaleY="117616" custRadScaleRad="103052" custRadScaleInc="-4176">
        <dgm:presLayoutVars>
          <dgm:bulletEnabled val="1"/>
        </dgm:presLayoutVars>
      </dgm:prSet>
      <dgm:spPr/>
      <dgm:t>
        <a:bodyPr/>
        <a:lstStyle/>
        <a:p>
          <a:endParaRPr lang="ru-RU"/>
        </a:p>
      </dgm:t>
    </dgm:pt>
    <dgm:pt modelId="{770766DB-0084-4700-A74E-901AA173B3DB}" type="pres">
      <dgm:prSet presAssocID="{4CB6431B-395D-4DCF-AD9A-16D2392F3860}" presName="sibTrans" presStyleLbl="sibTrans2D1" presStyleIdx="0" presStyleCnt="5"/>
      <dgm:spPr/>
      <dgm:t>
        <a:bodyPr/>
        <a:lstStyle/>
        <a:p>
          <a:endParaRPr lang="ru-RU"/>
        </a:p>
      </dgm:t>
    </dgm:pt>
    <dgm:pt modelId="{EB6134C9-7D0C-4392-829D-E537D4B7CCF6}" type="pres">
      <dgm:prSet presAssocID="{4CB6431B-395D-4DCF-AD9A-16D2392F3860}" presName="connectorText" presStyleLbl="sibTrans2D1" presStyleIdx="0" presStyleCnt="5"/>
      <dgm:spPr/>
      <dgm:t>
        <a:bodyPr/>
        <a:lstStyle/>
        <a:p>
          <a:endParaRPr lang="ru-RU"/>
        </a:p>
      </dgm:t>
    </dgm:pt>
    <dgm:pt modelId="{ADE7A1A2-BE53-4656-822D-993FED97068A}" type="pres">
      <dgm:prSet presAssocID="{2D131CAB-EC74-4F5A-8456-925E6D35AB18}" presName="node" presStyleLbl="node1" presStyleIdx="1" presStyleCnt="5" custScaleX="127609" custScaleY="119798">
        <dgm:presLayoutVars>
          <dgm:bulletEnabled val="1"/>
        </dgm:presLayoutVars>
      </dgm:prSet>
      <dgm:spPr/>
      <dgm:t>
        <a:bodyPr/>
        <a:lstStyle/>
        <a:p>
          <a:endParaRPr lang="ru-RU"/>
        </a:p>
      </dgm:t>
    </dgm:pt>
    <dgm:pt modelId="{33471845-BAB9-46E0-9A9E-E99FEE63EF68}" type="pres">
      <dgm:prSet presAssocID="{E697762C-632B-4C83-97CF-8B85EC53C2FB}" presName="sibTrans" presStyleLbl="sibTrans2D1" presStyleIdx="1" presStyleCnt="5"/>
      <dgm:spPr/>
      <dgm:t>
        <a:bodyPr/>
        <a:lstStyle/>
        <a:p>
          <a:endParaRPr lang="ru-RU"/>
        </a:p>
      </dgm:t>
    </dgm:pt>
    <dgm:pt modelId="{3E2B3962-7E85-4510-9E33-C6B20A877C9D}" type="pres">
      <dgm:prSet presAssocID="{E697762C-632B-4C83-97CF-8B85EC53C2FB}" presName="connectorText" presStyleLbl="sibTrans2D1" presStyleIdx="1" presStyleCnt="5"/>
      <dgm:spPr/>
      <dgm:t>
        <a:bodyPr/>
        <a:lstStyle/>
        <a:p>
          <a:endParaRPr lang="ru-RU"/>
        </a:p>
      </dgm:t>
    </dgm:pt>
    <dgm:pt modelId="{0708CCF6-7058-49B1-A3D5-7B4C0F9111EE}" type="pres">
      <dgm:prSet presAssocID="{6FD29611-69B4-4F9F-AFDD-02BE5F5BBE7F}" presName="node" presStyleLbl="node1" presStyleIdx="2" presStyleCnt="5" custScaleX="122667" custScaleY="118166" custRadScaleRad="100182" custRadScaleInc="-7628">
        <dgm:presLayoutVars>
          <dgm:bulletEnabled val="1"/>
        </dgm:presLayoutVars>
      </dgm:prSet>
      <dgm:spPr/>
      <dgm:t>
        <a:bodyPr/>
        <a:lstStyle/>
        <a:p>
          <a:endParaRPr lang="ru-RU"/>
        </a:p>
      </dgm:t>
    </dgm:pt>
    <dgm:pt modelId="{15AF3366-D518-424F-852C-9668889055DB}" type="pres">
      <dgm:prSet presAssocID="{0561EE16-C2FA-4804-A890-3290FD4AFAA0}" presName="sibTrans" presStyleLbl="sibTrans2D1" presStyleIdx="2" presStyleCnt="5"/>
      <dgm:spPr/>
      <dgm:t>
        <a:bodyPr/>
        <a:lstStyle/>
        <a:p>
          <a:endParaRPr lang="ru-RU"/>
        </a:p>
      </dgm:t>
    </dgm:pt>
    <dgm:pt modelId="{D256BD61-23BD-420B-9B37-69B5E557DB7F}" type="pres">
      <dgm:prSet presAssocID="{0561EE16-C2FA-4804-A890-3290FD4AFAA0}" presName="connectorText" presStyleLbl="sibTrans2D1" presStyleIdx="2" presStyleCnt="5"/>
      <dgm:spPr/>
      <dgm:t>
        <a:bodyPr/>
        <a:lstStyle/>
        <a:p>
          <a:endParaRPr lang="ru-RU"/>
        </a:p>
      </dgm:t>
    </dgm:pt>
    <dgm:pt modelId="{9629BEB1-D13C-458F-9E94-9B1D1CA64F4F}" type="pres">
      <dgm:prSet presAssocID="{EBF7BC32-AAE0-4E81-A836-4EA29F38E6F1}" presName="node" presStyleLbl="node1" presStyleIdx="3" presStyleCnt="5" custScaleX="126458" custScaleY="119818">
        <dgm:presLayoutVars>
          <dgm:bulletEnabled val="1"/>
        </dgm:presLayoutVars>
      </dgm:prSet>
      <dgm:spPr/>
      <dgm:t>
        <a:bodyPr/>
        <a:lstStyle/>
        <a:p>
          <a:endParaRPr lang="ru-RU"/>
        </a:p>
      </dgm:t>
    </dgm:pt>
    <dgm:pt modelId="{8C23D3EB-E952-4E0D-A2D2-7D9DD7CC5376}" type="pres">
      <dgm:prSet presAssocID="{FA419BC6-00A5-4404-9ADA-A35948D9E9E0}" presName="sibTrans" presStyleLbl="sibTrans2D1" presStyleIdx="3" presStyleCnt="5"/>
      <dgm:spPr/>
      <dgm:t>
        <a:bodyPr/>
        <a:lstStyle/>
        <a:p>
          <a:endParaRPr lang="ru-RU"/>
        </a:p>
      </dgm:t>
    </dgm:pt>
    <dgm:pt modelId="{13F18268-B082-43F1-B18D-D80979651396}" type="pres">
      <dgm:prSet presAssocID="{FA419BC6-00A5-4404-9ADA-A35948D9E9E0}" presName="connectorText" presStyleLbl="sibTrans2D1" presStyleIdx="3" presStyleCnt="5"/>
      <dgm:spPr/>
      <dgm:t>
        <a:bodyPr/>
        <a:lstStyle/>
        <a:p>
          <a:endParaRPr lang="ru-RU"/>
        </a:p>
      </dgm:t>
    </dgm:pt>
    <dgm:pt modelId="{3C04A756-0D21-43EF-A3E7-77EDB5031293}" type="pres">
      <dgm:prSet presAssocID="{BAE0A9DF-73CA-4378-8F36-5657FCD13561}" presName="node" presStyleLbl="node1" presStyleIdx="4" presStyleCnt="5" custScaleX="131235" custScaleY="128606" custRadScaleRad="105700" custRadScaleInc="-3516">
        <dgm:presLayoutVars>
          <dgm:bulletEnabled val="1"/>
        </dgm:presLayoutVars>
      </dgm:prSet>
      <dgm:spPr/>
      <dgm:t>
        <a:bodyPr/>
        <a:lstStyle/>
        <a:p>
          <a:endParaRPr lang="ru-RU"/>
        </a:p>
      </dgm:t>
    </dgm:pt>
    <dgm:pt modelId="{03799690-8D40-439A-8E40-0D44CBF26A01}" type="pres">
      <dgm:prSet presAssocID="{54954167-84E0-42E9-A2D6-C3A4D681FD7C}" presName="sibTrans" presStyleLbl="sibTrans2D1" presStyleIdx="4" presStyleCnt="5"/>
      <dgm:spPr/>
      <dgm:t>
        <a:bodyPr/>
        <a:lstStyle/>
        <a:p>
          <a:endParaRPr lang="ru-RU"/>
        </a:p>
      </dgm:t>
    </dgm:pt>
    <dgm:pt modelId="{49CD599B-7118-4C8E-BB89-0D8DD698E2B4}" type="pres">
      <dgm:prSet presAssocID="{54954167-84E0-42E9-A2D6-C3A4D681FD7C}" presName="connectorText" presStyleLbl="sibTrans2D1" presStyleIdx="4" presStyleCnt="5"/>
      <dgm:spPr/>
      <dgm:t>
        <a:bodyPr/>
        <a:lstStyle/>
        <a:p>
          <a:endParaRPr lang="ru-RU"/>
        </a:p>
      </dgm:t>
    </dgm:pt>
  </dgm:ptLst>
  <dgm:cxnLst>
    <dgm:cxn modelId="{DEDF263A-078E-4BCC-974B-F107229E12EA}" type="presOf" srcId="{FA419BC6-00A5-4404-9ADA-A35948D9E9E0}" destId="{13F18268-B082-43F1-B18D-D80979651396}" srcOrd="1" destOrd="0" presId="urn:microsoft.com/office/officeart/2005/8/layout/cycle2"/>
    <dgm:cxn modelId="{230C19F1-7D6E-498A-A49F-42DC7DBE35D3}" srcId="{6E6B547E-C9F0-45E6-B65E-D90F18191430}" destId="{03D376A8-98A6-4959-9377-10935303278D}" srcOrd="0" destOrd="0" parTransId="{0FDB423C-CB0E-4085-9998-9DA32709889E}" sibTransId="{4CB6431B-395D-4DCF-AD9A-16D2392F3860}"/>
    <dgm:cxn modelId="{B64EBEF1-03D2-4C9E-814A-BD65CF7B268A}" type="presOf" srcId="{0561EE16-C2FA-4804-A890-3290FD4AFAA0}" destId="{D256BD61-23BD-420B-9B37-69B5E557DB7F}" srcOrd="1" destOrd="0" presId="urn:microsoft.com/office/officeart/2005/8/layout/cycle2"/>
    <dgm:cxn modelId="{19719664-34D2-4691-B00B-428EE4879E4B}" type="presOf" srcId="{BAE0A9DF-73CA-4378-8F36-5657FCD13561}" destId="{3C04A756-0D21-43EF-A3E7-77EDB5031293}" srcOrd="0" destOrd="0" presId="urn:microsoft.com/office/officeart/2005/8/layout/cycle2"/>
    <dgm:cxn modelId="{BC84CD95-4627-4E4C-B946-36ADB673C41D}" srcId="{6E6B547E-C9F0-45E6-B65E-D90F18191430}" destId="{6FD29611-69B4-4F9F-AFDD-02BE5F5BBE7F}" srcOrd="2" destOrd="0" parTransId="{BD6A6BC8-4F0B-4686-8DBB-FCE4883BD1A1}" sibTransId="{0561EE16-C2FA-4804-A890-3290FD4AFAA0}"/>
    <dgm:cxn modelId="{0926A1A7-03CD-42F2-A52A-C16A1D69C03C}" type="presOf" srcId="{03D376A8-98A6-4959-9377-10935303278D}" destId="{5CBDC60E-739E-424F-9E4A-FD3DC9D1FD89}" srcOrd="0" destOrd="0" presId="urn:microsoft.com/office/officeart/2005/8/layout/cycle2"/>
    <dgm:cxn modelId="{C0DF2D0F-1614-4D7C-8E75-E62E4C9874F2}" srcId="{6E6B547E-C9F0-45E6-B65E-D90F18191430}" destId="{2D131CAB-EC74-4F5A-8456-925E6D35AB18}" srcOrd="1" destOrd="0" parTransId="{AC60A789-BEEE-40E5-9FC7-B257F62177EF}" sibTransId="{E697762C-632B-4C83-97CF-8B85EC53C2FB}"/>
    <dgm:cxn modelId="{C3FEAD80-EB72-4C26-8F58-169E7C66629B}" type="presOf" srcId="{FA419BC6-00A5-4404-9ADA-A35948D9E9E0}" destId="{8C23D3EB-E952-4E0D-A2D2-7D9DD7CC5376}" srcOrd="0" destOrd="0" presId="urn:microsoft.com/office/officeart/2005/8/layout/cycle2"/>
    <dgm:cxn modelId="{44AD613B-21DB-4FBC-BA5F-EE2267D49D45}" type="presOf" srcId="{6FD29611-69B4-4F9F-AFDD-02BE5F5BBE7F}" destId="{0708CCF6-7058-49B1-A3D5-7B4C0F9111EE}" srcOrd="0" destOrd="0" presId="urn:microsoft.com/office/officeart/2005/8/layout/cycle2"/>
    <dgm:cxn modelId="{0D25B900-3ADC-4071-A02A-731AB8FC3005}" type="presOf" srcId="{E697762C-632B-4C83-97CF-8B85EC53C2FB}" destId="{3E2B3962-7E85-4510-9E33-C6B20A877C9D}" srcOrd="1" destOrd="0" presId="urn:microsoft.com/office/officeart/2005/8/layout/cycle2"/>
    <dgm:cxn modelId="{F5D10321-3EBF-45DA-9ECF-F4097CEED5C5}" type="presOf" srcId="{6E6B547E-C9F0-45E6-B65E-D90F18191430}" destId="{90F6ED60-108C-462D-A60E-5039FEFE7033}" srcOrd="0" destOrd="0" presId="urn:microsoft.com/office/officeart/2005/8/layout/cycle2"/>
    <dgm:cxn modelId="{EF3FAD34-9EAC-4D30-8AC5-BCFFC95CD84D}" type="presOf" srcId="{54954167-84E0-42E9-A2D6-C3A4D681FD7C}" destId="{03799690-8D40-439A-8E40-0D44CBF26A01}" srcOrd="0" destOrd="0" presId="urn:microsoft.com/office/officeart/2005/8/layout/cycle2"/>
    <dgm:cxn modelId="{0E71979F-7011-4626-90F2-6DF37C046A63}" type="presOf" srcId="{4CB6431B-395D-4DCF-AD9A-16D2392F3860}" destId="{EB6134C9-7D0C-4392-829D-E537D4B7CCF6}" srcOrd="1" destOrd="0" presId="urn:microsoft.com/office/officeart/2005/8/layout/cycle2"/>
    <dgm:cxn modelId="{7D5ED17E-E5E0-456B-B4DE-06025D93A645}" type="presOf" srcId="{0561EE16-C2FA-4804-A890-3290FD4AFAA0}" destId="{15AF3366-D518-424F-852C-9668889055DB}" srcOrd="0" destOrd="0" presId="urn:microsoft.com/office/officeart/2005/8/layout/cycle2"/>
    <dgm:cxn modelId="{2337B59A-F72C-4128-8BF7-96A273D2021E}" srcId="{6E6B547E-C9F0-45E6-B65E-D90F18191430}" destId="{BAE0A9DF-73CA-4378-8F36-5657FCD13561}" srcOrd="4" destOrd="0" parTransId="{8B87E73C-D07E-4E66-89F6-E410A8955AB9}" sibTransId="{54954167-84E0-42E9-A2D6-C3A4D681FD7C}"/>
    <dgm:cxn modelId="{F9A08412-9323-4E4E-8145-13785C9030DF}" type="presOf" srcId="{EBF7BC32-AAE0-4E81-A836-4EA29F38E6F1}" destId="{9629BEB1-D13C-458F-9E94-9B1D1CA64F4F}" srcOrd="0" destOrd="0" presId="urn:microsoft.com/office/officeart/2005/8/layout/cycle2"/>
    <dgm:cxn modelId="{E290FDE3-564C-4CC0-BEE4-817097AEAD6B}" type="presOf" srcId="{2D131CAB-EC74-4F5A-8456-925E6D35AB18}" destId="{ADE7A1A2-BE53-4656-822D-993FED97068A}" srcOrd="0" destOrd="0" presId="urn:microsoft.com/office/officeart/2005/8/layout/cycle2"/>
    <dgm:cxn modelId="{2EB3610D-CDC8-44D7-8DB8-845CFC2D5A94}" type="presOf" srcId="{E697762C-632B-4C83-97CF-8B85EC53C2FB}" destId="{33471845-BAB9-46E0-9A9E-E99FEE63EF68}" srcOrd="0" destOrd="0" presId="urn:microsoft.com/office/officeart/2005/8/layout/cycle2"/>
    <dgm:cxn modelId="{5DDEDDFC-D3A8-4787-9867-F1416B88EAF7}" type="presOf" srcId="{4CB6431B-395D-4DCF-AD9A-16D2392F3860}" destId="{770766DB-0084-4700-A74E-901AA173B3DB}" srcOrd="0" destOrd="0" presId="urn:microsoft.com/office/officeart/2005/8/layout/cycle2"/>
    <dgm:cxn modelId="{EF1F9514-8751-486D-8A9B-D6C7160E2CF9}" srcId="{6E6B547E-C9F0-45E6-B65E-D90F18191430}" destId="{EBF7BC32-AAE0-4E81-A836-4EA29F38E6F1}" srcOrd="3" destOrd="0" parTransId="{6D1A1C85-A641-45BC-A418-4EE7D7B93D16}" sibTransId="{FA419BC6-00A5-4404-9ADA-A35948D9E9E0}"/>
    <dgm:cxn modelId="{C156B25C-9E7C-4BB8-9055-25A532341687}" type="presOf" srcId="{54954167-84E0-42E9-A2D6-C3A4D681FD7C}" destId="{49CD599B-7118-4C8E-BB89-0D8DD698E2B4}" srcOrd="1" destOrd="0" presId="urn:microsoft.com/office/officeart/2005/8/layout/cycle2"/>
    <dgm:cxn modelId="{8A199336-46BB-4B4B-9DF8-76885FD6AF88}" type="presParOf" srcId="{90F6ED60-108C-462D-A60E-5039FEFE7033}" destId="{5CBDC60E-739E-424F-9E4A-FD3DC9D1FD89}" srcOrd="0" destOrd="0" presId="urn:microsoft.com/office/officeart/2005/8/layout/cycle2"/>
    <dgm:cxn modelId="{A7C342D7-8A88-449C-8B57-52020104B0AF}" type="presParOf" srcId="{90F6ED60-108C-462D-A60E-5039FEFE7033}" destId="{770766DB-0084-4700-A74E-901AA173B3DB}" srcOrd="1" destOrd="0" presId="urn:microsoft.com/office/officeart/2005/8/layout/cycle2"/>
    <dgm:cxn modelId="{BB13FEDE-B5C3-4B31-9C28-8830D390CEF6}" type="presParOf" srcId="{770766DB-0084-4700-A74E-901AA173B3DB}" destId="{EB6134C9-7D0C-4392-829D-E537D4B7CCF6}" srcOrd="0" destOrd="0" presId="urn:microsoft.com/office/officeart/2005/8/layout/cycle2"/>
    <dgm:cxn modelId="{DAF45C3B-6013-4EE2-821A-05A801E161B3}" type="presParOf" srcId="{90F6ED60-108C-462D-A60E-5039FEFE7033}" destId="{ADE7A1A2-BE53-4656-822D-993FED97068A}" srcOrd="2" destOrd="0" presId="urn:microsoft.com/office/officeart/2005/8/layout/cycle2"/>
    <dgm:cxn modelId="{E5BA5838-F578-48C0-AD30-58B3B408CD42}" type="presParOf" srcId="{90F6ED60-108C-462D-A60E-5039FEFE7033}" destId="{33471845-BAB9-46E0-9A9E-E99FEE63EF68}" srcOrd="3" destOrd="0" presId="urn:microsoft.com/office/officeart/2005/8/layout/cycle2"/>
    <dgm:cxn modelId="{8B82242A-29B8-46BE-86E7-11E4E80F0D9B}" type="presParOf" srcId="{33471845-BAB9-46E0-9A9E-E99FEE63EF68}" destId="{3E2B3962-7E85-4510-9E33-C6B20A877C9D}" srcOrd="0" destOrd="0" presId="urn:microsoft.com/office/officeart/2005/8/layout/cycle2"/>
    <dgm:cxn modelId="{EA762454-B144-4AB7-B16D-8B4AB9AF11AD}" type="presParOf" srcId="{90F6ED60-108C-462D-A60E-5039FEFE7033}" destId="{0708CCF6-7058-49B1-A3D5-7B4C0F9111EE}" srcOrd="4" destOrd="0" presId="urn:microsoft.com/office/officeart/2005/8/layout/cycle2"/>
    <dgm:cxn modelId="{4310E455-A7BB-4712-8739-24D2AF7C3340}" type="presParOf" srcId="{90F6ED60-108C-462D-A60E-5039FEFE7033}" destId="{15AF3366-D518-424F-852C-9668889055DB}" srcOrd="5" destOrd="0" presId="urn:microsoft.com/office/officeart/2005/8/layout/cycle2"/>
    <dgm:cxn modelId="{6E0003BF-AB90-445D-9FF2-391A27D05787}" type="presParOf" srcId="{15AF3366-D518-424F-852C-9668889055DB}" destId="{D256BD61-23BD-420B-9B37-69B5E557DB7F}" srcOrd="0" destOrd="0" presId="urn:microsoft.com/office/officeart/2005/8/layout/cycle2"/>
    <dgm:cxn modelId="{64FBEBA2-5FA1-46C4-BD50-1B11770F0B5B}" type="presParOf" srcId="{90F6ED60-108C-462D-A60E-5039FEFE7033}" destId="{9629BEB1-D13C-458F-9E94-9B1D1CA64F4F}" srcOrd="6" destOrd="0" presId="urn:microsoft.com/office/officeart/2005/8/layout/cycle2"/>
    <dgm:cxn modelId="{12E8B564-0C33-45E3-8A36-0919B3D55491}" type="presParOf" srcId="{90F6ED60-108C-462D-A60E-5039FEFE7033}" destId="{8C23D3EB-E952-4E0D-A2D2-7D9DD7CC5376}" srcOrd="7" destOrd="0" presId="urn:microsoft.com/office/officeart/2005/8/layout/cycle2"/>
    <dgm:cxn modelId="{F6EC864D-BADE-4826-BC49-D0A27FEA1641}" type="presParOf" srcId="{8C23D3EB-E952-4E0D-A2D2-7D9DD7CC5376}" destId="{13F18268-B082-43F1-B18D-D80979651396}" srcOrd="0" destOrd="0" presId="urn:microsoft.com/office/officeart/2005/8/layout/cycle2"/>
    <dgm:cxn modelId="{E275C171-0784-48B7-9ED1-819E7D8B62D2}" type="presParOf" srcId="{90F6ED60-108C-462D-A60E-5039FEFE7033}" destId="{3C04A756-0D21-43EF-A3E7-77EDB5031293}" srcOrd="8" destOrd="0" presId="urn:microsoft.com/office/officeart/2005/8/layout/cycle2"/>
    <dgm:cxn modelId="{64B5672B-8064-412F-AA51-F35D124E94C4}" type="presParOf" srcId="{90F6ED60-108C-462D-A60E-5039FEFE7033}" destId="{03799690-8D40-439A-8E40-0D44CBF26A01}" srcOrd="9" destOrd="0" presId="urn:microsoft.com/office/officeart/2005/8/layout/cycle2"/>
    <dgm:cxn modelId="{B4BB22EE-7D37-46CE-A1E8-7230E4339BF6}" type="presParOf" srcId="{03799690-8D40-439A-8E40-0D44CBF26A01}" destId="{49CD599B-7118-4C8E-BB89-0D8DD698E2B4}"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CFF4AAA-5303-46BC-B996-EF3790452545}"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ru-RU"/>
        </a:p>
      </dgm:t>
    </dgm:pt>
    <dgm:pt modelId="{3405DC08-8AC8-4692-8495-992153DE19BB}">
      <dgm:prSet phldrT="[Текст]" custT="1"/>
      <dgm:spPr/>
      <dgm:t>
        <a:bodyPr/>
        <a:lstStyle/>
        <a:p>
          <a:r>
            <a:rPr lang="ru-RU" sz="2400" b="1" dirty="0"/>
            <a:t>Задачи о дачном участке</a:t>
          </a:r>
        </a:p>
      </dgm:t>
    </dgm:pt>
    <dgm:pt modelId="{D3CC53E8-6D01-4EB4-B0D9-8725B33E69A1}" type="parTrans" cxnId="{07E99D00-8A2C-4F67-A37E-016DB01AC4D1}">
      <dgm:prSet/>
      <dgm:spPr/>
      <dgm:t>
        <a:bodyPr/>
        <a:lstStyle/>
        <a:p>
          <a:endParaRPr lang="ru-RU"/>
        </a:p>
      </dgm:t>
    </dgm:pt>
    <dgm:pt modelId="{C197C4FB-3F66-4161-96B1-67DC9B8292F8}" type="sibTrans" cxnId="{07E99D00-8A2C-4F67-A37E-016DB01AC4D1}">
      <dgm:prSet/>
      <dgm:spPr/>
      <dgm:t>
        <a:bodyPr/>
        <a:lstStyle/>
        <a:p>
          <a:endParaRPr lang="ru-RU"/>
        </a:p>
      </dgm:t>
    </dgm:pt>
    <dgm:pt modelId="{08DF7DE1-4B2C-402E-8580-2C8706F65C4F}">
      <dgm:prSet custT="1"/>
      <dgm:spPr/>
      <dgm:t>
        <a:bodyPr/>
        <a:lstStyle/>
        <a:p>
          <a:r>
            <a:rPr lang="ru-RU" sz="1400" dirty="0"/>
            <a:t>Необходимо дать понятие о расстоянии между ближайшими объектами, обратить внимание на размер клетки, необходимо подписывать объекты прямо на схемах. Важно заметить, что размер клетки не всегда совпадает с размером плиты.</a:t>
          </a:r>
        </a:p>
      </dgm:t>
    </dgm:pt>
    <dgm:pt modelId="{25C98CF5-F168-4C02-B4BE-89E2615CFEFE}" type="parTrans" cxnId="{A79B0C8B-72EB-4A7A-94E8-4F10A0027BAA}">
      <dgm:prSet/>
      <dgm:spPr/>
      <dgm:t>
        <a:bodyPr/>
        <a:lstStyle/>
        <a:p>
          <a:endParaRPr lang="ru-RU"/>
        </a:p>
      </dgm:t>
    </dgm:pt>
    <dgm:pt modelId="{E080ABFD-5D2B-402A-AC1B-70E235F365E7}" type="sibTrans" cxnId="{A79B0C8B-72EB-4A7A-94E8-4F10A0027BAA}">
      <dgm:prSet/>
      <dgm:spPr/>
      <dgm:t>
        <a:bodyPr/>
        <a:lstStyle/>
        <a:p>
          <a:endParaRPr lang="ru-RU"/>
        </a:p>
      </dgm:t>
    </dgm:pt>
    <dgm:pt modelId="{5BFDC4FF-C577-4C49-B232-1B4F0190D23C}">
      <dgm:prSet custT="1"/>
      <dgm:spPr/>
      <dgm:t>
        <a:bodyPr/>
        <a:lstStyle/>
        <a:p>
          <a:r>
            <a:rPr lang="ru-RU" sz="2400" b="1" dirty="0">
              <a:latin typeface="Times New Roman" pitchFamily="18" charset="0"/>
              <a:cs typeface="Times New Roman" pitchFamily="18" charset="0"/>
            </a:rPr>
            <a:t>Задачи о тарифах на сотовую связь и мобильный интернет </a:t>
          </a:r>
        </a:p>
      </dgm:t>
    </dgm:pt>
    <dgm:pt modelId="{94897639-006D-476D-9BDF-37B5892B9829}" type="parTrans" cxnId="{9BD8557D-AD9F-4448-BAC8-487617335A6C}">
      <dgm:prSet/>
      <dgm:spPr/>
      <dgm:t>
        <a:bodyPr/>
        <a:lstStyle/>
        <a:p>
          <a:endParaRPr lang="ru-RU"/>
        </a:p>
      </dgm:t>
    </dgm:pt>
    <dgm:pt modelId="{47E7029A-24F3-483C-A581-A3908E41782A}" type="sibTrans" cxnId="{9BD8557D-AD9F-4448-BAC8-487617335A6C}">
      <dgm:prSet/>
      <dgm:spPr/>
      <dgm:t>
        <a:bodyPr/>
        <a:lstStyle/>
        <a:p>
          <a:endParaRPr lang="ru-RU"/>
        </a:p>
      </dgm:t>
    </dgm:pt>
    <dgm:pt modelId="{A975F5AD-EE57-4E1E-83B4-635DED42D25F}">
      <dgm:prSet custT="1"/>
      <dgm:spPr/>
      <dgm:t>
        <a:bodyPr/>
        <a:lstStyle/>
        <a:p>
          <a:r>
            <a:rPr lang="ru-RU" sz="1400" dirty="0"/>
            <a:t>Необходимо дать понятие «пакет минут, дополнительный пакет» Важно обратить внимание, что пакет оплачивается в целом, а не по частям, необходимо достроить на чертеже прямую, которая изображает допустимый пакет.</a:t>
          </a:r>
        </a:p>
      </dgm:t>
    </dgm:pt>
    <dgm:pt modelId="{FEE49062-F141-4CAD-96FE-AA13CC0B28C3}" type="parTrans" cxnId="{3D1B4B23-75ED-4302-8E19-8C3B64ACB326}">
      <dgm:prSet/>
      <dgm:spPr/>
      <dgm:t>
        <a:bodyPr/>
        <a:lstStyle/>
        <a:p>
          <a:endParaRPr lang="ru-RU"/>
        </a:p>
      </dgm:t>
    </dgm:pt>
    <dgm:pt modelId="{1DCE3166-4389-4746-9F26-D895886DFD07}" type="sibTrans" cxnId="{3D1B4B23-75ED-4302-8E19-8C3B64ACB326}">
      <dgm:prSet/>
      <dgm:spPr/>
      <dgm:t>
        <a:bodyPr/>
        <a:lstStyle/>
        <a:p>
          <a:endParaRPr lang="ru-RU"/>
        </a:p>
      </dgm:t>
    </dgm:pt>
    <dgm:pt modelId="{36B3D609-6CCF-4E53-AC67-D35CDFEF938D}">
      <dgm:prSet custT="1"/>
      <dgm:spPr/>
      <dgm:t>
        <a:bodyPr/>
        <a:lstStyle/>
        <a:p>
          <a:r>
            <a:rPr lang="ru-RU" sz="2400" b="1" dirty="0"/>
            <a:t>Задачи о формате листов </a:t>
          </a:r>
        </a:p>
      </dgm:t>
    </dgm:pt>
    <dgm:pt modelId="{22998891-9A97-44CC-A7FF-1F03DF3714F4}" type="parTrans" cxnId="{02CCBF6D-1B6F-4297-93E1-03F2D4098D5E}">
      <dgm:prSet/>
      <dgm:spPr/>
      <dgm:t>
        <a:bodyPr/>
        <a:lstStyle/>
        <a:p>
          <a:endParaRPr lang="ru-RU"/>
        </a:p>
      </dgm:t>
    </dgm:pt>
    <dgm:pt modelId="{2C751282-EEDA-490A-8BE4-3DBA53834B45}" type="sibTrans" cxnId="{02CCBF6D-1B6F-4297-93E1-03F2D4098D5E}">
      <dgm:prSet/>
      <dgm:spPr/>
      <dgm:t>
        <a:bodyPr/>
        <a:lstStyle/>
        <a:p>
          <a:endParaRPr lang="ru-RU"/>
        </a:p>
      </dgm:t>
    </dgm:pt>
    <dgm:pt modelId="{DE765C3A-781B-4C32-896F-56CE9746FAF6}">
      <dgm:prSet/>
      <dgm:spPr/>
      <dgm:t>
        <a:bodyPr/>
        <a:lstStyle/>
        <a:p>
          <a:r>
            <a:rPr lang="ru-RU" dirty="0"/>
            <a:t>Нужно вспомнить понятие «подобие фигур», а также нужно заострить внимание на то, что чем меньше число в формате листа, тем  больше его размеры.</a:t>
          </a:r>
        </a:p>
      </dgm:t>
    </dgm:pt>
    <dgm:pt modelId="{C764A2C9-C26C-42D5-BB52-D0F8CC8A9DDC}" type="parTrans" cxnId="{568FA073-7194-4FEB-9576-FAC944ADA2F3}">
      <dgm:prSet/>
      <dgm:spPr/>
      <dgm:t>
        <a:bodyPr/>
        <a:lstStyle/>
        <a:p>
          <a:endParaRPr lang="ru-RU"/>
        </a:p>
      </dgm:t>
    </dgm:pt>
    <dgm:pt modelId="{DDE13538-BBC6-4DEA-AF4E-65AA0C0CBF0B}" type="sibTrans" cxnId="{568FA073-7194-4FEB-9576-FAC944ADA2F3}">
      <dgm:prSet/>
      <dgm:spPr/>
      <dgm:t>
        <a:bodyPr/>
        <a:lstStyle/>
        <a:p>
          <a:endParaRPr lang="ru-RU"/>
        </a:p>
      </dgm:t>
    </dgm:pt>
    <dgm:pt modelId="{E26AC9F6-C8D9-4733-8E07-3BB463FB2494}">
      <dgm:prSet custT="1"/>
      <dgm:spPr/>
      <dgm:t>
        <a:bodyPr/>
        <a:lstStyle/>
        <a:p>
          <a:r>
            <a:rPr lang="ru-RU" sz="2400" b="1" dirty="0"/>
            <a:t>Задачи о теплицах </a:t>
          </a:r>
        </a:p>
      </dgm:t>
    </dgm:pt>
    <dgm:pt modelId="{68CBBE66-8C2D-459A-898D-ACF7EE210E04}" type="parTrans" cxnId="{478FBC13-B9E8-4AA7-BB79-43C93E9EC4CF}">
      <dgm:prSet/>
      <dgm:spPr/>
      <dgm:t>
        <a:bodyPr/>
        <a:lstStyle/>
        <a:p>
          <a:endParaRPr lang="ru-RU"/>
        </a:p>
      </dgm:t>
    </dgm:pt>
    <dgm:pt modelId="{D3EB5E87-6B1A-406D-8354-55D2E3F08540}" type="sibTrans" cxnId="{478FBC13-B9E8-4AA7-BB79-43C93E9EC4CF}">
      <dgm:prSet/>
      <dgm:spPr/>
      <dgm:t>
        <a:bodyPr/>
        <a:lstStyle/>
        <a:p>
          <a:endParaRPr lang="ru-RU"/>
        </a:p>
      </dgm:t>
    </dgm:pt>
    <dgm:pt modelId="{B41B6F4F-97F5-4A0E-B019-07AEBC3172A7}">
      <dgm:prSet custT="1"/>
      <dgm:spPr/>
      <dgm:t>
        <a:bodyPr/>
        <a:lstStyle/>
        <a:p>
          <a:r>
            <a:rPr lang="ru-RU" sz="1400" dirty="0"/>
            <a:t>Следует вспомнить понятия радиуса, диаметра, дуги окружности. Необходимо обратить внимание на несовпадение количества частей при разрезании отрезка с количеством граничных точек. </a:t>
          </a:r>
        </a:p>
      </dgm:t>
    </dgm:pt>
    <dgm:pt modelId="{86C4B528-7D23-4F6C-8E47-EAE0C5F3CABE}" type="parTrans" cxnId="{12414DF7-DFD3-4EA2-99D9-8C290734A83B}">
      <dgm:prSet/>
      <dgm:spPr/>
      <dgm:t>
        <a:bodyPr/>
        <a:lstStyle/>
        <a:p>
          <a:endParaRPr lang="ru-RU"/>
        </a:p>
      </dgm:t>
    </dgm:pt>
    <dgm:pt modelId="{022F9AAD-4707-4220-86C0-8D491169A9AE}" type="sibTrans" cxnId="{12414DF7-DFD3-4EA2-99D9-8C290734A83B}">
      <dgm:prSet/>
      <dgm:spPr/>
      <dgm:t>
        <a:bodyPr/>
        <a:lstStyle/>
        <a:p>
          <a:endParaRPr lang="ru-RU"/>
        </a:p>
      </dgm:t>
    </dgm:pt>
    <dgm:pt modelId="{8DF9CEF4-30B4-4F39-A090-9C6E00E64267}">
      <dgm:prSet custT="1"/>
      <dgm:spPr/>
      <dgm:t>
        <a:bodyPr/>
        <a:lstStyle/>
        <a:p>
          <a:r>
            <a:rPr lang="ru-RU" sz="2400" b="1" dirty="0">
              <a:latin typeface="Times New Roman" pitchFamily="18" charset="0"/>
              <a:cs typeface="Times New Roman" pitchFamily="18" charset="0"/>
            </a:rPr>
            <a:t>Задачи о террасном земледелии в горных районах</a:t>
          </a:r>
        </a:p>
      </dgm:t>
    </dgm:pt>
    <dgm:pt modelId="{2AC17F7D-5A8C-448E-A05A-89C7C3DC9D7C}" type="parTrans" cxnId="{09864A8D-82AF-477C-9DE3-C36FAB1FA3DB}">
      <dgm:prSet/>
      <dgm:spPr/>
      <dgm:t>
        <a:bodyPr/>
        <a:lstStyle/>
        <a:p>
          <a:endParaRPr lang="ru-RU"/>
        </a:p>
      </dgm:t>
    </dgm:pt>
    <dgm:pt modelId="{58DCF3FE-587A-4051-A35D-D6064E394BE6}" type="sibTrans" cxnId="{09864A8D-82AF-477C-9DE3-C36FAB1FA3DB}">
      <dgm:prSet/>
      <dgm:spPr/>
      <dgm:t>
        <a:bodyPr/>
        <a:lstStyle/>
        <a:p>
          <a:endParaRPr lang="ru-RU"/>
        </a:p>
      </dgm:t>
    </dgm:pt>
    <dgm:pt modelId="{060986D8-1517-4C87-B591-AA07DE0917BD}">
      <dgm:prSet custT="1"/>
      <dgm:spPr/>
      <dgm:t>
        <a:bodyPr/>
        <a:lstStyle/>
        <a:p>
          <a:r>
            <a:rPr lang="ru-RU" sz="1400" dirty="0"/>
            <a:t>Необходимо рассказать о способах земледелия в горных районах, дать понятие урожайности. Вспомнить понятия «тангенс угла», необходимо правильно округлять.</a:t>
          </a:r>
        </a:p>
      </dgm:t>
    </dgm:pt>
    <dgm:pt modelId="{F470DDD7-76FD-492F-B078-98F8C61218AC}" type="parTrans" cxnId="{805DD04F-ED6B-4F40-9C6A-AB543A1F501C}">
      <dgm:prSet/>
      <dgm:spPr/>
    </dgm:pt>
    <dgm:pt modelId="{779F9653-E229-4736-852C-BDD8CBCB3000}" type="sibTrans" cxnId="{805DD04F-ED6B-4F40-9C6A-AB543A1F501C}">
      <dgm:prSet/>
      <dgm:spPr/>
    </dgm:pt>
    <dgm:pt modelId="{79390E7C-BAD0-4BF1-A697-8D3BF709F4ED}" type="pres">
      <dgm:prSet presAssocID="{9CFF4AAA-5303-46BC-B996-EF3790452545}" presName="Name0" presStyleCnt="0">
        <dgm:presLayoutVars>
          <dgm:dir/>
          <dgm:animLvl val="lvl"/>
          <dgm:resizeHandles/>
        </dgm:presLayoutVars>
      </dgm:prSet>
      <dgm:spPr/>
      <dgm:t>
        <a:bodyPr/>
        <a:lstStyle/>
        <a:p>
          <a:endParaRPr lang="ru-RU"/>
        </a:p>
      </dgm:t>
    </dgm:pt>
    <dgm:pt modelId="{233473B9-F090-44D1-8BDC-42A7193CF4DA}" type="pres">
      <dgm:prSet presAssocID="{3405DC08-8AC8-4692-8495-992153DE19BB}" presName="linNode" presStyleCnt="0"/>
      <dgm:spPr/>
    </dgm:pt>
    <dgm:pt modelId="{EEC5BF5E-76BD-434E-8EE0-4F73FB4BAEBD}" type="pres">
      <dgm:prSet presAssocID="{3405DC08-8AC8-4692-8495-992153DE19BB}" presName="parentShp" presStyleLbl="node1" presStyleIdx="0" presStyleCnt="5">
        <dgm:presLayoutVars>
          <dgm:bulletEnabled val="1"/>
        </dgm:presLayoutVars>
      </dgm:prSet>
      <dgm:spPr/>
      <dgm:t>
        <a:bodyPr/>
        <a:lstStyle/>
        <a:p>
          <a:endParaRPr lang="ru-RU"/>
        </a:p>
      </dgm:t>
    </dgm:pt>
    <dgm:pt modelId="{10E20BAC-7F7A-4D92-95EA-752B1FC8BA41}" type="pres">
      <dgm:prSet presAssocID="{3405DC08-8AC8-4692-8495-992153DE19BB}" presName="childShp" presStyleLbl="bgAccFollowNode1" presStyleIdx="0" presStyleCnt="5" custScaleY="129778" custLinFactNeighborX="1562" custLinFactNeighborY="1615">
        <dgm:presLayoutVars>
          <dgm:bulletEnabled val="1"/>
        </dgm:presLayoutVars>
      </dgm:prSet>
      <dgm:spPr/>
      <dgm:t>
        <a:bodyPr/>
        <a:lstStyle/>
        <a:p>
          <a:endParaRPr lang="ru-RU"/>
        </a:p>
      </dgm:t>
    </dgm:pt>
    <dgm:pt modelId="{C00F4C85-4871-49D9-A051-4EC367A8F6A7}" type="pres">
      <dgm:prSet presAssocID="{C197C4FB-3F66-4161-96B1-67DC9B8292F8}" presName="spacing" presStyleCnt="0"/>
      <dgm:spPr/>
    </dgm:pt>
    <dgm:pt modelId="{2EAEF3D8-9628-48E9-93CD-B65CBE07B71A}" type="pres">
      <dgm:prSet presAssocID="{E26AC9F6-C8D9-4733-8E07-3BB463FB2494}" presName="linNode" presStyleCnt="0"/>
      <dgm:spPr/>
    </dgm:pt>
    <dgm:pt modelId="{EB712D7F-6F64-4C1D-A53D-C172E2E7880B}" type="pres">
      <dgm:prSet presAssocID="{E26AC9F6-C8D9-4733-8E07-3BB463FB2494}" presName="parentShp" presStyleLbl="node1" presStyleIdx="1" presStyleCnt="5">
        <dgm:presLayoutVars>
          <dgm:bulletEnabled val="1"/>
        </dgm:presLayoutVars>
      </dgm:prSet>
      <dgm:spPr/>
      <dgm:t>
        <a:bodyPr/>
        <a:lstStyle/>
        <a:p>
          <a:endParaRPr lang="ru-RU"/>
        </a:p>
      </dgm:t>
    </dgm:pt>
    <dgm:pt modelId="{52949873-56BF-4270-A3BD-7E87B5655F6A}" type="pres">
      <dgm:prSet presAssocID="{E26AC9F6-C8D9-4733-8E07-3BB463FB2494}" presName="childShp" presStyleLbl="bgAccFollowNode1" presStyleIdx="1" presStyleCnt="5">
        <dgm:presLayoutVars>
          <dgm:bulletEnabled val="1"/>
        </dgm:presLayoutVars>
      </dgm:prSet>
      <dgm:spPr/>
      <dgm:t>
        <a:bodyPr/>
        <a:lstStyle/>
        <a:p>
          <a:endParaRPr lang="ru-RU"/>
        </a:p>
      </dgm:t>
    </dgm:pt>
    <dgm:pt modelId="{6915A242-A9D2-4B64-9861-2D7ED6472E67}" type="pres">
      <dgm:prSet presAssocID="{D3EB5E87-6B1A-406D-8354-55D2E3F08540}" presName="spacing" presStyleCnt="0"/>
      <dgm:spPr/>
    </dgm:pt>
    <dgm:pt modelId="{08601ECE-31F3-49E2-AB3B-D2FE346E0BD9}" type="pres">
      <dgm:prSet presAssocID="{36B3D609-6CCF-4E53-AC67-D35CDFEF938D}" presName="linNode" presStyleCnt="0"/>
      <dgm:spPr/>
    </dgm:pt>
    <dgm:pt modelId="{ACC69E9A-7ED9-40E0-A219-5462B3327E83}" type="pres">
      <dgm:prSet presAssocID="{36B3D609-6CCF-4E53-AC67-D35CDFEF938D}" presName="parentShp" presStyleLbl="node1" presStyleIdx="2" presStyleCnt="5">
        <dgm:presLayoutVars>
          <dgm:bulletEnabled val="1"/>
        </dgm:presLayoutVars>
      </dgm:prSet>
      <dgm:spPr/>
      <dgm:t>
        <a:bodyPr/>
        <a:lstStyle/>
        <a:p>
          <a:endParaRPr lang="ru-RU"/>
        </a:p>
      </dgm:t>
    </dgm:pt>
    <dgm:pt modelId="{1A7FA2C6-3FAA-4041-86FA-80EB7C1187D8}" type="pres">
      <dgm:prSet presAssocID="{36B3D609-6CCF-4E53-AC67-D35CDFEF938D}" presName="childShp" presStyleLbl="bgAccFollowNode1" presStyleIdx="2" presStyleCnt="5">
        <dgm:presLayoutVars>
          <dgm:bulletEnabled val="1"/>
        </dgm:presLayoutVars>
      </dgm:prSet>
      <dgm:spPr/>
      <dgm:t>
        <a:bodyPr/>
        <a:lstStyle/>
        <a:p>
          <a:endParaRPr lang="ru-RU"/>
        </a:p>
      </dgm:t>
    </dgm:pt>
    <dgm:pt modelId="{F47C65D2-5657-464B-ADFB-BA4DFBC6CF12}" type="pres">
      <dgm:prSet presAssocID="{2C751282-EEDA-490A-8BE4-3DBA53834B45}" presName="spacing" presStyleCnt="0"/>
      <dgm:spPr/>
    </dgm:pt>
    <dgm:pt modelId="{286D2556-A462-4E83-9917-AFE397364AFD}" type="pres">
      <dgm:prSet presAssocID="{5BFDC4FF-C577-4C49-B232-1B4F0190D23C}" presName="linNode" presStyleCnt="0"/>
      <dgm:spPr/>
    </dgm:pt>
    <dgm:pt modelId="{97BB8078-A715-46DC-A227-5D73DC1F6FFE}" type="pres">
      <dgm:prSet presAssocID="{5BFDC4FF-C577-4C49-B232-1B4F0190D23C}" presName="parentShp" presStyleLbl="node1" presStyleIdx="3" presStyleCnt="5">
        <dgm:presLayoutVars>
          <dgm:bulletEnabled val="1"/>
        </dgm:presLayoutVars>
      </dgm:prSet>
      <dgm:spPr/>
      <dgm:t>
        <a:bodyPr/>
        <a:lstStyle/>
        <a:p>
          <a:endParaRPr lang="ru-RU"/>
        </a:p>
      </dgm:t>
    </dgm:pt>
    <dgm:pt modelId="{00C6E99D-A7A7-4F4F-9EA6-F5A920FBEBC7}" type="pres">
      <dgm:prSet presAssocID="{5BFDC4FF-C577-4C49-B232-1B4F0190D23C}" presName="childShp" presStyleLbl="bgAccFollowNode1" presStyleIdx="3" presStyleCnt="5">
        <dgm:presLayoutVars>
          <dgm:bulletEnabled val="1"/>
        </dgm:presLayoutVars>
      </dgm:prSet>
      <dgm:spPr/>
      <dgm:t>
        <a:bodyPr/>
        <a:lstStyle/>
        <a:p>
          <a:endParaRPr lang="ru-RU"/>
        </a:p>
      </dgm:t>
    </dgm:pt>
    <dgm:pt modelId="{3A0F64C6-E70A-427B-9DC1-5835DA3F87A3}" type="pres">
      <dgm:prSet presAssocID="{47E7029A-24F3-483C-A581-A3908E41782A}" presName="spacing" presStyleCnt="0"/>
      <dgm:spPr/>
    </dgm:pt>
    <dgm:pt modelId="{14D92236-E9BB-4242-A9EF-DCCD18C19747}" type="pres">
      <dgm:prSet presAssocID="{8DF9CEF4-30B4-4F39-A090-9C6E00E64267}" presName="linNode" presStyleCnt="0"/>
      <dgm:spPr/>
    </dgm:pt>
    <dgm:pt modelId="{138343FE-BDC8-4AEB-8C69-96F906B9185B}" type="pres">
      <dgm:prSet presAssocID="{8DF9CEF4-30B4-4F39-A090-9C6E00E64267}" presName="parentShp" presStyleLbl="node1" presStyleIdx="4" presStyleCnt="5">
        <dgm:presLayoutVars>
          <dgm:bulletEnabled val="1"/>
        </dgm:presLayoutVars>
      </dgm:prSet>
      <dgm:spPr/>
      <dgm:t>
        <a:bodyPr/>
        <a:lstStyle/>
        <a:p>
          <a:endParaRPr lang="ru-RU"/>
        </a:p>
      </dgm:t>
    </dgm:pt>
    <dgm:pt modelId="{21782B02-DD34-4FB6-A505-7F4AF8953B1E}" type="pres">
      <dgm:prSet presAssocID="{8DF9CEF4-30B4-4F39-A090-9C6E00E64267}" presName="childShp" presStyleLbl="bgAccFollowNode1" presStyleIdx="4" presStyleCnt="5">
        <dgm:presLayoutVars>
          <dgm:bulletEnabled val="1"/>
        </dgm:presLayoutVars>
      </dgm:prSet>
      <dgm:spPr/>
      <dgm:t>
        <a:bodyPr/>
        <a:lstStyle/>
        <a:p>
          <a:endParaRPr lang="ru-RU"/>
        </a:p>
      </dgm:t>
    </dgm:pt>
  </dgm:ptLst>
  <dgm:cxnLst>
    <dgm:cxn modelId="{805DD04F-ED6B-4F40-9C6A-AB543A1F501C}" srcId="{8DF9CEF4-30B4-4F39-A090-9C6E00E64267}" destId="{060986D8-1517-4C87-B591-AA07DE0917BD}" srcOrd="0" destOrd="0" parTransId="{F470DDD7-76FD-492F-B078-98F8C61218AC}" sibTransId="{779F9653-E229-4736-852C-BDD8CBCB3000}"/>
    <dgm:cxn modelId="{A79B0C8B-72EB-4A7A-94E8-4F10A0027BAA}" srcId="{3405DC08-8AC8-4692-8495-992153DE19BB}" destId="{08DF7DE1-4B2C-402E-8580-2C8706F65C4F}" srcOrd="0" destOrd="0" parTransId="{25C98CF5-F168-4C02-B4BE-89E2615CFEFE}" sibTransId="{E080ABFD-5D2B-402A-AC1B-70E235F365E7}"/>
    <dgm:cxn modelId="{37EBC820-84BD-4697-BF6E-6A01CE50A35A}" type="presOf" srcId="{A975F5AD-EE57-4E1E-83B4-635DED42D25F}" destId="{00C6E99D-A7A7-4F4F-9EA6-F5A920FBEBC7}" srcOrd="0" destOrd="0" presId="urn:microsoft.com/office/officeart/2005/8/layout/vList6"/>
    <dgm:cxn modelId="{F99107B6-29D3-466C-98AF-F53B74EBBB11}" type="presOf" srcId="{36B3D609-6CCF-4E53-AC67-D35CDFEF938D}" destId="{ACC69E9A-7ED9-40E0-A219-5462B3327E83}" srcOrd="0" destOrd="0" presId="urn:microsoft.com/office/officeart/2005/8/layout/vList6"/>
    <dgm:cxn modelId="{07E99D00-8A2C-4F67-A37E-016DB01AC4D1}" srcId="{9CFF4AAA-5303-46BC-B996-EF3790452545}" destId="{3405DC08-8AC8-4692-8495-992153DE19BB}" srcOrd="0" destOrd="0" parTransId="{D3CC53E8-6D01-4EB4-B0D9-8725B33E69A1}" sibTransId="{C197C4FB-3F66-4161-96B1-67DC9B8292F8}"/>
    <dgm:cxn modelId="{4786509B-A14A-4E65-9979-C1AA2E778E7E}" type="presOf" srcId="{9CFF4AAA-5303-46BC-B996-EF3790452545}" destId="{79390E7C-BAD0-4BF1-A697-8D3BF709F4ED}" srcOrd="0" destOrd="0" presId="urn:microsoft.com/office/officeart/2005/8/layout/vList6"/>
    <dgm:cxn modelId="{9BD8557D-AD9F-4448-BAC8-487617335A6C}" srcId="{9CFF4AAA-5303-46BC-B996-EF3790452545}" destId="{5BFDC4FF-C577-4C49-B232-1B4F0190D23C}" srcOrd="3" destOrd="0" parTransId="{94897639-006D-476D-9BDF-37B5892B9829}" sibTransId="{47E7029A-24F3-483C-A581-A3908E41782A}"/>
    <dgm:cxn modelId="{02CCBF6D-1B6F-4297-93E1-03F2D4098D5E}" srcId="{9CFF4AAA-5303-46BC-B996-EF3790452545}" destId="{36B3D609-6CCF-4E53-AC67-D35CDFEF938D}" srcOrd="2" destOrd="0" parTransId="{22998891-9A97-44CC-A7FF-1F03DF3714F4}" sibTransId="{2C751282-EEDA-490A-8BE4-3DBA53834B45}"/>
    <dgm:cxn modelId="{D1492C3E-3057-4ED7-8252-258F50F0318F}" type="presOf" srcId="{E26AC9F6-C8D9-4733-8E07-3BB463FB2494}" destId="{EB712D7F-6F64-4C1D-A53D-C172E2E7880B}" srcOrd="0" destOrd="0" presId="urn:microsoft.com/office/officeart/2005/8/layout/vList6"/>
    <dgm:cxn modelId="{9ED10215-A268-4DBC-BF78-98CFF153E53B}" type="presOf" srcId="{5BFDC4FF-C577-4C49-B232-1B4F0190D23C}" destId="{97BB8078-A715-46DC-A227-5D73DC1F6FFE}" srcOrd="0" destOrd="0" presId="urn:microsoft.com/office/officeart/2005/8/layout/vList6"/>
    <dgm:cxn modelId="{3D1B4B23-75ED-4302-8E19-8C3B64ACB326}" srcId="{5BFDC4FF-C577-4C49-B232-1B4F0190D23C}" destId="{A975F5AD-EE57-4E1E-83B4-635DED42D25F}" srcOrd="0" destOrd="0" parTransId="{FEE49062-F141-4CAD-96FE-AA13CC0B28C3}" sibTransId="{1DCE3166-4389-4746-9F26-D895886DFD07}"/>
    <dgm:cxn modelId="{9255F78B-95BD-49AD-8918-DB8EAADFAA7B}" type="presOf" srcId="{3405DC08-8AC8-4692-8495-992153DE19BB}" destId="{EEC5BF5E-76BD-434E-8EE0-4F73FB4BAEBD}" srcOrd="0" destOrd="0" presId="urn:microsoft.com/office/officeart/2005/8/layout/vList6"/>
    <dgm:cxn modelId="{568FA073-7194-4FEB-9576-FAC944ADA2F3}" srcId="{36B3D609-6CCF-4E53-AC67-D35CDFEF938D}" destId="{DE765C3A-781B-4C32-896F-56CE9746FAF6}" srcOrd="0" destOrd="0" parTransId="{C764A2C9-C26C-42D5-BB52-D0F8CC8A9DDC}" sibTransId="{DDE13538-BBC6-4DEA-AF4E-65AA0C0CBF0B}"/>
    <dgm:cxn modelId="{09864A8D-82AF-477C-9DE3-C36FAB1FA3DB}" srcId="{9CFF4AAA-5303-46BC-B996-EF3790452545}" destId="{8DF9CEF4-30B4-4F39-A090-9C6E00E64267}" srcOrd="4" destOrd="0" parTransId="{2AC17F7D-5A8C-448E-A05A-89C7C3DC9D7C}" sibTransId="{58DCF3FE-587A-4051-A35D-D6064E394BE6}"/>
    <dgm:cxn modelId="{B0A7376B-5AFD-4F72-9412-B6217752325D}" type="presOf" srcId="{08DF7DE1-4B2C-402E-8580-2C8706F65C4F}" destId="{10E20BAC-7F7A-4D92-95EA-752B1FC8BA41}" srcOrd="0" destOrd="0" presId="urn:microsoft.com/office/officeart/2005/8/layout/vList6"/>
    <dgm:cxn modelId="{478FBC13-B9E8-4AA7-BB79-43C93E9EC4CF}" srcId="{9CFF4AAA-5303-46BC-B996-EF3790452545}" destId="{E26AC9F6-C8D9-4733-8E07-3BB463FB2494}" srcOrd="1" destOrd="0" parTransId="{68CBBE66-8C2D-459A-898D-ACF7EE210E04}" sibTransId="{D3EB5E87-6B1A-406D-8354-55D2E3F08540}"/>
    <dgm:cxn modelId="{8D36B2B9-2575-4FD2-8F80-4945C622EB32}" type="presOf" srcId="{DE765C3A-781B-4C32-896F-56CE9746FAF6}" destId="{1A7FA2C6-3FAA-4041-86FA-80EB7C1187D8}" srcOrd="0" destOrd="0" presId="urn:microsoft.com/office/officeart/2005/8/layout/vList6"/>
    <dgm:cxn modelId="{12414DF7-DFD3-4EA2-99D9-8C290734A83B}" srcId="{E26AC9F6-C8D9-4733-8E07-3BB463FB2494}" destId="{B41B6F4F-97F5-4A0E-B019-07AEBC3172A7}" srcOrd="0" destOrd="0" parTransId="{86C4B528-7D23-4F6C-8E47-EAE0C5F3CABE}" sibTransId="{022F9AAD-4707-4220-86C0-8D491169A9AE}"/>
    <dgm:cxn modelId="{D1C33F6F-E453-481D-B53D-C37B8B5383AA}" type="presOf" srcId="{060986D8-1517-4C87-B591-AA07DE0917BD}" destId="{21782B02-DD34-4FB6-A505-7F4AF8953B1E}" srcOrd="0" destOrd="0" presId="urn:microsoft.com/office/officeart/2005/8/layout/vList6"/>
    <dgm:cxn modelId="{201098C0-AEAA-4F3B-81B8-51E2303A2C57}" type="presOf" srcId="{B41B6F4F-97F5-4A0E-B019-07AEBC3172A7}" destId="{52949873-56BF-4270-A3BD-7E87B5655F6A}" srcOrd="0" destOrd="0" presId="urn:microsoft.com/office/officeart/2005/8/layout/vList6"/>
    <dgm:cxn modelId="{6C0B7596-898F-43FA-BCAF-E7D16CCE88B0}" type="presOf" srcId="{8DF9CEF4-30B4-4F39-A090-9C6E00E64267}" destId="{138343FE-BDC8-4AEB-8C69-96F906B9185B}" srcOrd="0" destOrd="0" presId="urn:microsoft.com/office/officeart/2005/8/layout/vList6"/>
    <dgm:cxn modelId="{51450357-7982-4CE9-9AB9-3AD4C6B592FF}" type="presParOf" srcId="{79390E7C-BAD0-4BF1-A697-8D3BF709F4ED}" destId="{233473B9-F090-44D1-8BDC-42A7193CF4DA}" srcOrd="0" destOrd="0" presId="urn:microsoft.com/office/officeart/2005/8/layout/vList6"/>
    <dgm:cxn modelId="{B31823B3-829E-4F89-A141-D0CDBE91EE82}" type="presParOf" srcId="{233473B9-F090-44D1-8BDC-42A7193CF4DA}" destId="{EEC5BF5E-76BD-434E-8EE0-4F73FB4BAEBD}" srcOrd="0" destOrd="0" presId="urn:microsoft.com/office/officeart/2005/8/layout/vList6"/>
    <dgm:cxn modelId="{C9D7FA5B-A6D0-41EE-A59B-9B4F0941136B}" type="presParOf" srcId="{233473B9-F090-44D1-8BDC-42A7193CF4DA}" destId="{10E20BAC-7F7A-4D92-95EA-752B1FC8BA41}" srcOrd="1" destOrd="0" presId="urn:microsoft.com/office/officeart/2005/8/layout/vList6"/>
    <dgm:cxn modelId="{27462030-FDB6-48CB-8E7A-35BEF0BBBB49}" type="presParOf" srcId="{79390E7C-BAD0-4BF1-A697-8D3BF709F4ED}" destId="{C00F4C85-4871-49D9-A051-4EC367A8F6A7}" srcOrd="1" destOrd="0" presId="urn:microsoft.com/office/officeart/2005/8/layout/vList6"/>
    <dgm:cxn modelId="{2010C6C7-2A62-4E4C-8C3E-F38193A81674}" type="presParOf" srcId="{79390E7C-BAD0-4BF1-A697-8D3BF709F4ED}" destId="{2EAEF3D8-9628-48E9-93CD-B65CBE07B71A}" srcOrd="2" destOrd="0" presId="urn:microsoft.com/office/officeart/2005/8/layout/vList6"/>
    <dgm:cxn modelId="{1140D6A4-931F-4535-8536-7B0A3CD10DF5}" type="presParOf" srcId="{2EAEF3D8-9628-48E9-93CD-B65CBE07B71A}" destId="{EB712D7F-6F64-4C1D-A53D-C172E2E7880B}" srcOrd="0" destOrd="0" presId="urn:microsoft.com/office/officeart/2005/8/layout/vList6"/>
    <dgm:cxn modelId="{2A2EBF19-EBCA-4938-A368-25A7E29F20FB}" type="presParOf" srcId="{2EAEF3D8-9628-48E9-93CD-B65CBE07B71A}" destId="{52949873-56BF-4270-A3BD-7E87B5655F6A}" srcOrd="1" destOrd="0" presId="urn:microsoft.com/office/officeart/2005/8/layout/vList6"/>
    <dgm:cxn modelId="{38A8E874-F99D-4537-8256-ED9939B93A5C}" type="presParOf" srcId="{79390E7C-BAD0-4BF1-A697-8D3BF709F4ED}" destId="{6915A242-A9D2-4B64-9861-2D7ED6472E67}" srcOrd="3" destOrd="0" presId="urn:microsoft.com/office/officeart/2005/8/layout/vList6"/>
    <dgm:cxn modelId="{6443D4B1-20A6-47BC-981F-90810687C960}" type="presParOf" srcId="{79390E7C-BAD0-4BF1-A697-8D3BF709F4ED}" destId="{08601ECE-31F3-49E2-AB3B-D2FE346E0BD9}" srcOrd="4" destOrd="0" presId="urn:microsoft.com/office/officeart/2005/8/layout/vList6"/>
    <dgm:cxn modelId="{2C22A5E9-B67E-4409-A376-64CA77598EED}" type="presParOf" srcId="{08601ECE-31F3-49E2-AB3B-D2FE346E0BD9}" destId="{ACC69E9A-7ED9-40E0-A219-5462B3327E83}" srcOrd="0" destOrd="0" presId="urn:microsoft.com/office/officeart/2005/8/layout/vList6"/>
    <dgm:cxn modelId="{B0884986-D050-40AB-811C-0B36900888A7}" type="presParOf" srcId="{08601ECE-31F3-49E2-AB3B-D2FE346E0BD9}" destId="{1A7FA2C6-3FAA-4041-86FA-80EB7C1187D8}" srcOrd="1" destOrd="0" presId="urn:microsoft.com/office/officeart/2005/8/layout/vList6"/>
    <dgm:cxn modelId="{AFB21914-2CFD-4FC3-B8F6-070C2ADC7DE1}" type="presParOf" srcId="{79390E7C-BAD0-4BF1-A697-8D3BF709F4ED}" destId="{F47C65D2-5657-464B-ADFB-BA4DFBC6CF12}" srcOrd="5" destOrd="0" presId="urn:microsoft.com/office/officeart/2005/8/layout/vList6"/>
    <dgm:cxn modelId="{5161258C-1A8A-44BC-B970-1132523D4E83}" type="presParOf" srcId="{79390E7C-BAD0-4BF1-A697-8D3BF709F4ED}" destId="{286D2556-A462-4E83-9917-AFE397364AFD}" srcOrd="6" destOrd="0" presId="urn:microsoft.com/office/officeart/2005/8/layout/vList6"/>
    <dgm:cxn modelId="{8DDCF3BE-3303-47C5-B229-88B5C977BF27}" type="presParOf" srcId="{286D2556-A462-4E83-9917-AFE397364AFD}" destId="{97BB8078-A715-46DC-A227-5D73DC1F6FFE}" srcOrd="0" destOrd="0" presId="urn:microsoft.com/office/officeart/2005/8/layout/vList6"/>
    <dgm:cxn modelId="{82794354-B308-4286-B6EB-A938B0413DBF}" type="presParOf" srcId="{286D2556-A462-4E83-9917-AFE397364AFD}" destId="{00C6E99D-A7A7-4F4F-9EA6-F5A920FBEBC7}" srcOrd="1" destOrd="0" presId="urn:microsoft.com/office/officeart/2005/8/layout/vList6"/>
    <dgm:cxn modelId="{6A877201-2AB3-4503-A690-B3527E4DB7AF}" type="presParOf" srcId="{79390E7C-BAD0-4BF1-A697-8D3BF709F4ED}" destId="{3A0F64C6-E70A-427B-9DC1-5835DA3F87A3}" srcOrd="7" destOrd="0" presId="urn:microsoft.com/office/officeart/2005/8/layout/vList6"/>
    <dgm:cxn modelId="{1A282277-C0E5-49B1-9438-D37FFB5B0249}" type="presParOf" srcId="{79390E7C-BAD0-4BF1-A697-8D3BF709F4ED}" destId="{14D92236-E9BB-4242-A9EF-DCCD18C19747}" srcOrd="8" destOrd="0" presId="urn:microsoft.com/office/officeart/2005/8/layout/vList6"/>
    <dgm:cxn modelId="{60FBBFF7-1C6F-435D-B47E-F348BB2B14C4}" type="presParOf" srcId="{14D92236-E9BB-4242-A9EF-DCCD18C19747}" destId="{138343FE-BDC8-4AEB-8C69-96F906B9185B}" srcOrd="0" destOrd="0" presId="urn:microsoft.com/office/officeart/2005/8/layout/vList6"/>
    <dgm:cxn modelId="{F98408B2-7956-40C1-95B4-A60D0E137328}" type="presParOf" srcId="{14D92236-E9BB-4242-A9EF-DCCD18C19747}" destId="{21782B02-DD34-4FB6-A505-7F4AF8953B1E}"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EC0D0E-B380-4DDE-A47F-3925D247DF2D}">
      <dsp:nvSpPr>
        <dsp:cNvPr id="0" name=""/>
        <dsp:cNvSpPr/>
      </dsp:nvSpPr>
      <dsp:spPr>
        <a:xfrm>
          <a:off x="611806" y="3071859"/>
          <a:ext cx="3432347" cy="1681946"/>
        </a:xfrm>
        <a:prstGeom prst="rect">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ru-RU" sz="1600" kern="1200" dirty="0"/>
            <a:t>Непрерывное совершенствование уровня педагогического мастерства</a:t>
          </a:r>
        </a:p>
      </dsp:txBody>
      <dsp:txXfrm>
        <a:off x="611806" y="3071859"/>
        <a:ext cx="3432347" cy="1681946"/>
      </dsp:txXfrm>
    </dsp:sp>
    <dsp:sp modelId="{C53212B6-1630-47C5-893C-443DFC012CB4}">
      <dsp:nvSpPr>
        <dsp:cNvPr id="0" name=""/>
        <dsp:cNvSpPr/>
      </dsp:nvSpPr>
      <dsp:spPr>
        <a:xfrm>
          <a:off x="4099266" y="1785607"/>
          <a:ext cx="3616044" cy="3177499"/>
        </a:xfrm>
        <a:prstGeom prst="rect">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ru-RU" sz="1600" kern="1200" dirty="0"/>
            <a:t>Работа по разработке и совершенствованию содержания учебно-методического комплекса и формы преподавания для развития функциональной грамотности обучающихся; создание рабочих программ по формированию функциональной грамотности во  внеурочной деятельности</a:t>
          </a:r>
        </a:p>
      </dsp:txBody>
      <dsp:txXfrm>
        <a:off x="4099266" y="1785607"/>
        <a:ext cx="3616044" cy="3177499"/>
      </dsp:txXfrm>
    </dsp:sp>
    <dsp:sp modelId="{119A293D-74CD-44AB-981C-C94C4A48904A}">
      <dsp:nvSpPr>
        <dsp:cNvPr id="0" name=""/>
        <dsp:cNvSpPr/>
      </dsp:nvSpPr>
      <dsp:spPr>
        <a:xfrm>
          <a:off x="1238626" y="0"/>
          <a:ext cx="5495198" cy="1681946"/>
        </a:xfrm>
        <a:prstGeom prst="rect">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ru-RU" sz="2000" b="1" u="sng" kern="1200" dirty="0">
              <a:solidFill>
                <a:schemeClr val="tx1"/>
              </a:solidFill>
            </a:rPr>
            <a:t>Цель:</a:t>
          </a:r>
          <a:r>
            <a:rPr lang="ru-RU" sz="1800" b="1" u="sng" kern="1200" dirty="0">
              <a:solidFill>
                <a:srgbClr val="FF0000"/>
              </a:solidFill>
            </a:rPr>
            <a:t> </a:t>
          </a:r>
          <a:r>
            <a:rPr lang="ru-RU" sz="1800" kern="1200" dirty="0"/>
            <a:t>совершенствование профессионализма учителя для  </a:t>
          </a:r>
          <a:r>
            <a:rPr lang="ru-RU" sz="1800" kern="1200" dirty="0" smtClean="0"/>
            <a:t>по </a:t>
          </a:r>
          <a:r>
            <a:rPr lang="ru-RU" sz="1800" kern="1200" dirty="0"/>
            <a:t>формированию функциональной </a:t>
          </a:r>
          <a:r>
            <a:rPr lang="ru-RU" sz="1800" kern="1200"/>
            <a:t>грамотности </a:t>
          </a:r>
          <a:r>
            <a:rPr lang="ru-RU" sz="1800" kern="1200" smtClean="0"/>
            <a:t>обучающихся </a:t>
          </a:r>
          <a:r>
            <a:rPr lang="ru-RU" sz="1800" kern="1200" dirty="0"/>
            <a:t>в учебном процессе с целью повышения качества образования.</a:t>
          </a:r>
        </a:p>
      </dsp:txBody>
      <dsp:txXfrm>
        <a:off x="1238626" y="0"/>
        <a:ext cx="5495198" cy="1681946"/>
      </dsp:txXfrm>
    </dsp:sp>
    <dsp:sp modelId="{7DD34A77-0057-485D-BF18-D17750A5B406}">
      <dsp:nvSpPr>
        <dsp:cNvPr id="0" name=""/>
        <dsp:cNvSpPr/>
      </dsp:nvSpPr>
      <dsp:spPr>
        <a:xfrm>
          <a:off x="928699" y="2143144"/>
          <a:ext cx="2803243" cy="579817"/>
        </a:xfrm>
        <a:prstGeom prst="rect">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ru-RU" sz="2000" b="1" u="sng" kern="1200" dirty="0">
              <a:solidFill>
                <a:schemeClr val="tx1"/>
              </a:solidFill>
            </a:rPr>
            <a:t>Задачи:</a:t>
          </a:r>
        </a:p>
      </dsp:txBody>
      <dsp:txXfrm>
        <a:off x="928699" y="2143144"/>
        <a:ext cx="2803243" cy="57981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BDC60E-739E-424F-9E4A-FD3DC9D1FD89}">
      <dsp:nvSpPr>
        <dsp:cNvPr id="0" name=""/>
        <dsp:cNvSpPr/>
      </dsp:nvSpPr>
      <dsp:spPr>
        <a:xfrm>
          <a:off x="2428892" y="-151182"/>
          <a:ext cx="1988270" cy="1928107"/>
        </a:xfrm>
        <a:prstGeom prst="ellipse">
          <a:avLst/>
        </a:prstGeom>
        <a:solidFill>
          <a:schemeClr val="accent1">
            <a:hueOff val="0"/>
            <a:satOff val="0"/>
            <a:lumOff val="0"/>
            <a:alphaOff val="0"/>
          </a:schemeClr>
        </a:solidFill>
        <a:ln>
          <a:noFill/>
        </a:ln>
        <a:effectLst>
          <a:outerShdw blurRad="508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ru-RU" sz="1400" kern="1200" dirty="0"/>
            <a:t>Внедрение в практику каждого учителя новых технологий обучения</a:t>
          </a:r>
        </a:p>
      </dsp:txBody>
      <dsp:txXfrm>
        <a:off x="2720067" y="131183"/>
        <a:ext cx="1405920" cy="1363377"/>
      </dsp:txXfrm>
    </dsp:sp>
    <dsp:sp modelId="{770766DB-0084-4700-A74E-901AA173B3DB}">
      <dsp:nvSpPr>
        <dsp:cNvPr id="0" name=""/>
        <dsp:cNvSpPr/>
      </dsp:nvSpPr>
      <dsp:spPr>
        <a:xfrm rot="2114380">
          <a:off x="4291963" y="1243496"/>
          <a:ext cx="264400" cy="553271"/>
        </a:xfrm>
        <a:prstGeom prst="rightArrow">
          <a:avLst>
            <a:gd name="adj1" fmla="val 60000"/>
            <a:gd name="adj2" fmla="val 50000"/>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111250">
            <a:lnSpc>
              <a:spcPct val="90000"/>
            </a:lnSpc>
            <a:spcBef>
              <a:spcPct val="0"/>
            </a:spcBef>
            <a:spcAft>
              <a:spcPct val="35000"/>
            </a:spcAft>
          </a:pPr>
          <a:endParaRPr lang="ru-RU" sz="2500" kern="1200"/>
        </a:p>
      </dsp:txBody>
      <dsp:txXfrm>
        <a:off x="4299231" y="1331266"/>
        <a:ext cx="185080" cy="331963"/>
      </dsp:txXfrm>
    </dsp:sp>
    <dsp:sp modelId="{ADE7A1A2-BE53-4656-822D-993FED97068A}">
      <dsp:nvSpPr>
        <dsp:cNvPr id="0" name=""/>
        <dsp:cNvSpPr/>
      </dsp:nvSpPr>
      <dsp:spPr>
        <a:xfrm>
          <a:off x="4423794" y="1276863"/>
          <a:ext cx="2091925" cy="1963877"/>
        </a:xfrm>
        <a:prstGeom prst="ellipse">
          <a:avLst/>
        </a:prstGeom>
        <a:solidFill>
          <a:schemeClr val="accent1">
            <a:hueOff val="0"/>
            <a:satOff val="0"/>
            <a:lumOff val="0"/>
            <a:alphaOff val="0"/>
          </a:schemeClr>
        </a:solidFill>
        <a:ln>
          <a:noFill/>
        </a:ln>
        <a:effectLst>
          <a:outerShdw blurRad="508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ru-RU" sz="1200" kern="1200" dirty="0"/>
            <a:t>Проведение диагностических работ по физике, математике, информатике, географии, химии, анализ результатов и ошибок</a:t>
          </a:r>
        </a:p>
      </dsp:txBody>
      <dsp:txXfrm>
        <a:off x="4730149" y="1564466"/>
        <a:ext cx="1479215" cy="1388671"/>
      </dsp:txXfrm>
    </dsp:sp>
    <dsp:sp modelId="{33471845-BAB9-46E0-9A9E-E99FEE63EF68}">
      <dsp:nvSpPr>
        <dsp:cNvPr id="0" name=""/>
        <dsp:cNvSpPr/>
      </dsp:nvSpPr>
      <dsp:spPr>
        <a:xfrm rot="6393091">
          <a:off x="5018456" y="3124258"/>
          <a:ext cx="223758" cy="553271"/>
        </a:xfrm>
        <a:prstGeom prst="rightArrow">
          <a:avLst>
            <a:gd name="adj1" fmla="val 60000"/>
            <a:gd name="adj2" fmla="val 50000"/>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111250">
            <a:lnSpc>
              <a:spcPct val="90000"/>
            </a:lnSpc>
            <a:spcBef>
              <a:spcPct val="0"/>
            </a:spcBef>
            <a:spcAft>
              <a:spcPct val="35000"/>
            </a:spcAft>
          </a:pPr>
          <a:endParaRPr lang="ru-RU" sz="2500" kern="1200"/>
        </a:p>
      </dsp:txBody>
      <dsp:txXfrm rot="10800000">
        <a:off x="5061581" y="3202739"/>
        <a:ext cx="156631" cy="331963"/>
      </dsp:txXfrm>
    </dsp:sp>
    <dsp:sp modelId="{0708CCF6-7058-49B1-A3D5-7B4C0F9111EE}">
      <dsp:nvSpPr>
        <dsp:cNvPr id="0" name=""/>
        <dsp:cNvSpPr/>
      </dsp:nvSpPr>
      <dsp:spPr>
        <a:xfrm>
          <a:off x="3786210" y="3571904"/>
          <a:ext cx="2010909" cy="1937123"/>
        </a:xfrm>
        <a:prstGeom prst="ellipse">
          <a:avLst/>
        </a:prstGeom>
        <a:solidFill>
          <a:schemeClr val="accent1">
            <a:hueOff val="0"/>
            <a:satOff val="0"/>
            <a:lumOff val="0"/>
            <a:alphaOff val="0"/>
          </a:schemeClr>
        </a:solidFill>
        <a:ln>
          <a:noFill/>
        </a:ln>
        <a:effectLst>
          <a:outerShdw blurRad="508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ru-RU" sz="1200" kern="1200" dirty="0"/>
            <a:t>Внеклассная работа с учащимися по развитию познавательного интереса к изучаемым предметам, участие в предметной неделе</a:t>
          </a:r>
        </a:p>
      </dsp:txBody>
      <dsp:txXfrm>
        <a:off x="4080701" y="3855589"/>
        <a:ext cx="1421927" cy="1369753"/>
      </dsp:txXfrm>
    </dsp:sp>
    <dsp:sp modelId="{15AF3366-D518-424F-852C-9668889055DB}">
      <dsp:nvSpPr>
        <dsp:cNvPr id="0" name=""/>
        <dsp:cNvSpPr/>
      </dsp:nvSpPr>
      <dsp:spPr>
        <a:xfrm rot="10721710">
          <a:off x="3410975" y="4292256"/>
          <a:ext cx="265408" cy="553271"/>
        </a:xfrm>
        <a:prstGeom prst="rightArrow">
          <a:avLst>
            <a:gd name="adj1" fmla="val 60000"/>
            <a:gd name="adj2" fmla="val 50000"/>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111250">
            <a:lnSpc>
              <a:spcPct val="90000"/>
            </a:lnSpc>
            <a:spcBef>
              <a:spcPct val="0"/>
            </a:spcBef>
            <a:spcAft>
              <a:spcPct val="35000"/>
            </a:spcAft>
          </a:pPr>
          <a:endParaRPr lang="ru-RU" sz="2500" kern="1200"/>
        </a:p>
      </dsp:txBody>
      <dsp:txXfrm rot="10800000">
        <a:off x="3490587" y="4402003"/>
        <a:ext cx="185786" cy="331963"/>
      </dsp:txXfrm>
    </dsp:sp>
    <dsp:sp modelId="{9629BEB1-D13C-458F-9E94-9B1D1CA64F4F}">
      <dsp:nvSpPr>
        <dsp:cNvPr id="0" name=""/>
        <dsp:cNvSpPr/>
      </dsp:nvSpPr>
      <dsp:spPr>
        <a:xfrm>
          <a:off x="1213092" y="3616265"/>
          <a:ext cx="2073056" cy="1964205"/>
        </a:xfrm>
        <a:prstGeom prst="ellipse">
          <a:avLst/>
        </a:prstGeom>
        <a:solidFill>
          <a:schemeClr val="accent1">
            <a:hueOff val="0"/>
            <a:satOff val="0"/>
            <a:lumOff val="0"/>
            <a:alphaOff val="0"/>
          </a:schemeClr>
        </a:solidFill>
        <a:ln>
          <a:noFill/>
        </a:ln>
        <a:effectLst>
          <a:outerShdw blurRad="508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ru-RU" sz="1400" kern="1200" dirty="0"/>
            <a:t>Работа с одарёнными учащимися</a:t>
          </a:r>
        </a:p>
      </dsp:txBody>
      <dsp:txXfrm>
        <a:off x="1516684" y="3903916"/>
        <a:ext cx="1465872" cy="1388903"/>
      </dsp:txXfrm>
    </dsp:sp>
    <dsp:sp modelId="{8C23D3EB-E952-4E0D-A2D2-7D9DD7CC5376}">
      <dsp:nvSpPr>
        <dsp:cNvPr id="0" name=""/>
        <dsp:cNvSpPr/>
      </dsp:nvSpPr>
      <dsp:spPr>
        <a:xfrm rot="14947887">
          <a:off x="1701350" y="3195007"/>
          <a:ext cx="237449" cy="553271"/>
        </a:xfrm>
        <a:prstGeom prst="rightArrow">
          <a:avLst>
            <a:gd name="adj1" fmla="val 60000"/>
            <a:gd name="adj2" fmla="val 50000"/>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111250">
            <a:lnSpc>
              <a:spcPct val="90000"/>
            </a:lnSpc>
            <a:spcBef>
              <a:spcPct val="0"/>
            </a:spcBef>
            <a:spcAft>
              <a:spcPct val="35000"/>
            </a:spcAft>
          </a:pPr>
          <a:endParaRPr lang="ru-RU" sz="2500" kern="1200"/>
        </a:p>
      </dsp:txBody>
      <dsp:txXfrm rot="10800000">
        <a:off x="1749655" y="3338942"/>
        <a:ext cx="166214" cy="331963"/>
      </dsp:txXfrm>
    </dsp:sp>
    <dsp:sp modelId="{3C04A756-0D21-43EF-A3E7-77EDB5031293}">
      <dsp:nvSpPr>
        <dsp:cNvPr id="0" name=""/>
        <dsp:cNvSpPr/>
      </dsp:nvSpPr>
      <dsp:spPr>
        <a:xfrm>
          <a:off x="285742" y="1214443"/>
          <a:ext cx="2151367" cy="2108269"/>
        </a:xfrm>
        <a:prstGeom prst="ellipse">
          <a:avLst/>
        </a:prstGeom>
        <a:solidFill>
          <a:schemeClr val="accent1">
            <a:hueOff val="0"/>
            <a:satOff val="0"/>
            <a:lumOff val="0"/>
            <a:alphaOff val="0"/>
          </a:schemeClr>
        </a:solidFill>
        <a:ln>
          <a:noFill/>
        </a:ln>
        <a:effectLst>
          <a:outerShdw blurRad="508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ru-RU" sz="1200" kern="1200" dirty="0"/>
            <a:t>Обмен опытом по совершенствованию методик  преподавания, изучение   передового педагогического опыта, организация круглых столов, семинаров, мастер-классов</a:t>
          </a:r>
        </a:p>
      </dsp:txBody>
      <dsp:txXfrm>
        <a:off x="600802" y="1523192"/>
        <a:ext cx="1521247" cy="1490771"/>
      </dsp:txXfrm>
    </dsp:sp>
    <dsp:sp modelId="{03799690-8D40-439A-8E40-0D44CBF26A01}">
      <dsp:nvSpPr>
        <dsp:cNvPr id="0" name=""/>
        <dsp:cNvSpPr/>
      </dsp:nvSpPr>
      <dsp:spPr>
        <a:xfrm rot="19486434">
          <a:off x="2296019" y="1243783"/>
          <a:ext cx="249926" cy="553271"/>
        </a:xfrm>
        <a:prstGeom prst="rightArrow">
          <a:avLst>
            <a:gd name="adj1" fmla="val 60000"/>
            <a:gd name="adj2" fmla="val 50000"/>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111250">
            <a:lnSpc>
              <a:spcPct val="90000"/>
            </a:lnSpc>
            <a:spcBef>
              <a:spcPct val="0"/>
            </a:spcBef>
            <a:spcAft>
              <a:spcPct val="35000"/>
            </a:spcAft>
          </a:pPr>
          <a:endParaRPr lang="ru-RU" sz="2500" kern="1200"/>
        </a:p>
      </dsp:txBody>
      <dsp:txXfrm>
        <a:off x="2302884" y="1376061"/>
        <a:ext cx="174948" cy="33196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E20BAC-7F7A-4D92-95EA-752B1FC8BA41}">
      <dsp:nvSpPr>
        <dsp:cNvPr id="0" name=""/>
        <dsp:cNvSpPr/>
      </dsp:nvSpPr>
      <dsp:spPr>
        <a:xfrm>
          <a:off x="3262344" y="18434"/>
          <a:ext cx="4881587" cy="1218866"/>
        </a:xfrm>
        <a:prstGeom prst="rightArrow">
          <a:avLst>
            <a:gd name="adj1" fmla="val 75000"/>
            <a:gd name="adj2" fmla="val 50000"/>
          </a:avLst>
        </a:prstGeom>
        <a:solidFill>
          <a:schemeClr val="accent1">
            <a:alpha val="90000"/>
            <a:tint val="40000"/>
            <a:hueOff val="0"/>
            <a:satOff val="0"/>
            <a:lumOff val="0"/>
            <a:alphaOff val="0"/>
          </a:schemeClr>
        </a:solidFill>
        <a:ln w="11429" cap="flat" cmpd="sng" algn="ctr">
          <a:solidFill>
            <a:schemeClr val="accent1">
              <a:alpha val="90000"/>
              <a:tint val="40000"/>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t" anchorCtr="0">
          <a:noAutofit/>
        </a:bodyPr>
        <a:lstStyle/>
        <a:p>
          <a:pPr marL="114300" lvl="1" indent="-114300" algn="l" defTabSz="622300">
            <a:lnSpc>
              <a:spcPct val="90000"/>
            </a:lnSpc>
            <a:spcBef>
              <a:spcPct val="0"/>
            </a:spcBef>
            <a:spcAft>
              <a:spcPct val="15000"/>
            </a:spcAft>
            <a:buChar char="••"/>
          </a:pPr>
          <a:r>
            <a:rPr lang="ru-RU" sz="1400" kern="1200" dirty="0"/>
            <a:t>Необходимо дать понятие о расстоянии между ближайшими объектами, обратить внимание на размер клетки, необходимо подписывать объекты прямо на схемах. Важно заметить, что размер клетки не всегда совпадает с размером плиты.</a:t>
          </a:r>
        </a:p>
      </dsp:txBody>
      <dsp:txXfrm>
        <a:off x="3262344" y="170792"/>
        <a:ext cx="4424512" cy="914150"/>
      </dsp:txXfrm>
    </dsp:sp>
    <dsp:sp modelId="{EEC5BF5E-76BD-434E-8EE0-4F73FB4BAEBD}">
      <dsp:nvSpPr>
        <dsp:cNvPr id="0" name=""/>
        <dsp:cNvSpPr/>
      </dsp:nvSpPr>
      <dsp:spPr>
        <a:xfrm>
          <a:off x="3976" y="143102"/>
          <a:ext cx="3254391" cy="939193"/>
        </a:xfrm>
        <a:prstGeom prst="roundRect">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ru-RU" sz="2400" b="1" kern="1200" dirty="0"/>
            <a:t>Задачи о дачном участке</a:t>
          </a:r>
        </a:p>
      </dsp:txBody>
      <dsp:txXfrm>
        <a:off x="49824" y="188950"/>
        <a:ext cx="3162695" cy="847497"/>
      </dsp:txXfrm>
    </dsp:sp>
    <dsp:sp modelId="{52949873-56BF-4270-A3BD-7E87B5655F6A}">
      <dsp:nvSpPr>
        <dsp:cNvPr id="0" name=""/>
        <dsp:cNvSpPr/>
      </dsp:nvSpPr>
      <dsp:spPr>
        <a:xfrm>
          <a:off x="3257572" y="1316052"/>
          <a:ext cx="4886359" cy="939193"/>
        </a:xfrm>
        <a:prstGeom prst="rightArrow">
          <a:avLst>
            <a:gd name="adj1" fmla="val 75000"/>
            <a:gd name="adj2" fmla="val 50000"/>
          </a:avLst>
        </a:prstGeom>
        <a:solidFill>
          <a:schemeClr val="accent1">
            <a:alpha val="90000"/>
            <a:tint val="40000"/>
            <a:hueOff val="0"/>
            <a:satOff val="0"/>
            <a:lumOff val="0"/>
            <a:alphaOff val="0"/>
          </a:schemeClr>
        </a:solidFill>
        <a:ln w="11429" cap="flat" cmpd="sng" algn="ctr">
          <a:solidFill>
            <a:schemeClr val="accent1">
              <a:alpha val="90000"/>
              <a:tint val="40000"/>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t" anchorCtr="0">
          <a:noAutofit/>
        </a:bodyPr>
        <a:lstStyle/>
        <a:p>
          <a:pPr marL="114300" lvl="1" indent="-114300" algn="l" defTabSz="622300">
            <a:lnSpc>
              <a:spcPct val="90000"/>
            </a:lnSpc>
            <a:spcBef>
              <a:spcPct val="0"/>
            </a:spcBef>
            <a:spcAft>
              <a:spcPct val="15000"/>
            </a:spcAft>
            <a:buChar char="••"/>
          </a:pPr>
          <a:r>
            <a:rPr lang="ru-RU" sz="1400" kern="1200" dirty="0"/>
            <a:t>Следует вспомнить понятия радиуса, диаметра, дуги окружности. Необходимо обратить внимание на несовпадение количества частей при разрезании отрезка с количеством граничных точек. </a:t>
          </a:r>
        </a:p>
      </dsp:txBody>
      <dsp:txXfrm>
        <a:off x="3257572" y="1433451"/>
        <a:ext cx="4534162" cy="704395"/>
      </dsp:txXfrm>
    </dsp:sp>
    <dsp:sp modelId="{EB712D7F-6F64-4C1D-A53D-C172E2E7880B}">
      <dsp:nvSpPr>
        <dsp:cNvPr id="0" name=""/>
        <dsp:cNvSpPr/>
      </dsp:nvSpPr>
      <dsp:spPr>
        <a:xfrm>
          <a:off x="0" y="1316052"/>
          <a:ext cx="3257572" cy="939193"/>
        </a:xfrm>
        <a:prstGeom prst="roundRect">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ru-RU" sz="2400" b="1" kern="1200" dirty="0"/>
            <a:t>Задачи о теплицах </a:t>
          </a:r>
        </a:p>
      </dsp:txBody>
      <dsp:txXfrm>
        <a:off x="45848" y="1361900"/>
        <a:ext cx="3165876" cy="847497"/>
      </dsp:txXfrm>
    </dsp:sp>
    <dsp:sp modelId="{1A7FA2C6-3FAA-4041-86FA-80EB7C1187D8}">
      <dsp:nvSpPr>
        <dsp:cNvPr id="0" name=""/>
        <dsp:cNvSpPr/>
      </dsp:nvSpPr>
      <dsp:spPr>
        <a:xfrm>
          <a:off x="3257572" y="2349164"/>
          <a:ext cx="4886359" cy="939193"/>
        </a:xfrm>
        <a:prstGeom prst="rightArrow">
          <a:avLst>
            <a:gd name="adj1" fmla="val 75000"/>
            <a:gd name="adj2" fmla="val 50000"/>
          </a:avLst>
        </a:prstGeom>
        <a:solidFill>
          <a:schemeClr val="accent1">
            <a:alpha val="90000"/>
            <a:tint val="40000"/>
            <a:hueOff val="0"/>
            <a:satOff val="0"/>
            <a:lumOff val="0"/>
            <a:alphaOff val="0"/>
          </a:schemeClr>
        </a:solidFill>
        <a:ln w="11429" cap="flat" cmpd="sng" algn="ctr">
          <a:solidFill>
            <a:schemeClr val="accent1">
              <a:alpha val="90000"/>
              <a:tint val="40000"/>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8255" tIns="8255" rIns="8255" bIns="8255" numCol="1" spcCol="1270" anchor="t" anchorCtr="0">
          <a:noAutofit/>
        </a:bodyPr>
        <a:lstStyle/>
        <a:p>
          <a:pPr marL="114300" lvl="1" indent="-114300" algn="l" defTabSz="577850">
            <a:lnSpc>
              <a:spcPct val="90000"/>
            </a:lnSpc>
            <a:spcBef>
              <a:spcPct val="0"/>
            </a:spcBef>
            <a:spcAft>
              <a:spcPct val="15000"/>
            </a:spcAft>
            <a:buChar char="••"/>
          </a:pPr>
          <a:r>
            <a:rPr lang="ru-RU" sz="1300" kern="1200" dirty="0"/>
            <a:t>Нужно вспомнить понятие «подобие фигур», а также нужно заострить внимание на то, что чем меньше число в формате листа, тем  больше его размеры.</a:t>
          </a:r>
        </a:p>
      </dsp:txBody>
      <dsp:txXfrm>
        <a:off x="3257572" y="2466563"/>
        <a:ext cx="4534162" cy="704395"/>
      </dsp:txXfrm>
    </dsp:sp>
    <dsp:sp modelId="{ACC69E9A-7ED9-40E0-A219-5462B3327E83}">
      <dsp:nvSpPr>
        <dsp:cNvPr id="0" name=""/>
        <dsp:cNvSpPr/>
      </dsp:nvSpPr>
      <dsp:spPr>
        <a:xfrm>
          <a:off x="0" y="2349164"/>
          <a:ext cx="3257572" cy="939193"/>
        </a:xfrm>
        <a:prstGeom prst="roundRect">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ru-RU" sz="2400" b="1" kern="1200" dirty="0"/>
            <a:t>Задачи о формате листов </a:t>
          </a:r>
        </a:p>
      </dsp:txBody>
      <dsp:txXfrm>
        <a:off x="45848" y="2395012"/>
        <a:ext cx="3165876" cy="847497"/>
      </dsp:txXfrm>
    </dsp:sp>
    <dsp:sp modelId="{00C6E99D-A7A7-4F4F-9EA6-F5A920FBEBC7}">
      <dsp:nvSpPr>
        <dsp:cNvPr id="0" name=""/>
        <dsp:cNvSpPr/>
      </dsp:nvSpPr>
      <dsp:spPr>
        <a:xfrm>
          <a:off x="3257572" y="3382277"/>
          <a:ext cx="4886359" cy="939193"/>
        </a:xfrm>
        <a:prstGeom prst="rightArrow">
          <a:avLst>
            <a:gd name="adj1" fmla="val 75000"/>
            <a:gd name="adj2" fmla="val 50000"/>
          </a:avLst>
        </a:prstGeom>
        <a:solidFill>
          <a:schemeClr val="accent1">
            <a:alpha val="90000"/>
            <a:tint val="40000"/>
            <a:hueOff val="0"/>
            <a:satOff val="0"/>
            <a:lumOff val="0"/>
            <a:alphaOff val="0"/>
          </a:schemeClr>
        </a:solidFill>
        <a:ln w="11429" cap="flat" cmpd="sng" algn="ctr">
          <a:solidFill>
            <a:schemeClr val="accent1">
              <a:alpha val="90000"/>
              <a:tint val="40000"/>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t" anchorCtr="0">
          <a:noAutofit/>
        </a:bodyPr>
        <a:lstStyle/>
        <a:p>
          <a:pPr marL="114300" lvl="1" indent="-114300" algn="l" defTabSz="622300">
            <a:lnSpc>
              <a:spcPct val="90000"/>
            </a:lnSpc>
            <a:spcBef>
              <a:spcPct val="0"/>
            </a:spcBef>
            <a:spcAft>
              <a:spcPct val="15000"/>
            </a:spcAft>
            <a:buChar char="••"/>
          </a:pPr>
          <a:r>
            <a:rPr lang="ru-RU" sz="1400" kern="1200" dirty="0"/>
            <a:t>Необходимо дать понятие «пакет минут, дополнительный пакет» Важно обратить внимание, что пакет оплачивается в целом, а не по частям, необходимо достроить на чертеже прямую, которая изображает допустимый пакет.</a:t>
          </a:r>
        </a:p>
      </dsp:txBody>
      <dsp:txXfrm>
        <a:off x="3257572" y="3499676"/>
        <a:ext cx="4534162" cy="704395"/>
      </dsp:txXfrm>
    </dsp:sp>
    <dsp:sp modelId="{97BB8078-A715-46DC-A227-5D73DC1F6FFE}">
      <dsp:nvSpPr>
        <dsp:cNvPr id="0" name=""/>
        <dsp:cNvSpPr/>
      </dsp:nvSpPr>
      <dsp:spPr>
        <a:xfrm>
          <a:off x="0" y="3382277"/>
          <a:ext cx="3257572" cy="939193"/>
        </a:xfrm>
        <a:prstGeom prst="roundRect">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ru-RU" sz="2400" b="1" kern="1200" dirty="0">
              <a:latin typeface="Times New Roman" pitchFamily="18" charset="0"/>
              <a:cs typeface="Times New Roman" pitchFamily="18" charset="0"/>
            </a:rPr>
            <a:t>Задачи о тарифах на сотовую связь и мобильный интернет </a:t>
          </a:r>
        </a:p>
      </dsp:txBody>
      <dsp:txXfrm>
        <a:off x="45848" y="3428125"/>
        <a:ext cx="3165876" cy="847497"/>
      </dsp:txXfrm>
    </dsp:sp>
    <dsp:sp modelId="{21782B02-DD34-4FB6-A505-7F4AF8953B1E}">
      <dsp:nvSpPr>
        <dsp:cNvPr id="0" name=""/>
        <dsp:cNvSpPr/>
      </dsp:nvSpPr>
      <dsp:spPr>
        <a:xfrm>
          <a:off x="3257572" y="4415390"/>
          <a:ext cx="4886359" cy="939193"/>
        </a:xfrm>
        <a:prstGeom prst="rightArrow">
          <a:avLst>
            <a:gd name="adj1" fmla="val 75000"/>
            <a:gd name="adj2" fmla="val 50000"/>
          </a:avLst>
        </a:prstGeom>
        <a:solidFill>
          <a:schemeClr val="accent1">
            <a:alpha val="90000"/>
            <a:tint val="40000"/>
            <a:hueOff val="0"/>
            <a:satOff val="0"/>
            <a:lumOff val="0"/>
            <a:alphaOff val="0"/>
          </a:schemeClr>
        </a:solidFill>
        <a:ln w="11429" cap="flat" cmpd="sng" algn="ctr">
          <a:solidFill>
            <a:schemeClr val="accent1">
              <a:alpha val="90000"/>
              <a:tint val="40000"/>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t" anchorCtr="0">
          <a:noAutofit/>
        </a:bodyPr>
        <a:lstStyle/>
        <a:p>
          <a:pPr marL="114300" lvl="1" indent="-114300" algn="l" defTabSz="622300">
            <a:lnSpc>
              <a:spcPct val="90000"/>
            </a:lnSpc>
            <a:spcBef>
              <a:spcPct val="0"/>
            </a:spcBef>
            <a:spcAft>
              <a:spcPct val="15000"/>
            </a:spcAft>
            <a:buChar char="••"/>
          </a:pPr>
          <a:r>
            <a:rPr lang="ru-RU" sz="1400" kern="1200" dirty="0"/>
            <a:t>Необходимо рассказать о способах земледелия в горных районах, дать понятие урожайности. Вспомнить понятия «тангенс угла», необходимо правильно округлять.</a:t>
          </a:r>
        </a:p>
      </dsp:txBody>
      <dsp:txXfrm>
        <a:off x="3257572" y="4532789"/>
        <a:ext cx="4534162" cy="704395"/>
      </dsp:txXfrm>
    </dsp:sp>
    <dsp:sp modelId="{138343FE-BDC8-4AEB-8C69-96F906B9185B}">
      <dsp:nvSpPr>
        <dsp:cNvPr id="0" name=""/>
        <dsp:cNvSpPr/>
      </dsp:nvSpPr>
      <dsp:spPr>
        <a:xfrm>
          <a:off x="0" y="4415390"/>
          <a:ext cx="3257572" cy="939193"/>
        </a:xfrm>
        <a:prstGeom prst="roundRect">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ru-RU" sz="2400" b="1" kern="1200" dirty="0">
              <a:latin typeface="Times New Roman" pitchFamily="18" charset="0"/>
              <a:cs typeface="Times New Roman" pitchFamily="18" charset="0"/>
            </a:rPr>
            <a:t>Задачи о террасном земледелии в горных районах</a:t>
          </a:r>
        </a:p>
      </dsp:txBody>
      <dsp:txXfrm>
        <a:off x="45848" y="4461238"/>
        <a:ext cx="3165876" cy="847497"/>
      </dsp:txXfrm>
    </dsp:sp>
  </dsp:spTree>
</dsp:drawing>
</file>

<file path=ppt/diagrams/layout1.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AEB1D1B-F083-4D36-A9BA-6751E6BB5587}" type="datetimeFigureOut">
              <a:rPr lang="ru-RU" smtClean="0"/>
              <a:pPr/>
              <a:t>21.02.2024</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1A81AC3-E9AE-413F-BB52-109875CD1ADC}"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FA5E054-081F-4F34-AA35-1B2888B4E9B0}" type="slidenum">
              <a:rPr lang="fr-CA" smtClean="0"/>
              <a:pPr/>
              <a:t>30</a:t>
            </a:fld>
            <a:endParaRPr lang="fr-CA"/>
          </a:p>
        </p:txBody>
      </p:sp>
    </p:spTree>
    <p:extLst>
      <p:ext uri="{BB962C8B-B14F-4D97-AF65-F5344CB8AC3E}">
        <p14:creationId xmlns:p14="http://schemas.microsoft.com/office/powerpoint/2010/main" val="17011661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1">
        <a:schemeClr val="bg2"/>
      </p:bgRef>
    </p:bg>
    <p:spTree>
      <p:nvGrpSpPr>
        <p:cNvPr id="1" name=""/>
        <p:cNvGrpSpPr/>
        <p:nvPr/>
      </p:nvGrpSpPr>
      <p:grpSpPr>
        <a:xfrm>
          <a:off x="0" y="0"/>
          <a:ext cx="0" cy="0"/>
          <a:chOff x="0" y="0"/>
          <a:chExt cx="0" cy="0"/>
        </a:xfrm>
      </p:grpSpPr>
      <p:sp>
        <p:nvSpPr>
          <p:cNvPr id="15" name="Прямоугольник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Прямоугольник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Прямоугольник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Прямоугольник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Прямоугольник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Подзаголовок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a:t>Образец подзаголовка</a:t>
            </a:r>
            <a:endParaRPr kumimoji="0" lang="en-US"/>
          </a:p>
        </p:txBody>
      </p:sp>
      <p:sp>
        <p:nvSpPr>
          <p:cNvPr id="28" name="Дата 27"/>
          <p:cNvSpPr>
            <a:spLocks noGrp="1"/>
          </p:cNvSpPr>
          <p:nvPr>
            <p:ph type="dt" sz="half" idx="10"/>
          </p:nvPr>
        </p:nvSpPr>
        <p:spPr/>
        <p:txBody>
          <a:bodyPr/>
          <a:lstStyle/>
          <a:p>
            <a:fld id="{5B106E36-FD25-4E2D-B0AA-010F637433A0}" type="datetimeFigureOut">
              <a:rPr lang="ru-RU" smtClean="0"/>
              <a:pPr/>
              <a:t>21.02.2024</a:t>
            </a:fld>
            <a:endParaRPr lang="ru-RU"/>
          </a:p>
        </p:txBody>
      </p:sp>
      <p:sp>
        <p:nvSpPr>
          <p:cNvPr id="17" name="Нижний колонтитул 16"/>
          <p:cNvSpPr>
            <a:spLocks noGrp="1"/>
          </p:cNvSpPr>
          <p:nvPr>
            <p:ph type="ftr" sz="quarter" idx="11"/>
          </p:nvPr>
        </p:nvSpPr>
        <p:spPr/>
        <p:txBody>
          <a:bodyPr/>
          <a:lstStyle/>
          <a:p>
            <a:endParaRPr lang="ru-RU"/>
          </a:p>
        </p:txBody>
      </p:sp>
      <p:sp>
        <p:nvSpPr>
          <p:cNvPr id="7" name="Прямая соединительная линия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Прямоугольник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Овал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Овал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Номер слайда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725C68B6-61C2-468F-89AB-4B9F7531AA68}" type="slidenum">
              <a:rPr lang="ru-RU" smtClean="0"/>
              <a:pPr/>
              <a:t>‹#›</a:t>
            </a:fld>
            <a:endParaRPr lang="ru-RU"/>
          </a:p>
        </p:txBody>
      </p:sp>
      <p:sp>
        <p:nvSpPr>
          <p:cNvPr id="8" name="Заголовок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ru-RU"/>
              <a:t>Образец заголовка</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21.02.2024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bg>
      <p:bgRef idx="1001">
        <a:schemeClr val="bg2"/>
      </p:bgRef>
    </p:bg>
    <p:spTree>
      <p:nvGrpSpPr>
        <p:cNvPr id="1" name=""/>
        <p:cNvGrpSpPr/>
        <p:nvPr/>
      </p:nvGrpSpPr>
      <p:grpSpPr>
        <a:xfrm>
          <a:off x="0" y="0"/>
          <a:ext cx="0" cy="0"/>
          <a:chOff x="0" y="0"/>
          <a:chExt cx="0" cy="0"/>
        </a:xfrm>
      </p:grpSpPr>
      <p:sp>
        <p:nvSpPr>
          <p:cNvPr id="7" name="Прямоугольник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Прямоугольник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Прямоугольник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Прямоугольник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Прямоугольник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Прямоугольник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Прямая соединительная линия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Овал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Овал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Номер слайда 5"/>
          <p:cNvSpPr>
            <a:spLocks noGrp="1"/>
          </p:cNvSpPr>
          <p:nvPr>
            <p:ph type="sldNum" sz="quarter" idx="12"/>
          </p:nvPr>
        </p:nvSpPr>
        <p:spPr>
          <a:xfrm>
            <a:off x="6915912" y="3009901"/>
            <a:ext cx="457200" cy="441325"/>
          </a:xfrm>
        </p:spPr>
        <p:txBody>
          <a:bodyPr/>
          <a:lstStyle/>
          <a:p>
            <a:fld id="{725C68B6-61C2-468F-89AB-4B9F7531AA68}" type="slidenum">
              <a:rPr lang="ru-RU" smtClean="0"/>
              <a:pPr/>
              <a:t>‹#›</a:t>
            </a:fld>
            <a:endParaRPr lang="ru-RU"/>
          </a:p>
        </p:txBody>
      </p:sp>
      <p:sp>
        <p:nvSpPr>
          <p:cNvPr id="3" name="Вертикальный текст 2"/>
          <p:cNvSpPr>
            <a:spLocks noGrp="1"/>
          </p:cNvSpPr>
          <p:nvPr>
            <p:ph type="body" orient="vert" idx="1"/>
          </p:nvPr>
        </p:nvSpPr>
        <p:spPr>
          <a:xfrm>
            <a:off x="304800" y="304800"/>
            <a:ext cx="6553200" cy="5821366"/>
          </a:xfrm>
        </p:spPr>
        <p:txBody>
          <a:bodyPr vert="eaVer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21.02.2024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2" name="Вертикальный заголовок 1"/>
          <p:cNvSpPr>
            <a:spLocks noGrp="1"/>
          </p:cNvSpPr>
          <p:nvPr>
            <p:ph type="title" orient="vert"/>
          </p:nvPr>
        </p:nvSpPr>
        <p:spPr>
          <a:xfrm>
            <a:off x="7391400" y="304801"/>
            <a:ext cx="1447800" cy="5851525"/>
          </a:xfrm>
        </p:spPr>
        <p:txBody>
          <a:bodyPr vert="eaVert"/>
          <a:lstStyle/>
          <a:p>
            <a:r>
              <a:rPr kumimoji="0" lang="ru-RU"/>
              <a:t>Образец заголовка</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L 31">
    <p:spTree>
      <p:nvGrpSpPr>
        <p:cNvPr id="1" name=""/>
        <p:cNvGrpSpPr/>
        <p:nvPr/>
      </p:nvGrpSpPr>
      <p:grpSpPr>
        <a:xfrm>
          <a:off x="0" y="0"/>
          <a:ext cx="0" cy="0"/>
          <a:chOff x="0" y="0"/>
          <a:chExt cx="0" cy="0"/>
        </a:xfrm>
      </p:grpSpPr>
      <p:sp>
        <p:nvSpPr>
          <p:cNvPr id="22" name="Picture Placeholder 7"/>
          <p:cNvSpPr>
            <a:spLocks noGrp="1"/>
          </p:cNvSpPr>
          <p:nvPr>
            <p:ph type="pic" sz="quarter" idx="31" hasCustomPrompt="1"/>
          </p:nvPr>
        </p:nvSpPr>
        <p:spPr>
          <a:xfrm>
            <a:off x="685800" y="1198641"/>
            <a:ext cx="3345544" cy="4460720"/>
          </a:xfrm>
          <a:prstGeom prst="ellipse">
            <a:avLst/>
          </a:prstGeom>
          <a:solidFill>
            <a:schemeClr val="bg1">
              <a:lumMod val="95000"/>
            </a:schemeClr>
          </a:solidFill>
          <a:ln>
            <a:noFill/>
          </a:ln>
        </p:spPr>
        <p:style>
          <a:lnRef idx="2">
            <a:schemeClr val="accent1"/>
          </a:lnRef>
          <a:fillRef idx="1">
            <a:schemeClr val="lt1"/>
          </a:fillRef>
          <a:effectRef idx="0">
            <a:schemeClr val="accent1"/>
          </a:effectRef>
          <a:fontRef idx="none"/>
        </p:style>
        <p:txBody>
          <a:bodyPr bIns="91440" anchor="b"/>
          <a:lstStyle>
            <a:lvl1pPr algn="ctr" rtl="0">
              <a:buNone/>
              <a:defRPr sz="1200">
                <a:solidFill>
                  <a:schemeClr val="bg1">
                    <a:lumMod val="50000"/>
                  </a:schemeClr>
                </a:solidFill>
              </a:defRPr>
            </a:lvl1pPr>
          </a:lstStyle>
          <a:p>
            <a:r>
              <a:rPr lang="en-US" dirty="0"/>
              <a:t>Image Holder</a:t>
            </a:r>
          </a:p>
        </p:txBody>
      </p:sp>
    </p:spTree>
    <p:extLst>
      <p:ext uri="{BB962C8B-B14F-4D97-AF65-F5344CB8AC3E}">
        <p14:creationId xmlns:p14="http://schemas.microsoft.com/office/powerpoint/2010/main" val="14356782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solidFill>
                  <a:schemeClr val="accent3">
                    <a:shade val="75000"/>
                  </a:schemeClr>
                </a:solidFill>
              </a:defRPr>
            </a:lvl1pPr>
          </a:lstStyle>
          <a:p>
            <a:r>
              <a:rPr kumimoji="0" lang="ru-RU"/>
              <a:t>Образец заголовка</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21.02.2024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a:xfrm>
            <a:off x="4361688" y="1026372"/>
            <a:ext cx="457200" cy="441325"/>
          </a:xfrm>
        </p:spPr>
        <p:txBody>
          <a:bodyPr/>
          <a:lstStyle/>
          <a:p>
            <a:fld id="{725C68B6-61C2-468F-89AB-4B9F7531AA68}" type="slidenum">
              <a:rPr lang="ru-RU" smtClean="0"/>
              <a:pPr/>
              <a:t>‹#›</a:t>
            </a:fld>
            <a:endParaRPr lang="ru-RU"/>
          </a:p>
        </p:txBody>
      </p:sp>
      <p:sp>
        <p:nvSpPr>
          <p:cNvPr id="8" name="Содержимое 7"/>
          <p:cNvSpPr>
            <a:spLocks noGrp="1"/>
          </p:cNvSpPr>
          <p:nvPr>
            <p:ph sz="quarter" idx="1"/>
          </p:nvPr>
        </p:nvSpPr>
        <p:spPr>
          <a:xfrm>
            <a:off x="301752" y="1527048"/>
            <a:ext cx="8503920" cy="4572000"/>
          </a:xfrm>
        </p:spPr>
        <p:txBody>
          <a:body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1"/>
      </p:bgRef>
    </p:bg>
    <p:spTree>
      <p:nvGrpSpPr>
        <p:cNvPr id="1" name=""/>
        <p:cNvGrpSpPr/>
        <p:nvPr/>
      </p:nvGrpSpPr>
      <p:grpSpPr>
        <a:xfrm>
          <a:off x="0" y="0"/>
          <a:ext cx="0" cy="0"/>
          <a:chOff x="0" y="0"/>
          <a:chExt cx="0" cy="0"/>
        </a:xfrm>
      </p:grpSpPr>
      <p:sp>
        <p:nvSpPr>
          <p:cNvPr id="17" name="Прямоугольник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Прямоугольник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Прямоугольник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Прямоугольник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Прямоугольник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Прямоугольник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Текст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a:t>Образец текста</a:t>
            </a:r>
          </a:p>
        </p:txBody>
      </p:sp>
      <p:sp>
        <p:nvSpPr>
          <p:cNvPr id="13" name="Прямоугольник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Прямоугольник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Нижний колонтитул 4"/>
          <p:cNvSpPr>
            <a:spLocks noGrp="1"/>
          </p:cNvSpPr>
          <p:nvPr>
            <p:ph type="ftr" sz="quarter" idx="11"/>
          </p:nvPr>
        </p:nvSpPr>
        <p:spPr/>
        <p:txBody>
          <a:bodyPr/>
          <a:lstStyle/>
          <a:p>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21.02.2024</a:t>
            </a:fld>
            <a:endParaRPr lang="ru-RU"/>
          </a:p>
        </p:txBody>
      </p:sp>
      <p:sp>
        <p:nvSpPr>
          <p:cNvPr id="8" name="Прямая соединительная линия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Овал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Овал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Номер слайда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725C68B6-61C2-468F-89AB-4B9F7531AA68}" type="slidenum">
              <a:rPr lang="ru-RU" smtClean="0"/>
              <a:pPr/>
              <a:t>‹#›</a:t>
            </a:fld>
            <a:endParaRPr lang="ru-RU"/>
          </a:p>
        </p:txBody>
      </p:sp>
      <p:sp>
        <p:nvSpPr>
          <p:cNvPr id="2" name="Заголовок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ru-RU"/>
              <a:t>Образец заголовка</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1752" y="228600"/>
            <a:ext cx="8534400" cy="758952"/>
          </a:xfrm>
        </p:spPr>
        <p:txBody>
          <a:bodyPr/>
          <a:lstStyle/>
          <a:p>
            <a:r>
              <a:rPr kumimoji="0" lang="ru-RU"/>
              <a:t>Образец заголовка</a:t>
            </a:r>
            <a:endParaRPr kumimoji="0" lang="en-US"/>
          </a:p>
        </p:txBody>
      </p:sp>
      <p:sp>
        <p:nvSpPr>
          <p:cNvPr id="5" name="Дата 4"/>
          <p:cNvSpPr>
            <a:spLocks noGrp="1"/>
          </p:cNvSpPr>
          <p:nvPr>
            <p:ph type="dt" sz="half" idx="10"/>
          </p:nvPr>
        </p:nvSpPr>
        <p:spPr>
          <a:xfrm>
            <a:off x="5791200" y="6409944"/>
            <a:ext cx="3044952" cy="365760"/>
          </a:xfrm>
        </p:spPr>
        <p:txBody>
          <a:bodyPr/>
          <a:lstStyle/>
          <a:p>
            <a:fld id="{5B106E36-FD25-4E2D-B0AA-010F637433A0}" type="datetimeFigureOut">
              <a:rPr lang="ru-RU" smtClean="0"/>
              <a:pPr/>
              <a:t>21.02.2024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
        <p:nvSpPr>
          <p:cNvPr id="8" name="Прямая соединительная линия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Содержимое 9"/>
          <p:cNvSpPr>
            <a:spLocks noGrp="1"/>
          </p:cNvSpPr>
          <p:nvPr>
            <p:ph sz="half" idx="1"/>
          </p:nvPr>
        </p:nvSpPr>
        <p:spPr>
          <a:xfrm>
            <a:off x="301752" y="1371600"/>
            <a:ext cx="4038600" cy="4681728"/>
          </a:xfrm>
        </p:spPr>
        <p:txBody>
          <a:bodyPr/>
          <a:lstStyle>
            <a:lvl1pPr>
              <a:defRPr sz="2500"/>
            </a:lvl1p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12" name="Содержимое 11"/>
          <p:cNvSpPr>
            <a:spLocks noGrp="1"/>
          </p:cNvSpPr>
          <p:nvPr>
            <p:ph sz="half" idx="2"/>
          </p:nvPr>
        </p:nvSpPr>
        <p:spPr>
          <a:xfrm>
            <a:off x="4800600" y="1371600"/>
            <a:ext cx="4038600" cy="4681728"/>
          </a:xfrm>
        </p:spPr>
        <p:txBody>
          <a:bodyPr/>
          <a:lstStyle>
            <a:lvl1pPr>
              <a:defRPr sz="2500"/>
            </a:lvl1p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bg>
      <p:bgRef idx="1001">
        <a:schemeClr val="bg2"/>
      </p:bgRef>
    </p:bg>
    <p:spTree>
      <p:nvGrpSpPr>
        <p:cNvPr id="1" name=""/>
        <p:cNvGrpSpPr/>
        <p:nvPr/>
      </p:nvGrpSpPr>
      <p:grpSpPr>
        <a:xfrm>
          <a:off x="0" y="0"/>
          <a:ext cx="0" cy="0"/>
          <a:chOff x="0" y="0"/>
          <a:chExt cx="0" cy="0"/>
        </a:xfrm>
      </p:grpSpPr>
      <p:sp>
        <p:nvSpPr>
          <p:cNvPr id="10" name="Прямая соединительная линия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Прямоугольник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Прямоугольник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Прямоугольник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Прямоугольник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Прямоугольник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оугольник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Текст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a:t>Образец текста</a:t>
            </a:r>
          </a:p>
        </p:txBody>
      </p:sp>
      <p:sp>
        <p:nvSpPr>
          <p:cNvPr id="4" name="Текст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ru-RU"/>
              <a:t>Образец текста</a:t>
            </a:r>
          </a:p>
        </p:txBody>
      </p:sp>
      <p:sp>
        <p:nvSpPr>
          <p:cNvPr id="7" name="Дата 6"/>
          <p:cNvSpPr>
            <a:spLocks noGrp="1"/>
          </p:cNvSpPr>
          <p:nvPr>
            <p:ph type="dt" sz="half" idx="10"/>
          </p:nvPr>
        </p:nvSpPr>
        <p:spPr/>
        <p:txBody>
          <a:bodyPr/>
          <a:lstStyle/>
          <a:p>
            <a:fld id="{5B106E36-FD25-4E2D-B0AA-010F637433A0}" type="datetimeFigureOut">
              <a:rPr lang="ru-RU" smtClean="0"/>
              <a:pPr/>
              <a:t>21.02.2024</a:t>
            </a:fld>
            <a:endParaRPr lang="ru-RU"/>
          </a:p>
        </p:txBody>
      </p:sp>
      <p:sp>
        <p:nvSpPr>
          <p:cNvPr id="8" name="Нижний колонтитул 7"/>
          <p:cNvSpPr>
            <a:spLocks noGrp="1"/>
          </p:cNvSpPr>
          <p:nvPr>
            <p:ph type="ftr" sz="quarter" idx="11"/>
          </p:nvPr>
        </p:nvSpPr>
        <p:spPr>
          <a:xfrm>
            <a:off x="304800" y="6409944"/>
            <a:ext cx="3581400" cy="365760"/>
          </a:xfrm>
        </p:spPr>
        <p:txBody>
          <a:bodyPr/>
          <a:lstStyle/>
          <a:p>
            <a:endParaRPr lang="ru-RU"/>
          </a:p>
        </p:txBody>
      </p:sp>
      <p:sp>
        <p:nvSpPr>
          <p:cNvPr id="15" name="Прямая соединительная линия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Прямоугольник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Содержимое 23"/>
          <p:cNvSpPr>
            <a:spLocks noGrp="1"/>
          </p:cNvSpPr>
          <p:nvPr>
            <p:ph sz="quarter" idx="2"/>
          </p:nvPr>
        </p:nvSpPr>
        <p:spPr>
          <a:xfrm>
            <a:off x="301752" y="2471383"/>
            <a:ext cx="4041648" cy="3818404"/>
          </a:xfrm>
        </p:spPr>
        <p:txBody>
          <a:body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26" name="Содержимое 25"/>
          <p:cNvSpPr>
            <a:spLocks noGrp="1"/>
          </p:cNvSpPr>
          <p:nvPr>
            <p:ph sz="quarter" idx="4"/>
          </p:nvPr>
        </p:nvSpPr>
        <p:spPr>
          <a:xfrm>
            <a:off x="4800600" y="2471383"/>
            <a:ext cx="4038600" cy="3822192"/>
          </a:xfrm>
        </p:spPr>
        <p:txBody>
          <a:body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25" name="Овал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Овал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Номер слайда 8"/>
          <p:cNvSpPr>
            <a:spLocks noGrp="1"/>
          </p:cNvSpPr>
          <p:nvPr>
            <p:ph type="sldNum" sz="quarter" idx="12"/>
          </p:nvPr>
        </p:nvSpPr>
        <p:spPr>
          <a:xfrm>
            <a:off x="4343400" y="1042416"/>
            <a:ext cx="457200" cy="441325"/>
          </a:xfrm>
        </p:spPr>
        <p:txBody>
          <a:bodyPr/>
          <a:lstStyle>
            <a:lvl1pPr algn="ctr">
              <a:defRPr/>
            </a:lvl1pPr>
          </a:lstStyle>
          <a:p>
            <a:fld id="{725C68B6-61C2-468F-89AB-4B9F7531AA68}" type="slidenum">
              <a:rPr lang="ru-RU" smtClean="0"/>
              <a:pPr/>
              <a:t>‹#›</a:t>
            </a:fld>
            <a:endParaRPr lang="ru-RU"/>
          </a:p>
        </p:txBody>
      </p:sp>
      <p:sp>
        <p:nvSpPr>
          <p:cNvPr id="23" name="Заголовок 22"/>
          <p:cNvSpPr>
            <a:spLocks noGrp="1"/>
          </p:cNvSpPr>
          <p:nvPr>
            <p:ph type="title"/>
          </p:nvPr>
        </p:nvSpPr>
        <p:spPr/>
        <p:txBody>
          <a:bodyPr rtlCol="0" anchor="b" anchorCtr="0"/>
          <a:lstStyle/>
          <a:p>
            <a:r>
              <a:rPr kumimoji="0" lang="ru-RU"/>
              <a:t>Образец заголовка</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3" name="Дата 2"/>
          <p:cNvSpPr>
            <a:spLocks noGrp="1"/>
          </p:cNvSpPr>
          <p:nvPr>
            <p:ph type="dt" sz="half" idx="10"/>
          </p:nvPr>
        </p:nvSpPr>
        <p:spPr/>
        <p:txBody>
          <a:bodyPr/>
          <a:lstStyle/>
          <a:p>
            <a:fld id="{5B106E36-FD25-4E2D-B0AA-010F637433A0}" type="datetimeFigureOut">
              <a:rPr lang="ru-RU" smtClean="0"/>
              <a:pPr/>
              <a:t>21.02.2024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a:xfrm>
            <a:off x="4343400" y="1036020"/>
            <a:ext cx="457200" cy="441325"/>
          </a:xfrm>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7" name="Прямоугольник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Прямоугольник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Прямоугольник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Прямоугольник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Прямоугольник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Прямоугольник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Дата 1"/>
          <p:cNvSpPr>
            <a:spLocks noGrp="1"/>
          </p:cNvSpPr>
          <p:nvPr>
            <p:ph type="dt" sz="half" idx="10"/>
          </p:nvPr>
        </p:nvSpPr>
        <p:spPr/>
        <p:txBody>
          <a:bodyPr/>
          <a:lstStyle/>
          <a:p>
            <a:fld id="{5B106E36-FD25-4E2D-B0AA-010F637433A0}" type="datetimeFigureOut">
              <a:rPr lang="ru-RU" smtClean="0"/>
              <a:pPr/>
              <a:t>21.02.2024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a:xfrm>
            <a:off x="4267200" y="6324600"/>
            <a:ext cx="609600" cy="441324"/>
          </a:xfrm>
        </p:spPr>
        <p:txBody>
          <a:bodyPr/>
          <a:lstStyle>
            <a:lvl1pPr>
              <a:defRPr>
                <a:solidFill>
                  <a:srgbClr val="FFFFFF"/>
                </a:solidFill>
              </a:defRPr>
            </a:lvl1p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1">
        <a:schemeClr val="bg1"/>
      </p:bgRef>
    </p:bg>
    <p:spTree>
      <p:nvGrpSpPr>
        <p:cNvPr id="1" name=""/>
        <p:cNvGrpSpPr/>
        <p:nvPr/>
      </p:nvGrpSpPr>
      <p:grpSpPr>
        <a:xfrm>
          <a:off x="0" y="0"/>
          <a:ext cx="0" cy="0"/>
          <a:chOff x="0" y="0"/>
          <a:chExt cx="0" cy="0"/>
        </a:xfrm>
      </p:grpSpPr>
      <p:sp>
        <p:nvSpPr>
          <p:cNvPr id="19" name="Прямоугольник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Прямоугольник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Прямоугольник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Прямоугольник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Прямоугольник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Прямоугольник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Заголовок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ru-RU"/>
              <a:t>Образец заголовка</a:t>
            </a:r>
            <a:endParaRPr kumimoji="0" lang="en-US"/>
          </a:p>
        </p:txBody>
      </p:sp>
      <p:sp>
        <p:nvSpPr>
          <p:cNvPr id="3" name="Текст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ru-RU"/>
              <a:t>Образец текста</a:t>
            </a:r>
          </a:p>
        </p:txBody>
      </p:sp>
      <p:sp>
        <p:nvSpPr>
          <p:cNvPr id="8" name="Прямоугольник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Прямая соединительная линия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Содержимое 19"/>
          <p:cNvSpPr>
            <a:spLocks noGrp="1"/>
          </p:cNvSpPr>
          <p:nvPr>
            <p:ph sz="quarter" idx="1"/>
          </p:nvPr>
        </p:nvSpPr>
        <p:spPr>
          <a:xfrm>
            <a:off x="3124200" y="685800"/>
            <a:ext cx="5638800" cy="5410200"/>
          </a:xfrm>
        </p:spPr>
        <p:txBody>
          <a:body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10" name="Овал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Овал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Номер слайда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725C68B6-61C2-468F-89AB-4B9F7531AA68}" type="slidenum">
              <a:rPr lang="ru-RU" smtClean="0"/>
              <a:pPr/>
              <a:t>‹#›</a:t>
            </a:fld>
            <a:endParaRPr lang="ru-RU"/>
          </a:p>
        </p:txBody>
      </p:sp>
      <p:sp>
        <p:nvSpPr>
          <p:cNvPr id="21" name="Прямоугольник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21.02.2024</a:t>
            </a:fld>
            <a:endParaRPr lang="ru-RU"/>
          </a:p>
        </p:txBody>
      </p:sp>
      <p:sp>
        <p:nvSpPr>
          <p:cNvPr id="6" name="Нижний колонтитул 5"/>
          <p:cNvSpPr>
            <a:spLocks noGrp="1"/>
          </p:cNvSpPr>
          <p:nvPr>
            <p:ph type="ftr" sz="quarter" idx="11"/>
          </p:nvPr>
        </p:nvSpPr>
        <p:spPr>
          <a:xfrm>
            <a:off x="301752" y="6410848"/>
            <a:ext cx="3383280" cy="365760"/>
          </a:xfrm>
        </p:spPr>
        <p:txBody>
          <a:bodyPr/>
          <a:lstStyle/>
          <a:p>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1" name="Прямая соединительная линия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Прямоугольник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Прямоугольник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Прямоугольник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Прямоугольник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Прямоугольник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Прямоугольник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Прямоугольник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Овал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Овал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Номер слайда 6"/>
          <p:cNvSpPr>
            <a:spLocks noGrp="1"/>
          </p:cNvSpPr>
          <p:nvPr>
            <p:ph type="sldNum" sz="quarter" idx="12"/>
          </p:nvPr>
        </p:nvSpPr>
        <p:spPr>
          <a:xfrm>
            <a:off x="1371600" y="312738"/>
            <a:ext cx="457200" cy="441325"/>
          </a:xfrm>
        </p:spPr>
        <p:txBody>
          <a:bodyPr/>
          <a:lstStyle/>
          <a:p>
            <a:fld id="{725C68B6-61C2-468F-89AB-4B9F7531AA68}" type="slidenum">
              <a:rPr lang="ru-RU" smtClean="0"/>
              <a:pPr/>
              <a:t>‹#›</a:t>
            </a:fld>
            <a:endParaRPr lang="ru-RU"/>
          </a:p>
        </p:txBody>
      </p:sp>
      <p:sp>
        <p:nvSpPr>
          <p:cNvPr id="2" name="Заголовок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ru-RU"/>
              <a:t>Образец заголовка</a:t>
            </a:r>
            <a:endParaRPr kumimoji="0" lang="en-US"/>
          </a:p>
        </p:txBody>
      </p:sp>
      <p:sp>
        <p:nvSpPr>
          <p:cNvPr id="3" name="Рисунок 2"/>
          <p:cNvSpPr>
            <a:spLocks noGrp="1"/>
          </p:cNvSpPr>
          <p:nvPr>
            <p:ph type="pic" idx="1"/>
          </p:nvPr>
        </p:nvSpPr>
        <p:spPr>
          <a:xfrm>
            <a:off x="3000375" y="609600"/>
            <a:ext cx="5867400" cy="4267200"/>
          </a:xfrm>
        </p:spPr>
        <p:txBody>
          <a:bodyPr/>
          <a:lstStyle>
            <a:lvl1pPr marL="0" indent="0">
              <a:buNone/>
              <a:defRPr sz="3200"/>
            </a:lvl1pPr>
          </a:lstStyle>
          <a:p>
            <a:r>
              <a:rPr kumimoji="0" lang="ru-RU"/>
              <a:t>Вставка рисунка</a:t>
            </a:r>
            <a:endParaRPr kumimoji="0" lang="en-US" dirty="0"/>
          </a:p>
        </p:txBody>
      </p:sp>
      <p:sp>
        <p:nvSpPr>
          <p:cNvPr id="4" name="Текст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ru-RU"/>
              <a:t>Образец текста</a:t>
            </a:r>
          </a:p>
        </p:txBody>
      </p:sp>
      <p:sp>
        <p:nvSpPr>
          <p:cNvPr id="22" name="Прямоугольник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Дата 4"/>
          <p:cNvSpPr>
            <a:spLocks noGrp="1"/>
          </p:cNvSpPr>
          <p:nvPr>
            <p:ph type="dt" sz="half" idx="10"/>
          </p:nvPr>
        </p:nvSpPr>
        <p:spPr>
          <a:xfrm>
            <a:off x="5788152" y="6404984"/>
            <a:ext cx="3044952" cy="365760"/>
          </a:xfrm>
        </p:spPr>
        <p:txBody>
          <a:bodyPr/>
          <a:lstStyle/>
          <a:p>
            <a:fld id="{5B106E36-FD25-4E2D-B0AA-010F637433A0}" type="datetimeFigureOut">
              <a:rPr lang="ru-RU" smtClean="0"/>
              <a:pPr/>
              <a:t>21.02.2024</a:t>
            </a:fld>
            <a:endParaRPr lang="ru-RU"/>
          </a:p>
        </p:txBody>
      </p:sp>
      <p:sp>
        <p:nvSpPr>
          <p:cNvPr id="6" name="Нижний колонтитул 5"/>
          <p:cNvSpPr>
            <a:spLocks noGrp="1"/>
          </p:cNvSpPr>
          <p:nvPr>
            <p:ph type="ftr" sz="quarter" idx="11"/>
          </p:nvPr>
        </p:nvSpPr>
        <p:spPr>
          <a:xfrm>
            <a:off x="301752" y="6410848"/>
            <a:ext cx="3584448" cy="365760"/>
          </a:xfrm>
        </p:spPr>
        <p:txBody>
          <a:bodyPr/>
          <a:lstStyle/>
          <a:p>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Прямоугольник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Прямоугольник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Прямоугольник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Прямоугольник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Прямоугольник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Дата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5B106E36-FD25-4E2D-B0AA-010F637433A0}" type="datetimeFigureOut">
              <a:rPr lang="ru-RU" smtClean="0"/>
              <a:pPr/>
              <a:t>21.02.2024</a:t>
            </a:fld>
            <a:endParaRPr lang="ru-RU"/>
          </a:p>
        </p:txBody>
      </p:sp>
      <p:sp>
        <p:nvSpPr>
          <p:cNvPr id="3" name="Нижний колонтитул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ru-RU"/>
          </a:p>
        </p:txBody>
      </p:sp>
      <p:sp>
        <p:nvSpPr>
          <p:cNvPr id="8" name="Прямоугольник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Прямая соединительная линия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Овал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Овал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Номер слайда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725C68B6-61C2-468F-89AB-4B9F7531AA68}" type="slidenum">
              <a:rPr lang="ru-RU" smtClean="0"/>
              <a:pPr/>
              <a:t>‹#›</a:t>
            </a:fld>
            <a:endParaRPr lang="ru-RU"/>
          </a:p>
        </p:txBody>
      </p:sp>
      <p:sp>
        <p:nvSpPr>
          <p:cNvPr id="22" name="Заголовок 21"/>
          <p:cNvSpPr>
            <a:spLocks noGrp="1"/>
          </p:cNvSpPr>
          <p:nvPr>
            <p:ph type="title"/>
          </p:nvPr>
        </p:nvSpPr>
        <p:spPr>
          <a:xfrm>
            <a:off x="301752" y="228600"/>
            <a:ext cx="8534400" cy="758952"/>
          </a:xfrm>
          <a:prstGeom prst="rect">
            <a:avLst/>
          </a:prstGeom>
        </p:spPr>
        <p:txBody>
          <a:bodyPr vert="horz" anchor="b">
            <a:normAutofit/>
          </a:bodyPr>
          <a:lstStyle/>
          <a:p>
            <a:r>
              <a:rPr kumimoji="0" lang="ru-RU"/>
              <a:t>Образец заголовка</a:t>
            </a:r>
            <a:endParaRPr kumimoji="0" lang="en-US"/>
          </a:p>
        </p:txBody>
      </p:sp>
      <p:sp>
        <p:nvSpPr>
          <p:cNvPr id="13" name="Текст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ru-RU"/>
              <a:t>Образец текста</a:t>
            </a:r>
          </a:p>
          <a:p>
            <a:pPr lvl="1" eaLnBrk="1" latinLnBrk="0" hangingPunct="1"/>
            <a:r>
              <a:rPr kumimoji="0" lang="ru-RU"/>
              <a:t>Второй уровень</a:t>
            </a:r>
          </a:p>
          <a:p>
            <a:pPr lvl="2" eaLnBrk="1" latinLnBrk="0" hangingPunct="1"/>
            <a:r>
              <a:rPr kumimoji="0" lang="ru-RU"/>
              <a:t>Третий уровень</a:t>
            </a:r>
          </a:p>
          <a:p>
            <a:pPr lvl="3" eaLnBrk="1" latinLnBrk="0" hangingPunct="1"/>
            <a:r>
              <a:rPr kumimoji="0" lang="ru-RU"/>
              <a:t>Четвертый уровень</a:t>
            </a:r>
          </a:p>
          <a:p>
            <a:pPr lvl="4" eaLnBrk="1" latinLnBrk="0" hangingPunct="1"/>
            <a:r>
              <a:rPr kumimoji="0" lang="ru-RU"/>
              <a:t>Пятый уровень</a:t>
            </a:r>
            <a:endParaRPr kumimoji="0" lang="en-US"/>
          </a:p>
        </p:txBody>
      </p:sp>
    </p:spTree>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700" r:id="rId12"/>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 Id="rId5" Type="http://schemas.openxmlformats.org/officeDocument/2006/relationships/image" Target="../media/image22.jpeg"/><Relationship Id="rId4" Type="http://schemas.openxmlformats.org/officeDocument/2006/relationships/image" Target="../media/image21.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 Id="rId6" Type="http://schemas.openxmlformats.org/officeDocument/2006/relationships/slide" Target="slide31.xml"/><Relationship Id="rId5" Type="http://schemas.openxmlformats.org/officeDocument/2006/relationships/image" Target="../media/image26.jpeg"/><Relationship Id="rId4" Type="http://schemas.openxmlformats.org/officeDocument/2006/relationships/image" Target="../media/image25.jpeg"/></Relationships>
</file>

<file path=ppt/slides/_rels/slide2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 Id="rId6" Type="http://schemas.openxmlformats.org/officeDocument/2006/relationships/hyperlink" Target="https://vk.com/47kaluga?z=photo-186140181_457246019/wall-186140181_4130" TargetMode="External"/><Relationship Id="rId5" Type="http://schemas.openxmlformats.org/officeDocument/2006/relationships/image" Target="../media/image30.jpeg"/><Relationship Id="rId4" Type="http://schemas.openxmlformats.org/officeDocument/2006/relationships/image" Target="../media/image29.jpeg"/></Relationships>
</file>

<file path=ppt/slides/_rels/slide29.xml.rels><?xml version="1.0" encoding="UTF-8" standalone="yes"?>
<Relationships xmlns="http://schemas.openxmlformats.org/package/2006/relationships"><Relationship Id="rId3" Type="http://schemas.openxmlformats.org/officeDocument/2006/relationships/image" Target="../media/image32.jpeg"/><Relationship Id="rId7" Type="http://schemas.openxmlformats.org/officeDocument/2006/relationships/image" Target="../media/image36.jpeg"/><Relationship Id="rId2" Type="http://schemas.openxmlformats.org/officeDocument/2006/relationships/image" Target="../media/image31.jpeg"/><Relationship Id="rId1" Type="http://schemas.openxmlformats.org/officeDocument/2006/relationships/slideLayout" Target="../slideLayouts/slideLayout7.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0.xml.rels><?xml version="1.0" encoding="UTF-8" standalone="yes"?>
<Relationships xmlns="http://schemas.openxmlformats.org/package/2006/relationships"><Relationship Id="rId3" Type="http://schemas.openxmlformats.org/officeDocument/2006/relationships/image" Target="../media/image37.jpeg"/><Relationship Id="rId7" Type="http://schemas.openxmlformats.org/officeDocument/2006/relationships/image" Target="../media/image41.jpe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8.jpeg"/></Relationships>
</file>

<file path=ppt/slides/_rels/slide31.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899592" y="2492896"/>
            <a:ext cx="7772400" cy="1199704"/>
          </a:xfrm>
        </p:spPr>
        <p:txBody>
          <a:bodyPr>
            <a:noAutofit/>
          </a:bodyPr>
          <a:lstStyle/>
          <a:p>
            <a:pPr>
              <a:lnSpc>
                <a:spcPct val="150000"/>
              </a:lnSpc>
            </a:pPr>
            <a:r>
              <a:rPr lang="ru-RU" sz="2000" dirty="0">
                <a:solidFill>
                  <a:srgbClr val="C00000"/>
                </a:solidFill>
              </a:rPr>
              <a:t>«</a:t>
            </a:r>
            <a:r>
              <a:rPr lang="ru-RU" dirty="0">
                <a:solidFill>
                  <a:srgbClr val="FF0000"/>
                </a:solidFill>
              </a:rPr>
              <a:t>Развитие функциональной грамотности обучающихся в процессе изучения</a:t>
            </a:r>
          </a:p>
          <a:p>
            <a:pPr>
              <a:lnSpc>
                <a:spcPct val="150000"/>
              </a:lnSpc>
            </a:pPr>
            <a:r>
              <a:rPr lang="ru-RU" dirty="0">
                <a:solidFill>
                  <a:srgbClr val="FF0000"/>
                </a:solidFill>
              </a:rPr>
              <a:t>предметов естественно-математического направления</a:t>
            </a:r>
            <a:r>
              <a:rPr lang="ru-RU" sz="2000" dirty="0">
                <a:solidFill>
                  <a:srgbClr val="FF0000"/>
                </a:solidFill>
              </a:rPr>
              <a:t>»</a:t>
            </a:r>
          </a:p>
        </p:txBody>
      </p:sp>
      <p:sp>
        <p:nvSpPr>
          <p:cNvPr id="2" name="Заголовок 1"/>
          <p:cNvSpPr>
            <a:spLocks noGrp="1"/>
          </p:cNvSpPr>
          <p:nvPr>
            <p:ph type="ctrTitle"/>
          </p:nvPr>
        </p:nvSpPr>
        <p:spPr>
          <a:xfrm>
            <a:off x="857224" y="500042"/>
            <a:ext cx="7772400" cy="1829761"/>
          </a:xfrm>
        </p:spPr>
        <p:txBody>
          <a:bodyPr>
            <a:normAutofit fontScale="90000"/>
          </a:bodyPr>
          <a:lstStyle/>
          <a:p>
            <a:pPr algn="ctr"/>
            <a:r>
              <a:rPr lang="ru-RU" sz="2000" i="1" dirty="0">
                <a:solidFill>
                  <a:schemeClr val="accent4"/>
                </a:solidFill>
              </a:rPr>
              <a:t/>
            </a:r>
            <a:br>
              <a:rPr lang="ru-RU" sz="2000" i="1" dirty="0">
                <a:solidFill>
                  <a:schemeClr val="accent4"/>
                </a:solidFill>
              </a:rPr>
            </a:br>
            <a:r>
              <a:rPr lang="ru-RU" sz="2000" i="1" dirty="0">
                <a:solidFill>
                  <a:schemeClr val="accent4"/>
                </a:solidFill>
              </a:rPr>
              <a:t/>
            </a:r>
            <a:br>
              <a:rPr lang="ru-RU" sz="2000" i="1" dirty="0">
                <a:solidFill>
                  <a:schemeClr val="accent4"/>
                </a:solidFill>
              </a:rPr>
            </a:br>
            <a:r>
              <a:rPr lang="ru-RU" sz="2000" i="1" dirty="0">
                <a:solidFill>
                  <a:schemeClr val="accent4"/>
                </a:solidFill>
              </a:rPr>
              <a:t>Муниципальное бюджетное общеобразовательное учреждение «Средняя общеобразовательная школа №47» города Калуги</a:t>
            </a:r>
            <a:r>
              <a:rPr lang="ru-RU" sz="2000" dirty="0"/>
              <a:t/>
            </a:r>
            <a:br>
              <a:rPr lang="ru-RU" sz="2000" dirty="0"/>
            </a:br>
            <a:r>
              <a:rPr lang="ru-RU" sz="2000" dirty="0"/>
              <a:t/>
            </a:r>
            <a:br>
              <a:rPr lang="ru-RU" sz="2000" dirty="0"/>
            </a:br>
            <a:r>
              <a:rPr lang="ru-RU" sz="1800" b="0" dirty="0"/>
              <a:t/>
            </a:r>
            <a:br>
              <a:rPr lang="ru-RU" sz="1800" b="0" dirty="0"/>
            </a:br>
            <a:endParaRPr lang="ru-RU" sz="2000" b="0" dirty="0"/>
          </a:p>
        </p:txBody>
      </p:sp>
      <p:sp>
        <p:nvSpPr>
          <p:cNvPr id="4" name="TextBox 3"/>
          <p:cNvSpPr txBox="1"/>
          <p:nvPr/>
        </p:nvSpPr>
        <p:spPr>
          <a:xfrm>
            <a:off x="4071934" y="5286388"/>
            <a:ext cx="4608512" cy="830997"/>
          </a:xfrm>
          <a:prstGeom prst="rect">
            <a:avLst/>
          </a:prstGeom>
          <a:noFill/>
        </p:spPr>
        <p:txBody>
          <a:bodyPr wrap="square" rtlCol="0">
            <a:spAutoFit/>
          </a:bodyPr>
          <a:lstStyle/>
          <a:p>
            <a:r>
              <a:rPr lang="ru-RU" sz="1200" dirty="0"/>
              <a:t>Подготовил:</a:t>
            </a:r>
          </a:p>
          <a:p>
            <a:r>
              <a:rPr lang="ru-RU" sz="1200" dirty="0"/>
              <a:t>Заместитель директора по УВР, руководитель методического объединения учителей предметников естественно-математического цикла Черняева Леся Васильевна</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3568" y="0"/>
            <a:ext cx="6781800" cy="908720"/>
          </a:xfrm>
        </p:spPr>
        <p:txBody>
          <a:bodyPr>
            <a:normAutofit/>
          </a:bodyPr>
          <a:lstStyle/>
          <a:p>
            <a:r>
              <a:rPr lang="ru-RU" sz="3600" dirty="0"/>
              <a:t>№ 5</a:t>
            </a:r>
          </a:p>
        </p:txBody>
      </p:sp>
      <p:sp>
        <p:nvSpPr>
          <p:cNvPr id="3" name="Объект 2"/>
          <p:cNvSpPr>
            <a:spLocks noGrp="1"/>
          </p:cNvSpPr>
          <p:nvPr>
            <p:ph idx="1"/>
          </p:nvPr>
        </p:nvSpPr>
        <p:spPr>
          <a:xfrm>
            <a:off x="827584" y="1268760"/>
            <a:ext cx="7543800" cy="4822304"/>
          </a:xfrm>
        </p:spPr>
        <p:txBody>
          <a:bodyPr>
            <a:normAutofit/>
          </a:bodyPr>
          <a:lstStyle/>
          <a:p>
            <a:pPr marL="0" indent="0">
              <a:buNone/>
            </a:pPr>
            <a:r>
              <a:rPr lang="ru-RU" dirty="0"/>
              <a:t> </a:t>
            </a:r>
            <a:r>
              <a:rPr lang="ru-RU" sz="1900" dirty="0">
                <a:latin typeface="Times New Roman" pitchFamily="18" charset="0"/>
                <a:cs typeface="Times New Roman" pitchFamily="18" charset="0"/>
              </a:rPr>
              <a:t>Придумайте </a:t>
            </a:r>
            <a:r>
              <a:rPr lang="ru-RU" sz="1900" dirty="0" err="1">
                <a:latin typeface="Times New Roman" pitchFamily="18" charset="0"/>
                <a:cs typeface="Times New Roman" pitchFamily="18" charset="0"/>
              </a:rPr>
              <a:t>синквейн</a:t>
            </a:r>
            <a:r>
              <a:rPr lang="ru-RU" sz="1900" dirty="0">
                <a:latin typeface="Times New Roman" pitchFamily="18" charset="0"/>
                <a:cs typeface="Times New Roman" pitchFamily="18" charset="0"/>
              </a:rPr>
              <a:t> по теме: «Треугольник»</a:t>
            </a:r>
          </a:p>
          <a:p>
            <a:pPr marL="0" indent="0">
              <a:buNone/>
            </a:pPr>
            <a:r>
              <a:rPr lang="ru-RU" sz="1900" dirty="0">
                <a:latin typeface="Times New Roman" pitchFamily="18" charset="0"/>
                <a:cs typeface="Times New Roman" pitchFamily="18" charset="0"/>
              </a:rPr>
              <a:t>Первая строчка – это тема, существительное или местоимение;</a:t>
            </a:r>
          </a:p>
          <a:p>
            <a:pPr marL="0" indent="0">
              <a:buNone/>
            </a:pPr>
            <a:r>
              <a:rPr lang="ru-RU" sz="1900" dirty="0">
                <a:latin typeface="Times New Roman" pitchFamily="18" charset="0"/>
                <a:cs typeface="Times New Roman" pitchFamily="18" charset="0"/>
              </a:rPr>
              <a:t>Вторая строчка – два прилагательных или причастия, они коротко характеризуют тему, описывая ее;</a:t>
            </a:r>
          </a:p>
          <a:p>
            <a:pPr marL="0" indent="0">
              <a:buNone/>
            </a:pPr>
            <a:r>
              <a:rPr lang="ru-RU" sz="1900" dirty="0">
                <a:latin typeface="Times New Roman" pitchFamily="18" charset="0"/>
                <a:cs typeface="Times New Roman" pitchFamily="18" charset="0"/>
              </a:rPr>
              <a:t>Третья строка – это три слова глаголов или деепричастий, раскрывающие действие;</a:t>
            </a:r>
          </a:p>
          <a:p>
            <a:pPr marL="0" indent="0">
              <a:buNone/>
            </a:pPr>
            <a:r>
              <a:rPr lang="ru-RU" sz="1900" dirty="0">
                <a:latin typeface="Times New Roman" pitchFamily="18" charset="0"/>
                <a:cs typeface="Times New Roman" pitchFamily="18" charset="0"/>
              </a:rPr>
              <a:t>Четвертая строчка – мнение автора об описываемой теме в четырех словах;</a:t>
            </a:r>
          </a:p>
          <a:p>
            <a:pPr marL="0" indent="0">
              <a:buNone/>
            </a:pPr>
            <a:r>
              <a:rPr lang="ru-RU" sz="1900" dirty="0">
                <a:latin typeface="Times New Roman" pitchFamily="18" charset="0"/>
                <a:cs typeface="Times New Roman" pitchFamily="18" charset="0"/>
              </a:rPr>
              <a:t>Пятая строчка – итоговая, суть темы, состоящий из одного слова и любой части речи.</a:t>
            </a:r>
          </a:p>
          <a:p>
            <a:pPr marL="0" indent="0">
              <a:buNone/>
            </a:pPr>
            <a:endParaRPr lang="ru-RU" sz="1900" dirty="0">
              <a:latin typeface="Times New Roman" pitchFamily="18" charset="0"/>
              <a:cs typeface="Times New Roman" pitchFamily="18" charset="0"/>
            </a:endParaRPr>
          </a:p>
          <a:p>
            <a:pPr marL="0" indent="0">
              <a:buNone/>
            </a:pPr>
            <a:endParaRPr lang="ru-RU" sz="1900" dirty="0">
              <a:latin typeface="Times New Roman" pitchFamily="18" charset="0"/>
              <a:cs typeface="Times New Roman" pitchFamily="18" charset="0"/>
            </a:endParaRPr>
          </a:p>
          <a:p>
            <a:pPr marL="0" indent="0">
              <a:buNone/>
            </a:pPr>
            <a:r>
              <a:rPr lang="ru-RU" sz="1900" dirty="0">
                <a:latin typeface="Times New Roman" pitchFamily="18" charset="0"/>
                <a:cs typeface="Times New Roman" pitchFamily="18" charset="0"/>
              </a:rPr>
              <a:t>Составьте кластер по теме: «Треугольники»</a:t>
            </a:r>
          </a:p>
          <a:p>
            <a:pPr marL="0" indent="0">
              <a:buNone/>
            </a:pPr>
            <a:endParaRPr lang="ru-RU" dirty="0"/>
          </a:p>
          <a:p>
            <a:pPr marL="0" indent="0">
              <a:buNone/>
            </a:pPr>
            <a:endParaRPr lang="ru-RU" dirty="0"/>
          </a:p>
          <a:p>
            <a:pPr marL="0" indent="0">
              <a:buNone/>
            </a:pPr>
            <a:endParaRPr lang="ru-RU" dirty="0"/>
          </a:p>
        </p:txBody>
      </p:sp>
      <p:sp>
        <p:nvSpPr>
          <p:cNvPr id="4" name="Прямоугольник 3"/>
          <p:cNvSpPr/>
          <p:nvPr/>
        </p:nvSpPr>
        <p:spPr>
          <a:xfrm>
            <a:off x="6948264" y="260648"/>
            <a:ext cx="1937966" cy="369332"/>
          </a:xfrm>
          <a:prstGeom prst="rect">
            <a:avLst/>
          </a:prstGeom>
        </p:spPr>
        <p:txBody>
          <a:bodyPr wrap="none">
            <a:spAutoFit/>
          </a:bodyPr>
          <a:lstStyle/>
          <a:p>
            <a:r>
              <a:rPr lang="ru-RU" b="1" dirty="0">
                <a:solidFill>
                  <a:srgbClr val="7030A0"/>
                </a:solidFill>
                <a:latin typeface="Times New Roman" panose="02020603050405020304" pitchFamily="18" charset="0"/>
                <a:cs typeface="Times New Roman" panose="02020603050405020304" pitchFamily="18" charset="0"/>
              </a:rPr>
              <a:t>Кейс-технология</a:t>
            </a:r>
            <a:endParaRPr lang="ru-RU" dirty="0"/>
          </a:p>
        </p:txBody>
      </p:sp>
    </p:spTree>
    <p:extLst>
      <p:ext uri="{BB962C8B-B14F-4D97-AF65-F5344CB8AC3E}">
        <p14:creationId xmlns:p14="http://schemas.microsoft.com/office/powerpoint/2010/main" val="18351062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762000" y="1676400"/>
            <a:ext cx="7772400" cy="1200150"/>
          </a:xfrm>
        </p:spPr>
        <p:txBody>
          <a:bodyPr>
            <a:noAutofit/>
          </a:bodyPr>
          <a:lstStyle/>
          <a:p>
            <a:pPr eaLnBrk="1" fontAlgn="auto" hangingPunct="1">
              <a:lnSpc>
                <a:spcPct val="170000"/>
              </a:lnSpc>
              <a:spcAft>
                <a:spcPts val="0"/>
              </a:spcAft>
              <a:buFont typeface="Wingdings 2"/>
              <a:buNone/>
              <a:defRPr/>
            </a:pPr>
            <a:r>
              <a:rPr lang="ru-RU" sz="3600" dirty="0"/>
              <a:t>«Великая Отечественная война в математических задачах»</a:t>
            </a:r>
          </a:p>
          <a:p>
            <a:pPr eaLnBrk="1" fontAlgn="auto" hangingPunct="1">
              <a:lnSpc>
                <a:spcPct val="170000"/>
              </a:lnSpc>
              <a:spcAft>
                <a:spcPts val="0"/>
              </a:spcAft>
              <a:buFont typeface="Wingdings 2"/>
              <a:buNone/>
              <a:defRPr/>
            </a:pPr>
            <a:r>
              <a:rPr lang="ru-RU" sz="3600" dirty="0">
                <a:solidFill>
                  <a:srgbClr val="FF0000"/>
                </a:solidFill>
              </a:rPr>
              <a:t>  </a:t>
            </a:r>
          </a:p>
        </p:txBody>
      </p:sp>
      <p:sp>
        <p:nvSpPr>
          <p:cNvPr id="2" name="Заголовок 1"/>
          <p:cNvSpPr>
            <a:spLocks noGrp="1"/>
          </p:cNvSpPr>
          <p:nvPr>
            <p:ph type="ctrTitle"/>
          </p:nvPr>
        </p:nvSpPr>
        <p:spPr>
          <a:xfrm>
            <a:off x="971550" y="333375"/>
            <a:ext cx="7772400" cy="1828800"/>
          </a:xfrm>
        </p:spPr>
        <p:txBody>
          <a:bodyPr>
            <a:normAutofit fontScale="90000"/>
          </a:bodyPr>
          <a:lstStyle/>
          <a:p>
            <a:pPr eaLnBrk="1" fontAlgn="auto" hangingPunct="1">
              <a:spcAft>
                <a:spcPts val="0"/>
              </a:spcAft>
              <a:defRPr/>
            </a:pPr>
            <a:r>
              <a:rPr lang="ru-RU" sz="2000" i="1" dirty="0">
                <a:solidFill>
                  <a:schemeClr val="tx1"/>
                </a:solidFill>
              </a:rPr>
              <a:t>Муниципальное бюджетное общеобразовательное учреждение «Средняя общеобразовательная школа №47» города Калуги</a:t>
            </a:r>
            <a:r>
              <a:rPr lang="ru-RU" sz="2000" dirty="0"/>
              <a:t/>
            </a:r>
            <a:br>
              <a:rPr lang="ru-RU" sz="2000" dirty="0"/>
            </a:br>
            <a:r>
              <a:rPr lang="ru-RU" sz="2000" dirty="0"/>
              <a:t/>
            </a:r>
            <a:br>
              <a:rPr lang="ru-RU" sz="2000" dirty="0"/>
            </a:br>
            <a:r>
              <a:rPr lang="ru-RU" sz="1800" dirty="0"/>
              <a:t> </a:t>
            </a:r>
            <a:r>
              <a:rPr lang="ru-RU" sz="2000" dirty="0"/>
              <a:t>Областная научно-практическая конференция</a:t>
            </a:r>
            <a:br>
              <a:rPr lang="ru-RU" sz="2000" dirty="0"/>
            </a:br>
            <a:r>
              <a:rPr lang="ru-RU" sz="2000" dirty="0"/>
              <a:t> «Молодость — науке» памяти А.Л. Чижевского</a:t>
            </a:r>
            <a:r>
              <a:rPr lang="ru-RU" sz="1800" dirty="0"/>
              <a:t/>
            </a:r>
            <a:br>
              <a:rPr lang="ru-RU" sz="1800" dirty="0"/>
            </a:br>
            <a:endParaRPr lang="ru-RU" sz="2000" dirty="0"/>
          </a:p>
        </p:txBody>
      </p:sp>
      <p:sp>
        <p:nvSpPr>
          <p:cNvPr id="13316" name="TextBox 3"/>
          <p:cNvSpPr txBox="1">
            <a:spLocks noChangeArrowheads="1"/>
          </p:cNvSpPr>
          <p:nvPr/>
        </p:nvSpPr>
        <p:spPr bwMode="auto">
          <a:xfrm>
            <a:off x="4140200" y="5445125"/>
            <a:ext cx="4608513" cy="1169988"/>
          </a:xfrm>
          <a:prstGeom prst="rect">
            <a:avLst/>
          </a:prstGeom>
          <a:noFill/>
          <a:ln w="9525">
            <a:noFill/>
            <a:miter lim="800000"/>
            <a:headEnd/>
            <a:tailEnd/>
          </a:ln>
        </p:spPr>
        <p:txBody>
          <a:bodyPr>
            <a:spAutoFit/>
          </a:bodyPr>
          <a:lstStyle/>
          <a:p>
            <a:pPr algn="r" eaLnBrk="0" hangingPunct="0"/>
            <a:r>
              <a:rPr lang="ru-RU" altLang="ru-RU" sz="1400">
                <a:latin typeface="Times New Roman" pitchFamily="18" charset="0"/>
                <a:cs typeface="Times New Roman" pitchFamily="18" charset="0"/>
              </a:rPr>
              <a:t>Подготовила:</a:t>
            </a:r>
          </a:p>
          <a:p>
            <a:pPr algn="r" eaLnBrk="0" hangingPunct="0"/>
            <a:r>
              <a:rPr lang="ru-RU" altLang="ru-RU" sz="1400">
                <a:latin typeface="Times New Roman" pitchFamily="18" charset="0"/>
                <a:cs typeface="Times New Roman" pitchFamily="18" charset="0"/>
              </a:rPr>
              <a:t>обучающаяся 10 класса</a:t>
            </a:r>
          </a:p>
          <a:p>
            <a:pPr algn="r" eaLnBrk="0" hangingPunct="0"/>
            <a:r>
              <a:rPr lang="ru-RU" altLang="ru-RU" sz="1400">
                <a:latin typeface="Times New Roman" pitchFamily="18" charset="0"/>
                <a:cs typeface="Times New Roman" pitchFamily="18" charset="0"/>
              </a:rPr>
              <a:t> Гаспарян Флора</a:t>
            </a:r>
          </a:p>
          <a:p>
            <a:pPr algn="r" eaLnBrk="0" hangingPunct="0"/>
            <a:r>
              <a:rPr lang="ru-RU" altLang="ru-RU" sz="1400">
                <a:latin typeface="Times New Roman" pitchFamily="18" charset="0"/>
                <a:cs typeface="Times New Roman" pitchFamily="18" charset="0"/>
              </a:rPr>
              <a:t>Руководитель работы: </a:t>
            </a:r>
          </a:p>
          <a:p>
            <a:pPr algn="r" eaLnBrk="0" hangingPunct="0"/>
            <a:r>
              <a:rPr lang="ru-RU" altLang="ru-RU" sz="1400">
                <a:latin typeface="Times New Roman" pitchFamily="18" charset="0"/>
                <a:cs typeface="Times New Roman" pitchFamily="18" charset="0"/>
              </a:rPr>
              <a:t>Черняева Леся Васильевна</a:t>
            </a:r>
          </a:p>
        </p:txBody>
      </p:sp>
      <p:sp>
        <p:nvSpPr>
          <p:cNvPr id="5" name="Прямоугольник 4"/>
          <p:cNvSpPr/>
          <p:nvPr/>
        </p:nvSpPr>
        <p:spPr>
          <a:xfrm>
            <a:off x="4860032" y="188640"/>
            <a:ext cx="4086953" cy="369332"/>
          </a:xfrm>
          <a:prstGeom prst="rect">
            <a:avLst/>
          </a:prstGeom>
        </p:spPr>
        <p:txBody>
          <a:bodyPr wrap="none">
            <a:spAutoFit/>
          </a:bodyPr>
          <a:lstStyle/>
          <a:p>
            <a:r>
              <a:rPr lang="ru-RU" b="1" dirty="0">
                <a:solidFill>
                  <a:srgbClr val="7030A0"/>
                </a:solidFill>
                <a:latin typeface="Times New Roman" panose="02020603050405020304" pitchFamily="18" charset="0"/>
                <a:cs typeface="Times New Roman" panose="02020603050405020304" pitchFamily="18" charset="0"/>
              </a:rPr>
              <a:t>Работа с одаренными обучающимися</a:t>
            </a:r>
            <a:endParaRPr lang="ru-RU"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835696" y="404664"/>
            <a:ext cx="5984187" cy="954107"/>
          </a:xfrm>
          <a:prstGeom prst="rect">
            <a:avLst/>
          </a:prstGeom>
          <a:noFill/>
        </p:spPr>
        <p:txBody>
          <a:bodyPr>
            <a:spAutoFit/>
          </a:bodyPr>
          <a:lstStyle/>
          <a:p>
            <a:pPr algn="ctr">
              <a:defRPr/>
            </a:pPr>
            <a:r>
              <a:rPr lang="ru-RU" sz="28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Сборник задач</a:t>
            </a:r>
            <a:r>
              <a:rPr lang="ru-RU" sz="2800" dirty="0"/>
              <a:t> </a:t>
            </a:r>
          </a:p>
          <a:p>
            <a:pPr algn="ctr">
              <a:defRPr/>
            </a:pPr>
            <a:r>
              <a:rPr lang="ru-RU" sz="2800" dirty="0">
                <a:solidFill>
                  <a:srgbClr val="FF0000"/>
                </a:solidFill>
              </a:rPr>
              <a:t>«Во имя тех священных дней…»</a:t>
            </a:r>
            <a:endParaRPr lang="ru-RU" sz="28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FF0000"/>
              </a:solidFill>
              <a:effectLst>
                <a:outerShdw blurRad="50800" dist="40000" dir="5400000" algn="tl" rotWithShape="0">
                  <a:srgbClr val="000000">
                    <a:shade val="5000"/>
                    <a:satMod val="120000"/>
                    <a:alpha val="33000"/>
                  </a:srgbClr>
                </a:outerShdw>
              </a:effectLst>
            </a:endParaRPr>
          </a:p>
        </p:txBody>
      </p:sp>
      <p:sp>
        <p:nvSpPr>
          <p:cNvPr id="21508" name="Прямоугольник 3"/>
          <p:cNvSpPr>
            <a:spLocks noChangeArrowheads="1"/>
          </p:cNvSpPr>
          <p:nvPr/>
        </p:nvSpPr>
        <p:spPr bwMode="auto">
          <a:xfrm>
            <a:off x="228600" y="1828800"/>
            <a:ext cx="3276600" cy="4200525"/>
          </a:xfrm>
          <a:prstGeom prst="rect">
            <a:avLst/>
          </a:prstGeom>
          <a:noFill/>
          <a:ln w="9525">
            <a:noFill/>
            <a:miter lim="800000"/>
            <a:headEnd/>
            <a:tailEnd/>
          </a:ln>
        </p:spPr>
        <p:txBody>
          <a:bodyPr>
            <a:spAutoFit/>
          </a:bodyPr>
          <a:lstStyle/>
          <a:p>
            <a:pPr>
              <a:lnSpc>
                <a:spcPct val="150000"/>
              </a:lnSpc>
            </a:pPr>
            <a:r>
              <a:rPr lang="ru-RU" altLang="ru-RU" sz="1600">
                <a:latin typeface="Times New Roman" pitchFamily="18" charset="0"/>
                <a:cs typeface="Times New Roman" pitchFamily="18" charset="0"/>
              </a:rPr>
              <a:t>1.Задачи о военных «Как воздух математика нужна сегодня офицеру молодому…» </a:t>
            </a:r>
          </a:p>
          <a:p>
            <a:pPr>
              <a:lnSpc>
                <a:spcPct val="150000"/>
              </a:lnSpc>
            </a:pPr>
            <a:r>
              <a:rPr lang="ru-RU" altLang="ru-RU" sz="1600">
                <a:latin typeface="Times New Roman" pitchFamily="18" charset="0"/>
                <a:cs typeface="Times New Roman" pitchFamily="18" charset="0"/>
              </a:rPr>
              <a:t>2. Задачи о Великой. Отечественной войне «Был путь к Победе труден…» </a:t>
            </a:r>
          </a:p>
          <a:p>
            <a:pPr>
              <a:lnSpc>
                <a:spcPct val="150000"/>
              </a:lnSpc>
            </a:pPr>
            <a:r>
              <a:rPr lang="ru-RU" altLang="ru-RU" sz="1600">
                <a:latin typeface="Times New Roman" pitchFamily="18" charset="0"/>
                <a:cs typeface="Times New Roman" pitchFamily="18" charset="0"/>
              </a:rPr>
              <a:t>3. Великие сражения. </a:t>
            </a:r>
          </a:p>
          <a:p>
            <a:pPr>
              <a:lnSpc>
                <a:spcPct val="150000"/>
              </a:lnSpc>
            </a:pPr>
            <a:r>
              <a:rPr lang="ru-RU" altLang="ru-RU" sz="1600">
                <a:latin typeface="Times New Roman" pitchFamily="18" charset="0"/>
                <a:cs typeface="Times New Roman" pitchFamily="18" charset="0"/>
              </a:rPr>
              <a:t>4. Ленинградская битва. </a:t>
            </a:r>
          </a:p>
          <a:p>
            <a:pPr>
              <a:lnSpc>
                <a:spcPct val="150000"/>
              </a:lnSpc>
            </a:pPr>
            <a:r>
              <a:rPr lang="ru-RU" altLang="ru-RU" sz="1600">
                <a:latin typeface="Times New Roman" pitchFamily="18" charset="0"/>
                <a:cs typeface="Times New Roman" pitchFamily="18" charset="0"/>
              </a:rPr>
              <a:t>5. Битва за Москву.</a:t>
            </a:r>
          </a:p>
          <a:p>
            <a:pPr>
              <a:lnSpc>
                <a:spcPct val="150000"/>
              </a:lnSpc>
            </a:pPr>
            <a:r>
              <a:rPr lang="ru-RU" altLang="ru-RU" sz="1600">
                <a:latin typeface="Times New Roman" pitchFamily="18" charset="0"/>
                <a:cs typeface="Times New Roman" pitchFamily="18" charset="0"/>
              </a:rPr>
              <a:t>6. Сталинградская битва.</a:t>
            </a:r>
          </a:p>
          <a:p>
            <a:pPr>
              <a:lnSpc>
                <a:spcPct val="150000"/>
              </a:lnSpc>
            </a:pPr>
            <a:r>
              <a:rPr lang="ru-RU" altLang="ru-RU" sz="1600">
                <a:latin typeface="Times New Roman" pitchFamily="18" charset="0"/>
                <a:cs typeface="Times New Roman" pitchFamily="18" charset="0"/>
              </a:rPr>
              <a:t>7. Наш край в годы войны</a:t>
            </a:r>
            <a:r>
              <a:rPr lang="ru-RU" altLang="ru-RU">
                <a:latin typeface="Times New Roman" pitchFamily="18" charset="0"/>
                <a:cs typeface="Times New Roman" pitchFamily="18" charset="0"/>
              </a:rPr>
              <a:t>.</a:t>
            </a:r>
          </a:p>
        </p:txBody>
      </p:sp>
      <p:pic>
        <p:nvPicPr>
          <p:cNvPr id="21509" name="Picture 2"/>
          <p:cNvPicPr>
            <a:picLocks noChangeAspect="1" noChangeArrowheads="1"/>
          </p:cNvPicPr>
          <p:nvPr/>
        </p:nvPicPr>
        <p:blipFill>
          <a:blip r:embed="rId2" cstate="print"/>
          <a:srcRect/>
          <a:stretch>
            <a:fillRect/>
          </a:stretch>
        </p:blipFill>
        <p:spPr bwMode="auto">
          <a:xfrm>
            <a:off x="3419872" y="1412776"/>
            <a:ext cx="2736304" cy="4710352"/>
          </a:xfrm>
          <a:prstGeom prst="rect">
            <a:avLst/>
          </a:prstGeom>
          <a:noFill/>
          <a:ln w="9525">
            <a:noFill/>
            <a:miter lim="800000"/>
            <a:headEnd/>
            <a:tailEnd/>
          </a:ln>
        </p:spPr>
      </p:pic>
      <p:pic>
        <p:nvPicPr>
          <p:cNvPr id="21510" name="Рисунок 5" descr="Изображение выглядит как текст, рисунок, иллюстрация, Детское искусство&#10;&#10;Автоматически созданное описание"/>
          <p:cNvPicPr>
            <a:picLocks noChangeAspect="1"/>
          </p:cNvPicPr>
          <p:nvPr/>
        </p:nvPicPr>
        <p:blipFill>
          <a:blip r:embed="rId3" cstate="print"/>
          <a:srcRect l="2934"/>
          <a:stretch>
            <a:fillRect/>
          </a:stretch>
        </p:blipFill>
        <p:spPr bwMode="auto">
          <a:xfrm>
            <a:off x="6250222" y="2276872"/>
            <a:ext cx="2568192" cy="3528392"/>
          </a:xfrm>
          <a:prstGeom prst="rect">
            <a:avLst/>
          </a:prstGeom>
          <a:noFill/>
          <a:ln w="9525">
            <a:noFill/>
            <a:miter lim="800000"/>
            <a:headEnd/>
            <a:tailEnd/>
          </a:ln>
        </p:spPr>
      </p:pic>
      <p:sp>
        <p:nvSpPr>
          <p:cNvPr id="7" name="Прямоугольник 6"/>
          <p:cNvSpPr/>
          <p:nvPr/>
        </p:nvSpPr>
        <p:spPr>
          <a:xfrm>
            <a:off x="4860032" y="188640"/>
            <a:ext cx="4086953" cy="369332"/>
          </a:xfrm>
          <a:prstGeom prst="rect">
            <a:avLst/>
          </a:prstGeom>
        </p:spPr>
        <p:txBody>
          <a:bodyPr wrap="none">
            <a:spAutoFit/>
          </a:bodyPr>
          <a:lstStyle/>
          <a:p>
            <a:r>
              <a:rPr lang="ru-RU" b="1" dirty="0">
                <a:solidFill>
                  <a:srgbClr val="7030A0"/>
                </a:solidFill>
                <a:latin typeface="Times New Roman" panose="02020603050405020304" pitchFamily="18" charset="0"/>
                <a:cs typeface="Times New Roman" panose="02020603050405020304" pitchFamily="18" charset="0"/>
              </a:rPr>
              <a:t>Работа с одаренными обучающимися</a:t>
            </a:r>
            <a:endParaRPr lang="ru-RU"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1"/>
          <p:cNvSpPr>
            <a:spLocks noChangeArrowheads="1"/>
          </p:cNvSpPr>
          <p:nvPr/>
        </p:nvSpPr>
        <p:spPr bwMode="auto">
          <a:xfrm>
            <a:off x="990600" y="304800"/>
            <a:ext cx="7643813" cy="708025"/>
          </a:xfrm>
          <a:prstGeom prst="rect">
            <a:avLst/>
          </a:prstGeom>
          <a:noFill/>
          <a:ln w="9525">
            <a:noFill/>
            <a:miter lim="800000"/>
            <a:headEnd/>
            <a:tailEnd/>
          </a:ln>
        </p:spPr>
        <p:txBody>
          <a:bodyPr anchor="ctr">
            <a:spAutoFit/>
          </a:bodyPr>
          <a:lstStyle/>
          <a:p>
            <a:pPr algn="ctr"/>
            <a:r>
              <a:rPr lang="ru-RU" altLang="ru-RU" sz="2000" b="1">
                <a:solidFill>
                  <a:srgbClr val="FF0000"/>
                </a:solidFill>
                <a:latin typeface="Cambria" pitchFamily="18" charset="0"/>
                <a:ea typeface="Cambria" pitchFamily="18" charset="0"/>
                <a:cs typeface="Times New Roman" pitchFamily="18" charset="0"/>
              </a:rPr>
              <a:t>Задачи, основанные на краеведческих данных:</a:t>
            </a:r>
          </a:p>
          <a:p>
            <a:pPr algn="ctr"/>
            <a:r>
              <a:rPr lang="ru-RU" altLang="ru-RU" sz="2000" b="1">
                <a:solidFill>
                  <a:srgbClr val="FF0000"/>
                </a:solidFill>
                <a:latin typeface="Cambria" pitchFamily="18" charset="0"/>
                <a:ea typeface="Cambria" pitchFamily="18" charset="0"/>
                <a:cs typeface="Times New Roman" pitchFamily="18" charset="0"/>
              </a:rPr>
              <a:t>«Наш край в годы войны»</a:t>
            </a:r>
            <a:endParaRPr lang="ru-RU" altLang="ru-RU" sz="2000">
              <a:solidFill>
                <a:srgbClr val="FF0000"/>
              </a:solidFill>
              <a:latin typeface="Cambria" pitchFamily="18" charset="0"/>
              <a:ea typeface="Cambria" pitchFamily="18" charset="0"/>
              <a:cs typeface="Times New Roman" pitchFamily="18" charset="0"/>
            </a:endParaRPr>
          </a:p>
        </p:txBody>
      </p:sp>
      <p:sp>
        <p:nvSpPr>
          <p:cNvPr id="22531" name="Rectangle 1"/>
          <p:cNvSpPr>
            <a:spLocks noChangeArrowheads="1"/>
          </p:cNvSpPr>
          <p:nvPr/>
        </p:nvSpPr>
        <p:spPr bwMode="auto">
          <a:xfrm>
            <a:off x="304800" y="1066800"/>
            <a:ext cx="8358188" cy="3367088"/>
          </a:xfrm>
          <a:prstGeom prst="rect">
            <a:avLst/>
          </a:prstGeom>
          <a:noFill/>
          <a:ln w="9525">
            <a:noFill/>
            <a:miter lim="800000"/>
            <a:headEnd/>
            <a:tailEnd/>
          </a:ln>
        </p:spPr>
        <p:txBody>
          <a:bodyPr anchor="ctr">
            <a:spAutoFit/>
          </a:bodyPr>
          <a:lstStyle/>
          <a:p>
            <a:pPr>
              <a:lnSpc>
                <a:spcPct val="150000"/>
              </a:lnSpc>
              <a:buFontTx/>
              <a:buChar char="•"/>
            </a:pPr>
            <a:r>
              <a:rPr lang="ru-RU" altLang="ru-RU" b="1">
                <a:latin typeface="Times New Roman" pitchFamily="18" charset="0"/>
                <a:cs typeface="Times New Roman" pitchFamily="18" charset="0"/>
              </a:rPr>
              <a:t>Задача о подвиге подольских курсантов.</a:t>
            </a:r>
          </a:p>
          <a:p>
            <a:pPr eaLnBrk="0" hangingPunct="0">
              <a:lnSpc>
                <a:spcPct val="150000"/>
              </a:lnSpc>
            </a:pPr>
            <a:r>
              <a:rPr lang="ru-RU" altLang="ru-RU" b="1">
                <a:latin typeface="Times New Roman" pitchFamily="18" charset="0"/>
                <a:ea typeface="Calibri" pitchFamily="34" charset="0"/>
                <a:cs typeface="Times New Roman" pitchFamily="18" charset="0"/>
              </a:rPr>
              <a:t>  С 5 по 18 октября 1941года  у села Ильинское Калужской области (под Малоярославцем) героическими усилиями курсанты военного училища г. Подольск Московской области сдерживали напор противника, чтобы выиграть время для укрепления подступов к столице, и им это в итоге удалось ценой громадных людских и материальных потерь. Полк составили 3500 курсантов, 70% погибли при удержании позиций. Сколько курсантов осталось в живых?</a:t>
            </a:r>
            <a:endParaRPr lang="ru-RU" altLang="ru-RU" b="1">
              <a:latin typeface="Times New Roman" pitchFamily="18" charset="0"/>
              <a:cs typeface="Times New Roman" pitchFamily="18" charset="0"/>
            </a:endParaRPr>
          </a:p>
        </p:txBody>
      </p:sp>
      <p:pic>
        <p:nvPicPr>
          <p:cNvPr id="22532" name="Рисунок 3" descr="Вид памятника в 2007 году"/>
          <p:cNvPicPr>
            <a:picLocks noChangeAspect="1" noChangeArrowheads="1"/>
          </p:cNvPicPr>
          <p:nvPr/>
        </p:nvPicPr>
        <p:blipFill>
          <a:blip r:embed="rId2" cstate="print"/>
          <a:srcRect/>
          <a:stretch>
            <a:fillRect/>
          </a:stretch>
        </p:blipFill>
        <p:spPr bwMode="auto">
          <a:xfrm>
            <a:off x="2743200" y="4191000"/>
            <a:ext cx="4171950" cy="2443163"/>
          </a:xfrm>
          <a:prstGeom prst="rect">
            <a:avLst/>
          </a:prstGeom>
          <a:noFill/>
          <a:ln w="9525">
            <a:noFill/>
            <a:miter lim="800000"/>
            <a:headEnd/>
            <a:tailEnd/>
          </a:ln>
        </p:spPr>
      </p:pic>
      <p:sp>
        <p:nvSpPr>
          <p:cNvPr id="5" name="Прямоугольник 4"/>
          <p:cNvSpPr/>
          <p:nvPr/>
        </p:nvSpPr>
        <p:spPr>
          <a:xfrm>
            <a:off x="4860032" y="116632"/>
            <a:ext cx="4086953" cy="369332"/>
          </a:xfrm>
          <a:prstGeom prst="rect">
            <a:avLst/>
          </a:prstGeom>
        </p:spPr>
        <p:txBody>
          <a:bodyPr wrap="none">
            <a:spAutoFit/>
          </a:bodyPr>
          <a:lstStyle/>
          <a:p>
            <a:r>
              <a:rPr lang="ru-RU" b="1" dirty="0">
                <a:solidFill>
                  <a:srgbClr val="7030A0"/>
                </a:solidFill>
                <a:latin typeface="Times New Roman" panose="02020603050405020304" pitchFamily="18" charset="0"/>
                <a:cs typeface="Times New Roman" panose="02020603050405020304" pitchFamily="18" charset="0"/>
              </a:rPr>
              <a:t>Работа с одаренными обучающимися</a:t>
            </a:r>
            <a:endParaRPr lang="ru-RU"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1"/>
          <p:cNvSpPr>
            <a:spLocks noChangeArrowheads="1"/>
          </p:cNvSpPr>
          <p:nvPr/>
        </p:nvSpPr>
        <p:spPr bwMode="auto">
          <a:xfrm>
            <a:off x="2000250" y="214313"/>
            <a:ext cx="6715125" cy="2263775"/>
          </a:xfrm>
          <a:prstGeom prst="rect">
            <a:avLst/>
          </a:prstGeom>
          <a:solidFill>
            <a:srgbClr val="FFFFFF"/>
          </a:solidFill>
          <a:ln w="9525">
            <a:noFill/>
            <a:miter lim="800000"/>
            <a:headEnd/>
            <a:tailEnd/>
          </a:ln>
        </p:spPr>
        <p:txBody>
          <a:bodyPr anchor="ctr">
            <a:spAutoFit/>
          </a:bodyPr>
          <a:lstStyle/>
          <a:p>
            <a:pPr>
              <a:lnSpc>
                <a:spcPct val="150000"/>
              </a:lnSpc>
              <a:buFontTx/>
              <a:buChar char="•"/>
            </a:pPr>
            <a:r>
              <a:rPr lang="ru-RU" altLang="ru-RU" sz="1600" b="1" dirty="0">
                <a:solidFill>
                  <a:srgbClr val="1D1E21"/>
                </a:solidFill>
                <a:latin typeface="Times New Roman" pitchFamily="18" charset="0"/>
                <a:cs typeface="Times New Roman" pitchFamily="18" charset="0"/>
              </a:rPr>
              <a:t>23 января 1942 года у деревни </a:t>
            </a:r>
            <a:r>
              <a:rPr lang="ru-RU" altLang="ru-RU" sz="1600" b="1" dirty="0" err="1">
                <a:solidFill>
                  <a:srgbClr val="1D1E21"/>
                </a:solidFill>
                <a:latin typeface="Times New Roman" pitchFamily="18" charset="0"/>
                <a:cs typeface="Times New Roman" pitchFamily="18" charset="0"/>
              </a:rPr>
              <a:t>Хлуднево</a:t>
            </a:r>
            <a:r>
              <a:rPr lang="ru-RU" altLang="ru-RU" sz="1600" b="1" dirty="0">
                <a:solidFill>
                  <a:srgbClr val="1D1E21"/>
                </a:solidFill>
                <a:latin typeface="Times New Roman" pitchFamily="18" charset="0"/>
                <a:cs typeface="Times New Roman" pitchFamily="18" charset="0"/>
              </a:rPr>
              <a:t> совершили подвиг 25 чекистов-лыжников. Выполняя задание командования, приняли бой с превосходящими силами противника. Их было 400 и 4 танка. Бой шел всю ночь. Последний из оставшихся в строю героев подорвал гранатой себя и врагов. На сколько процентов меньше было </a:t>
            </a:r>
            <a:r>
              <a:rPr lang="ru-RU" altLang="ru-RU" sz="1600" b="1" dirty="0" err="1">
                <a:solidFill>
                  <a:srgbClr val="1D1E21"/>
                </a:solidFill>
                <a:latin typeface="Times New Roman" pitchFamily="18" charset="0"/>
                <a:cs typeface="Times New Roman" pitchFamily="18" charset="0"/>
              </a:rPr>
              <a:t>лыжникок-чекистов</a:t>
            </a:r>
            <a:r>
              <a:rPr lang="ru-RU" altLang="ru-RU" sz="1600" b="1" dirty="0">
                <a:solidFill>
                  <a:srgbClr val="1D1E21"/>
                </a:solidFill>
                <a:latin typeface="Times New Roman" pitchFamily="18" charset="0"/>
                <a:cs typeface="Times New Roman" pitchFamily="18" charset="0"/>
              </a:rPr>
              <a:t>, чем противника?</a:t>
            </a:r>
            <a:endParaRPr lang="ru-RU" altLang="ru-RU" sz="1600" b="1" dirty="0">
              <a:latin typeface="Times New Roman" pitchFamily="18" charset="0"/>
              <a:cs typeface="Times New Roman" pitchFamily="18" charset="0"/>
            </a:endParaRPr>
          </a:p>
        </p:txBody>
      </p:sp>
      <p:pic>
        <p:nvPicPr>
          <p:cNvPr id="23555" name="Рисунок 3"/>
          <p:cNvPicPr>
            <a:picLocks noChangeAspect="1" noChangeArrowheads="1"/>
          </p:cNvPicPr>
          <p:nvPr/>
        </p:nvPicPr>
        <p:blipFill>
          <a:blip r:embed="rId2" cstate="print"/>
          <a:srcRect/>
          <a:stretch>
            <a:fillRect/>
          </a:stretch>
        </p:blipFill>
        <p:spPr bwMode="auto">
          <a:xfrm>
            <a:off x="142875" y="2714625"/>
            <a:ext cx="4572000" cy="3643313"/>
          </a:xfrm>
          <a:prstGeom prst="rect">
            <a:avLst/>
          </a:prstGeom>
          <a:noFill/>
          <a:ln w="9525">
            <a:noFill/>
            <a:miter lim="800000"/>
            <a:headEnd/>
            <a:tailEnd/>
          </a:ln>
        </p:spPr>
      </p:pic>
      <p:sp>
        <p:nvSpPr>
          <p:cNvPr id="23556" name="Rectangle 3"/>
          <p:cNvSpPr>
            <a:spLocks noChangeArrowheads="1"/>
          </p:cNvSpPr>
          <p:nvPr/>
        </p:nvSpPr>
        <p:spPr bwMode="auto">
          <a:xfrm>
            <a:off x="4929188" y="2857500"/>
            <a:ext cx="3857625" cy="1169988"/>
          </a:xfrm>
          <a:prstGeom prst="rect">
            <a:avLst/>
          </a:prstGeom>
          <a:noFill/>
          <a:ln w="9525">
            <a:noFill/>
            <a:miter lim="800000"/>
            <a:headEnd/>
            <a:tailEnd/>
          </a:ln>
        </p:spPr>
        <p:txBody>
          <a:bodyPr anchor="ctr">
            <a:spAutoFit/>
          </a:bodyPr>
          <a:lstStyle/>
          <a:p>
            <a:r>
              <a:rPr lang="ru-RU" altLang="ru-RU" sz="1400">
                <a:solidFill>
                  <a:srgbClr val="1D1E21"/>
                </a:solidFill>
                <a:latin typeface="Times New Roman" pitchFamily="18" charset="0"/>
                <a:cs typeface="Times New Roman" pitchFamily="18" charset="0"/>
              </a:rPr>
              <a:t>Под ударами наших войск враг отходил на запад, яростно сопротивляясь и цепляясь за каждый населенный пункт. Ожесточенные бои разгорелись за город Сухиничи, превращенный гитлеровцами в узел сопротивления.</a:t>
            </a:r>
            <a:r>
              <a:rPr lang="ru-RU" altLang="ru-RU" sz="1400">
                <a:latin typeface="Times New Roman" pitchFamily="18" charset="0"/>
                <a:cs typeface="Times New Roman" pitchFamily="18" charset="0"/>
              </a:rPr>
              <a:t> </a:t>
            </a:r>
          </a:p>
        </p:txBody>
      </p:sp>
      <p:sp>
        <p:nvSpPr>
          <p:cNvPr id="23557" name="Rectangle 4"/>
          <p:cNvSpPr>
            <a:spLocks noChangeArrowheads="1"/>
          </p:cNvSpPr>
          <p:nvPr/>
        </p:nvSpPr>
        <p:spPr bwMode="auto">
          <a:xfrm>
            <a:off x="4857750" y="4071938"/>
            <a:ext cx="4000500" cy="2216150"/>
          </a:xfrm>
          <a:prstGeom prst="rect">
            <a:avLst/>
          </a:prstGeom>
          <a:solidFill>
            <a:srgbClr val="FFFFFF"/>
          </a:solidFill>
          <a:ln w="9525">
            <a:noFill/>
            <a:miter lim="800000"/>
            <a:headEnd/>
            <a:tailEnd/>
          </a:ln>
        </p:spPr>
        <p:txBody>
          <a:bodyPr anchor="ctr">
            <a:spAutoFit/>
          </a:bodyPr>
          <a:lstStyle/>
          <a:p>
            <a:endParaRPr lang="ru-RU" altLang="ru-RU" sz="1200">
              <a:solidFill>
                <a:srgbClr val="1D1E21"/>
              </a:solidFill>
              <a:cs typeface="Times New Roman" pitchFamily="18" charset="0"/>
            </a:endParaRPr>
          </a:p>
          <a:p>
            <a:r>
              <a:rPr lang="ru-RU" altLang="ru-RU" sz="1400">
                <a:solidFill>
                  <a:srgbClr val="1D1E21"/>
                </a:solidFill>
                <a:latin typeface="Times New Roman" pitchFamily="18" charset="0"/>
                <a:cs typeface="Times New Roman" pitchFamily="18" charset="0"/>
              </a:rPr>
              <a:t>22 января 1942 года отряду лыжников старшего лейтенанта Лазнюка К.З., состоявшему из 25 бойцов, ставится задача – перейти линию фронта и внезапным ударом выбить врага из деревни Хлуднево. Несмотря на неравенство сил, было принято решение вступить с фашистами в бой, рассчитывая на внезапность удара и своевременную поддержку 1103-го полка стрелковой дивизии.</a:t>
            </a:r>
            <a:endParaRPr lang="ru-RU" altLang="ru-RU" sz="140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1"/>
          <p:cNvSpPr>
            <a:spLocks noChangeArrowheads="1"/>
          </p:cNvSpPr>
          <p:nvPr/>
        </p:nvSpPr>
        <p:spPr bwMode="auto">
          <a:xfrm>
            <a:off x="428625" y="214313"/>
            <a:ext cx="8215313" cy="4524375"/>
          </a:xfrm>
          <a:prstGeom prst="rect">
            <a:avLst/>
          </a:prstGeom>
          <a:noFill/>
          <a:ln w="9525">
            <a:noFill/>
            <a:miter lim="800000"/>
            <a:headEnd/>
            <a:tailEnd/>
          </a:ln>
        </p:spPr>
        <p:txBody>
          <a:bodyPr anchor="ctr">
            <a:spAutoFit/>
          </a:bodyPr>
          <a:lstStyle/>
          <a:p>
            <a:pPr>
              <a:lnSpc>
                <a:spcPct val="150000"/>
              </a:lnSpc>
              <a:buFontTx/>
              <a:buChar char="•"/>
            </a:pPr>
            <a:r>
              <a:rPr lang="ru-RU" altLang="ru-RU" sz="1600" b="1">
                <a:latin typeface="Times New Roman" pitchFamily="18" charset="0"/>
                <a:cs typeface="Times New Roman" pitchFamily="18" charset="0"/>
              </a:rPr>
              <a:t>Освобождение Куйбышевского района Калужской области началось 1 сентября 1943 года. Воины Красной Армии 9 сентября освободили 52 населенных пункта, противник оказывал упорное сопротивление. 13 сентября небольшой группе бойцов – 18 добровольцам, воинам-сибирякам под командованием младшего лейтенанта Е.И. Порошина – удалось прорваться через вражеские позиции и захватить важную в тактическом отношении высоту 224,1 (Безымянная высота). Против них немецкое командование бросило пехотное подразделение в количестве 300 человек. Стремясь удержать высоту, сибиряки сражались самоотверженно и уничтожили свыше 30% гитлеровцев. Но и сами все пали смертью храбрых. Похоронены герои на Безымянной высоте у развилки дорог. В живых остались только двое – Константин Власов и Герасим Лапин. Какое приблизительное число немцев было уничтожено? Сколько процентов советских воинов остались в живых, результат округлите до десятых?</a:t>
            </a:r>
          </a:p>
        </p:txBody>
      </p:sp>
      <p:pic>
        <p:nvPicPr>
          <p:cNvPr id="24579" name="Рисунок 3" descr="https://pulse.imgsmail.ru/imgpreview?mb=pulse&amp;key=pic4642007207871852709"/>
          <p:cNvPicPr>
            <a:picLocks noChangeAspect="1" noChangeArrowheads="1"/>
          </p:cNvPicPr>
          <p:nvPr/>
        </p:nvPicPr>
        <p:blipFill>
          <a:blip r:embed="rId2" cstate="print"/>
          <a:srcRect/>
          <a:stretch>
            <a:fillRect/>
          </a:stretch>
        </p:blipFill>
        <p:spPr bwMode="auto">
          <a:xfrm>
            <a:off x="3500438" y="4643438"/>
            <a:ext cx="3786187" cy="20716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83568" y="2348880"/>
            <a:ext cx="7772400" cy="1200150"/>
          </a:xfrm>
        </p:spPr>
        <p:txBody>
          <a:bodyPr>
            <a:noAutofit/>
          </a:bodyPr>
          <a:lstStyle/>
          <a:p>
            <a:pPr eaLnBrk="1" fontAlgn="auto" hangingPunct="1">
              <a:lnSpc>
                <a:spcPct val="170000"/>
              </a:lnSpc>
              <a:spcAft>
                <a:spcPts val="0"/>
              </a:spcAft>
              <a:buFont typeface="Wingdings 2"/>
              <a:buNone/>
              <a:defRPr/>
            </a:pPr>
            <a:r>
              <a:rPr lang="ru-RU" sz="3600" dirty="0"/>
              <a:t>«Сборник задач по физике для 7 класса»</a:t>
            </a:r>
          </a:p>
          <a:p>
            <a:pPr eaLnBrk="1" fontAlgn="auto" hangingPunct="1">
              <a:lnSpc>
                <a:spcPct val="170000"/>
              </a:lnSpc>
              <a:spcAft>
                <a:spcPts val="0"/>
              </a:spcAft>
              <a:buFont typeface="Wingdings 2"/>
              <a:buNone/>
              <a:defRPr/>
            </a:pPr>
            <a:r>
              <a:rPr lang="ru-RU" sz="3600" dirty="0">
                <a:solidFill>
                  <a:srgbClr val="FF0000"/>
                </a:solidFill>
              </a:rPr>
              <a:t>  </a:t>
            </a:r>
          </a:p>
        </p:txBody>
      </p:sp>
      <p:sp>
        <p:nvSpPr>
          <p:cNvPr id="2" name="Заголовок 1"/>
          <p:cNvSpPr>
            <a:spLocks noGrp="1"/>
          </p:cNvSpPr>
          <p:nvPr>
            <p:ph type="ctrTitle"/>
          </p:nvPr>
        </p:nvSpPr>
        <p:spPr>
          <a:xfrm>
            <a:off x="971600" y="620688"/>
            <a:ext cx="7772400" cy="1828800"/>
          </a:xfrm>
        </p:spPr>
        <p:txBody>
          <a:bodyPr>
            <a:normAutofit fontScale="90000"/>
          </a:bodyPr>
          <a:lstStyle/>
          <a:p>
            <a:pPr eaLnBrk="1" fontAlgn="auto" hangingPunct="1">
              <a:spcAft>
                <a:spcPts val="0"/>
              </a:spcAft>
              <a:defRPr/>
            </a:pPr>
            <a:r>
              <a:rPr lang="ru-RU" sz="2000" i="1" dirty="0">
                <a:solidFill>
                  <a:schemeClr val="tx1"/>
                </a:solidFill>
              </a:rPr>
              <a:t>Муниципальное бюджетное общеобразовательное учреждение «Средняя общеобразовательная школа №47» города Калуги</a:t>
            </a:r>
            <a:r>
              <a:rPr lang="ru-RU" sz="2000" dirty="0"/>
              <a:t/>
            </a:r>
            <a:br>
              <a:rPr lang="ru-RU" sz="2000" dirty="0"/>
            </a:br>
            <a:r>
              <a:rPr lang="ru-RU" sz="2000" dirty="0"/>
              <a:t/>
            </a:r>
            <a:br>
              <a:rPr lang="ru-RU" sz="2000" dirty="0"/>
            </a:br>
            <a:r>
              <a:rPr lang="ru-RU" sz="1800" dirty="0"/>
              <a:t/>
            </a:r>
            <a:br>
              <a:rPr lang="ru-RU" sz="1800" dirty="0"/>
            </a:br>
            <a:endParaRPr lang="ru-RU" sz="2000" dirty="0"/>
          </a:p>
        </p:txBody>
      </p:sp>
      <p:sp>
        <p:nvSpPr>
          <p:cNvPr id="13316" name="TextBox 3"/>
          <p:cNvSpPr txBox="1">
            <a:spLocks noChangeArrowheads="1"/>
          </p:cNvSpPr>
          <p:nvPr/>
        </p:nvSpPr>
        <p:spPr bwMode="auto">
          <a:xfrm>
            <a:off x="4140200" y="5445125"/>
            <a:ext cx="4608513" cy="1169988"/>
          </a:xfrm>
          <a:prstGeom prst="rect">
            <a:avLst/>
          </a:prstGeom>
          <a:noFill/>
          <a:ln w="9525">
            <a:noFill/>
            <a:miter lim="800000"/>
            <a:headEnd/>
            <a:tailEnd/>
          </a:ln>
        </p:spPr>
        <p:txBody>
          <a:bodyPr>
            <a:spAutoFit/>
          </a:bodyPr>
          <a:lstStyle/>
          <a:p>
            <a:pPr algn="r" eaLnBrk="0" hangingPunct="0"/>
            <a:r>
              <a:rPr lang="ru-RU" altLang="ru-RU" sz="1400" dirty="0">
                <a:latin typeface="Times New Roman" pitchFamily="18" charset="0"/>
                <a:cs typeface="Times New Roman" pitchFamily="18" charset="0"/>
              </a:rPr>
              <a:t>Подготовила:</a:t>
            </a:r>
          </a:p>
          <a:p>
            <a:pPr algn="r" eaLnBrk="0" hangingPunct="0"/>
            <a:r>
              <a:rPr lang="ru-RU" altLang="ru-RU" sz="1400" dirty="0">
                <a:latin typeface="Times New Roman" pitchFamily="18" charset="0"/>
                <a:cs typeface="Times New Roman" pitchFamily="18" charset="0"/>
              </a:rPr>
              <a:t>обучающаяся 10 класса</a:t>
            </a:r>
          </a:p>
          <a:p>
            <a:pPr algn="r" eaLnBrk="0" hangingPunct="0"/>
            <a:r>
              <a:rPr lang="ru-RU" altLang="ru-RU" sz="1400" dirty="0">
                <a:latin typeface="Times New Roman" pitchFamily="18" charset="0"/>
                <a:cs typeface="Times New Roman" pitchFamily="18" charset="0"/>
              </a:rPr>
              <a:t> </a:t>
            </a:r>
            <a:r>
              <a:rPr lang="ru-RU" altLang="ru-RU" sz="1400" dirty="0" err="1">
                <a:latin typeface="Times New Roman" pitchFamily="18" charset="0"/>
                <a:cs typeface="Times New Roman" pitchFamily="18" charset="0"/>
              </a:rPr>
              <a:t>Верхоламова</a:t>
            </a:r>
            <a:r>
              <a:rPr lang="ru-RU" altLang="ru-RU" sz="1400" dirty="0">
                <a:latin typeface="Times New Roman" pitchFamily="18" charset="0"/>
                <a:cs typeface="Times New Roman" pitchFamily="18" charset="0"/>
              </a:rPr>
              <a:t> Полина</a:t>
            </a:r>
          </a:p>
          <a:p>
            <a:pPr algn="r" eaLnBrk="0" hangingPunct="0"/>
            <a:r>
              <a:rPr lang="ru-RU" altLang="ru-RU" sz="1400" dirty="0">
                <a:latin typeface="Times New Roman" pitchFamily="18" charset="0"/>
                <a:cs typeface="Times New Roman" pitchFamily="18" charset="0"/>
              </a:rPr>
              <a:t>Руководитель работы: </a:t>
            </a:r>
          </a:p>
          <a:p>
            <a:pPr algn="r" eaLnBrk="0" hangingPunct="0"/>
            <a:r>
              <a:rPr lang="ru-RU" altLang="ru-RU" sz="1400" dirty="0">
                <a:latin typeface="Times New Roman" pitchFamily="18" charset="0"/>
                <a:cs typeface="Times New Roman" pitchFamily="18" charset="0"/>
              </a:rPr>
              <a:t>Дедкова О.С</a:t>
            </a:r>
          </a:p>
        </p:txBody>
      </p:sp>
      <p:sp>
        <p:nvSpPr>
          <p:cNvPr id="5" name="Прямоугольник 4"/>
          <p:cNvSpPr/>
          <p:nvPr/>
        </p:nvSpPr>
        <p:spPr>
          <a:xfrm>
            <a:off x="4860032" y="188640"/>
            <a:ext cx="4086953" cy="369332"/>
          </a:xfrm>
          <a:prstGeom prst="rect">
            <a:avLst/>
          </a:prstGeom>
        </p:spPr>
        <p:txBody>
          <a:bodyPr wrap="none">
            <a:spAutoFit/>
          </a:bodyPr>
          <a:lstStyle/>
          <a:p>
            <a:r>
              <a:rPr lang="ru-RU" b="1" dirty="0">
                <a:solidFill>
                  <a:srgbClr val="7030A0"/>
                </a:solidFill>
                <a:latin typeface="Times New Roman" panose="02020603050405020304" pitchFamily="18" charset="0"/>
                <a:cs typeface="Times New Roman" panose="02020603050405020304" pitchFamily="18" charset="0"/>
              </a:rPr>
              <a:t>Работа с одаренными обучающимися</a:t>
            </a:r>
            <a:endParaRPr lang="ru-RU"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860032" y="188640"/>
            <a:ext cx="4086953" cy="369332"/>
          </a:xfrm>
          <a:prstGeom prst="rect">
            <a:avLst/>
          </a:prstGeom>
        </p:spPr>
        <p:txBody>
          <a:bodyPr wrap="none">
            <a:spAutoFit/>
          </a:bodyPr>
          <a:lstStyle/>
          <a:p>
            <a:r>
              <a:rPr lang="ru-RU" b="1" dirty="0">
                <a:solidFill>
                  <a:srgbClr val="7030A0"/>
                </a:solidFill>
                <a:latin typeface="Times New Roman" panose="02020603050405020304" pitchFamily="18" charset="0"/>
                <a:cs typeface="Times New Roman" panose="02020603050405020304" pitchFamily="18" charset="0"/>
              </a:rPr>
              <a:t>Работа с одаренными обучающимися</a:t>
            </a:r>
            <a:endParaRPr lang="ru-RU" dirty="0"/>
          </a:p>
        </p:txBody>
      </p:sp>
      <p:graphicFrame>
        <p:nvGraphicFramePr>
          <p:cNvPr id="3" name="Таблица 2"/>
          <p:cNvGraphicFramePr>
            <a:graphicFrameLocks noGrp="1"/>
          </p:cNvGraphicFramePr>
          <p:nvPr/>
        </p:nvGraphicFramePr>
        <p:xfrm>
          <a:off x="755576" y="2996952"/>
          <a:ext cx="6552727" cy="1380808"/>
        </p:xfrm>
        <a:graphic>
          <a:graphicData uri="http://schemas.openxmlformats.org/drawingml/2006/table">
            <a:tbl>
              <a:tblPr/>
              <a:tblGrid>
                <a:gridCol w="2184014">
                  <a:extLst>
                    <a:ext uri="{9D8B030D-6E8A-4147-A177-3AD203B41FA5}">
                      <a16:colId xmlns:a16="http://schemas.microsoft.com/office/drawing/2014/main" val="20000"/>
                    </a:ext>
                  </a:extLst>
                </a:gridCol>
                <a:gridCol w="2184014">
                  <a:extLst>
                    <a:ext uri="{9D8B030D-6E8A-4147-A177-3AD203B41FA5}">
                      <a16:colId xmlns:a16="http://schemas.microsoft.com/office/drawing/2014/main" val="20001"/>
                    </a:ext>
                  </a:extLst>
                </a:gridCol>
                <a:gridCol w="2184699">
                  <a:extLst>
                    <a:ext uri="{9D8B030D-6E8A-4147-A177-3AD203B41FA5}">
                      <a16:colId xmlns:a16="http://schemas.microsoft.com/office/drawing/2014/main" val="20002"/>
                    </a:ext>
                  </a:extLst>
                </a:gridCol>
              </a:tblGrid>
              <a:tr h="302812">
                <a:tc>
                  <a:txBody>
                    <a:bodyPr/>
                    <a:lstStyle/>
                    <a:p>
                      <a:pPr>
                        <a:lnSpc>
                          <a:spcPct val="115000"/>
                        </a:lnSpc>
                        <a:spcAft>
                          <a:spcPts val="0"/>
                        </a:spcAft>
                        <a:tabLst>
                          <a:tab pos="2969895" algn="ctr"/>
                          <a:tab pos="4276725" algn="l"/>
                        </a:tabLst>
                      </a:pPr>
                      <a:r>
                        <a:rPr lang="ru-RU" sz="1800" dirty="0">
                          <a:latin typeface="Times New Roman"/>
                          <a:ea typeface="Times New Roman"/>
                          <a:cs typeface="Times New Roman"/>
                        </a:rPr>
                        <a:t>Дано </a:t>
                      </a:r>
                      <a:endParaRPr lang="ru-RU" sz="18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2969895" algn="ctr"/>
                          <a:tab pos="4276725" algn="l"/>
                        </a:tabLst>
                      </a:pPr>
                      <a:r>
                        <a:rPr lang="ru-RU" sz="1800">
                          <a:latin typeface="Times New Roman"/>
                          <a:ea typeface="Times New Roman"/>
                          <a:cs typeface="Times New Roman"/>
                        </a:rPr>
                        <a:t>СИ</a:t>
                      </a:r>
                      <a:endParaRPr lang="ru-RU" sz="1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2969895" algn="ctr"/>
                          <a:tab pos="4276725" algn="l"/>
                        </a:tabLst>
                      </a:pPr>
                      <a:r>
                        <a:rPr lang="ru-RU" sz="1800">
                          <a:latin typeface="Times New Roman"/>
                          <a:ea typeface="Times New Roman"/>
                          <a:cs typeface="Times New Roman"/>
                        </a:rPr>
                        <a:t>Решение</a:t>
                      </a:r>
                      <a:endParaRPr lang="ru-RU" sz="1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065340">
                <a:tc>
                  <a:txBody>
                    <a:bodyPr/>
                    <a:lstStyle/>
                    <a:p>
                      <a:pPr>
                        <a:lnSpc>
                          <a:spcPct val="115000"/>
                        </a:lnSpc>
                        <a:spcAft>
                          <a:spcPts val="0"/>
                        </a:spcAft>
                        <a:tabLst>
                          <a:tab pos="2969895" algn="ctr"/>
                          <a:tab pos="4276725" algn="l"/>
                        </a:tabLst>
                      </a:pPr>
                      <a:r>
                        <a:rPr lang="en-US" sz="1800" dirty="0">
                          <a:latin typeface="Times New Roman"/>
                          <a:ea typeface="Times New Roman"/>
                          <a:cs typeface="Times New Roman"/>
                        </a:rPr>
                        <a:t>v</a:t>
                      </a:r>
                      <a:r>
                        <a:rPr lang="ru-RU" sz="1800" dirty="0">
                          <a:latin typeface="Times New Roman"/>
                          <a:ea typeface="Times New Roman"/>
                          <a:cs typeface="Times New Roman"/>
                        </a:rPr>
                        <a:t>- 18 км/ч</a:t>
                      </a:r>
                      <a:endParaRPr lang="ru-RU" sz="1800" dirty="0">
                        <a:latin typeface="Calibri"/>
                        <a:ea typeface="Calibri"/>
                        <a:cs typeface="Times New Roman"/>
                      </a:endParaRPr>
                    </a:p>
                    <a:p>
                      <a:pPr>
                        <a:lnSpc>
                          <a:spcPct val="115000"/>
                        </a:lnSpc>
                        <a:spcAft>
                          <a:spcPts val="0"/>
                        </a:spcAft>
                        <a:tabLst>
                          <a:tab pos="2969895" algn="ctr"/>
                          <a:tab pos="4276725" algn="l"/>
                        </a:tabLst>
                      </a:pPr>
                      <a:r>
                        <a:rPr lang="en-US" sz="1800" dirty="0">
                          <a:latin typeface="Times New Roman"/>
                          <a:ea typeface="Times New Roman"/>
                          <a:cs typeface="Times New Roman"/>
                        </a:rPr>
                        <a:t>s</a:t>
                      </a:r>
                      <a:r>
                        <a:rPr lang="ru-RU" sz="1800" dirty="0">
                          <a:latin typeface="Times New Roman"/>
                          <a:ea typeface="Times New Roman"/>
                          <a:cs typeface="Times New Roman"/>
                        </a:rPr>
                        <a:t>- 810 м</a:t>
                      </a:r>
                      <a:endParaRPr lang="ru-RU" sz="1800" dirty="0">
                        <a:latin typeface="Calibri"/>
                        <a:ea typeface="Calibri"/>
                        <a:cs typeface="Times New Roman"/>
                      </a:endParaRPr>
                    </a:p>
                    <a:p>
                      <a:pPr>
                        <a:lnSpc>
                          <a:spcPct val="115000"/>
                        </a:lnSpc>
                        <a:spcAft>
                          <a:spcPts val="0"/>
                        </a:spcAft>
                        <a:tabLst>
                          <a:tab pos="2969895" algn="ctr"/>
                          <a:tab pos="4276725" algn="l"/>
                        </a:tabLst>
                      </a:pPr>
                      <a:r>
                        <a:rPr lang="ru-RU" sz="1800" dirty="0">
                          <a:latin typeface="Times New Roman"/>
                          <a:ea typeface="Times New Roman"/>
                          <a:cs typeface="Times New Roman"/>
                        </a:rPr>
                        <a:t>Найти: </a:t>
                      </a:r>
                      <a:r>
                        <a:rPr lang="en-US" sz="1800" dirty="0">
                          <a:latin typeface="Times New Roman"/>
                          <a:ea typeface="Times New Roman"/>
                          <a:cs typeface="Times New Roman"/>
                        </a:rPr>
                        <a:t>t</a:t>
                      </a:r>
                      <a:r>
                        <a:rPr lang="ru-RU" sz="1800" dirty="0">
                          <a:latin typeface="Times New Roman"/>
                          <a:ea typeface="Times New Roman"/>
                          <a:cs typeface="Times New Roman"/>
                        </a:rPr>
                        <a:t>-?</a:t>
                      </a:r>
                      <a:endParaRPr lang="ru-RU" sz="18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2969895" algn="ctr"/>
                          <a:tab pos="4276725" algn="l"/>
                        </a:tabLst>
                      </a:pPr>
                      <a:endParaRPr lang="ru-RU" sz="1800" dirty="0">
                        <a:latin typeface="Times New Roman"/>
                        <a:ea typeface="Times New Roman"/>
                        <a:cs typeface="Times New Roman"/>
                      </a:endParaRPr>
                    </a:p>
                    <a:p>
                      <a:pPr>
                        <a:lnSpc>
                          <a:spcPct val="115000"/>
                        </a:lnSpc>
                        <a:spcAft>
                          <a:spcPts val="0"/>
                        </a:spcAft>
                        <a:tabLst>
                          <a:tab pos="2969895" algn="ctr"/>
                          <a:tab pos="4276725" algn="l"/>
                        </a:tabLst>
                      </a:pPr>
                      <a:r>
                        <a:rPr lang="ru-RU" sz="1800" dirty="0">
                          <a:latin typeface="Times New Roman"/>
                          <a:ea typeface="Times New Roman"/>
                          <a:cs typeface="Times New Roman"/>
                        </a:rPr>
                        <a:t>810м – 0,81 км </a:t>
                      </a:r>
                      <a:endParaRPr lang="ru-RU" sz="18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tabLst>
                          <a:tab pos="2969895" algn="ctr"/>
                          <a:tab pos="4276725" algn="l"/>
                        </a:tabLst>
                      </a:pPr>
                      <a:r>
                        <a:rPr lang="ru-RU" sz="1800" dirty="0" err="1">
                          <a:solidFill>
                            <a:srgbClr val="333333"/>
                          </a:solidFill>
                          <a:latin typeface="Arial"/>
                          <a:ea typeface="Times New Roman"/>
                          <a:cs typeface="Times New Roman"/>
                        </a:rPr>
                        <a:t>v</a:t>
                      </a:r>
                      <a:r>
                        <a:rPr lang="ru-RU" sz="1800" dirty="0">
                          <a:solidFill>
                            <a:srgbClr val="333333"/>
                          </a:solidFill>
                          <a:latin typeface="Arial"/>
                          <a:ea typeface="Times New Roman"/>
                          <a:cs typeface="Times New Roman"/>
                        </a:rPr>
                        <a:t> = </a:t>
                      </a:r>
                      <a:r>
                        <a:rPr lang="ru-RU" sz="1800" dirty="0" err="1">
                          <a:solidFill>
                            <a:srgbClr val="333333"/>
                          </a:solidFill>
                          <a:latin typeface="Arial"/>
                          <a:ea typeface="Times New Roman"/>
                          <a:cs typeface="Times New Roman"/>
                        </a:rPr>
                        <a:t>s</a:t>
                      </a:r>
                      <a:r>
                        <a:rPr lang="ru-RU" sz="1800" dirty="0">
                          <a:solidFill>
                            <a:srgbClr val="333333"/>
                          </a:solidFill>
                          <a:latin typeface="Arial"/>
                          <a:ea typeface="Times New Roman"/>
                          <a:cs typeface="Times New Roman"/>
                        </a:rPr>
                        <a:t> : </a:t>
                      </a:r>
                      <a:r>
                        <a:rPr lang="ru-RU" sz="1800" dirty="0" err="1">
                          <a:solidFill>
                            <a:srgbClr val="333333"/>
                          </a:solidFill>
                          <a:latin typeface="Arial"/>
                          <a:ea typeface="Times New Roman"/>
                          <a:cs typeface="Times New Roman"/>
                        </a:rPr>
                        <a:t>t</a:t>
                      </a:r>
                      <a:endParaRPr lang="ru-RU" sz="1800" dirty="0">
                        <a:latin typeface="Calibri"/>
                        <a:ea typeface="Calibri"/>
                        <a:cs typeface="Times New Roman"/>
                      </a:endParaRPr>
                    </a:p>
                    <a:p>
                      <a:pPr>
                        <a:lnSpc>
                          <a:spcPct val="115000"/>
                        </a:lnSpc>
                        <a:spcAft>
                          <a:spcPts val="0"/>
                        </a:spcAft>
                        <a:tabLst>
                          <a:tab pos="2969895" algn="ctr"/>
                          <a:tab pos="4276725" algn="l"/>
                        </a:tabLst>
                      </a:pPr>
                      <a:r>
                        <a:rPr lang="en-US" sz="1800" dirty="0">
                          <a:solidFill>
                            <a:srgbClr val="333333"/>
                          </a:solidFill>
                          <a:latin typeface="Arial"/>
                          <a:ea typeface="Times New Roman"/>
                          <a:cs typeface="Times New Roman"/>
                        </a:rPr>
                        <a:t>v= 0</a:t>
                      </a:r>
                      <a:r>
                        <a:rPr lang="ru-RU" sz="1800" dirty="0">
                          <a:solidFill>
                            <a:srgbClr val="333333"/>
                          </a:solidFill>
                          <a:latin typeface="Arial"/>
                          <a:ea typeface="Times New Roman"/>
                          <a:cs typeface="Times New Roman"/>
                        </a:rPr>
                        <a:t>,81:18=0,045</a:t>
                      </a:r>
                      <a:r>
                        <a:rPr lang="en-US" sz="1800" dirty="0">
                          <a:solidFill>
                            <a:srgbClr val="333333"/>
                          </a:solidFill>
                          <a:latin typeface="Arial"/>
                          <a:ea typeface="Times New Roman"/>
                          <a:cs typeface="Times New Roman"/>
                        </a:rPr>
                        <a:t> c</a:t>
                      </a:r>
                      <a:endParaRPr lang="ru-RU" sz="18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2049" name="Rectangle 1"/>
          <p:cNvSpPr>
            <a:spLocks noChangeArrowheads="1"/>
          </p:cNvSpPr>
          <p:nvPr/>
        </p:nvSpPr>
        <p:spPr bwMode="auto">
          <a:xfrm>
            <a:off x="683568" y="476672"/>
            <a:ext cx="8028384" cy="230473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2970213" algn="ctr"/>
                <a:tab pos="4276725" algn="l"/>
              </a:tabLst>
            </a:pPr>
            <a:endParaRPr kumimoji="0" lang="ru-RU" sz="1200"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50000"/>
              </a:lnSpc>
              <a:spcBef>
                <a:spcPct val="0"/>
              </a:spcBef>
              <a:spcAft>
                <a:spcPct val="0"/>
              </a:spcAft>
              <a:buClrTx/>
              <a:buSzTx/>
              <a:buFontTx/>
              <a:buNone/>
              <a:tabLst>
                <a:tab pos="2970213" algn="ctr"/>
                <a:tab pos="4276725" algn="l"/>
              </a:tabLst>
            </a:pPr>
            <a:r>
              <a:rPr kumimoji="0" lang="ru-RU"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Из первого раздела:</a:t>
            </a:r>
            <a:r>
              <a:rPr kumimoji="0" lang="ru-RU"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 Взаимодействие тел</a:t>
            </a:r>
            <a:endParaRPr kumimoji="0" lang="ru-RU"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50000"/>
              </a:lnSpc>
              <a:spcBef>
                <a:spcPct val="0"/>
              </a:spcBef>
              <a:spcAft>
                <a:spcPct val="0"/>
              </a:spcAft>
              <a:buClrTx/>
              <a:buSzTx/>
              <a:buFontTx/>
              <a:buNone/>
              <a:tabLst>
                <a:tab pos="2970213" algn="ctr"/>
                <a:tab pos="4276725" algn="l"/>
              </a:tabLst>
            </a:pPr>
            <a:r>
              <a:rPr kumimoji="0" lang="ru-RU"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Игорь хочет прокатиться на мотоцикле и решил поехать в сторону реки Угры, через поле и завод " Газобетон". Он ехал со скоростью 18 км/ч и прошёл путь 810 м. Сколько времени он затратит на свою поездку?</a:t>
            </a:r>
            <a:endParaRPr kumimoji="0" lang="ru-RU"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50000"/>
              </a:lnSpc>
              <a:spcBef>
                <a:spcPct val="0"/>
              </a:spcBef>
              <a:spcAft>
                <a:spcPct val="0"/>
              </a:spcAft>
              <a:buClrTx/>
              <a:buSzTx/>
              <a:buFontTx/>
              <a:buNone/>
              <a:tabLst>
                <a:tab pos="2970213" algn="ctr"/>
                <a:tab pos="4276725" algn="l"/>
              </a:tabLst>
            </a:pPr>
            <a:r>
              <a:rPr kumimoji="0" lang="ru-RU"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Ответ: 0,045 </a:t>
            </a:r>
            <a:endParaRPr kumimoji="0" lang="ru-RU" b="0" i="0" u="none" strike="noStrike" cap="none" normalizeH="0" baseline="0" dirty="0">
              <a:ln>
                <a:noFill/>
              </a:ln>
              <a:solidFill>
                <a:schemeClr val="tx1"/>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nvGraphicFramePr>
        <p:xfrm>
          <a:off x="971600" y="2708920"/>
          <a:ext cx="7128792" cy="2309855"/>
        </p:xfrm>
        <a:graphic>
          <a:graphicData uri="http://schemas.openxmlformats.org/drawingml/2006/table">
            <a:tbl>
              <a:tblPr/>
              <a:tblGrid>
                <a:gridCol w="3564024">
                  <a:extLst>
                    <a:ext uri="{9D8B030D-6E8A-4147-A177-3AD203B41FA5}">
                      <a16:colId xmlns:a16="http://schemas.microsoft.com/office/drawing/2014/main" val="20000"/>
                    </a:ext>
                  </a:extLst>
                </a:gridCol>
                <a:gridCol w="3564768">
                  <a:extLst>
                    <a:ext uri="{9D8B030D-6E8A-4147-A177-3AD203B41FA5}">
                      <a16:colId xmlns:a16="http://schemas.microsoft.com/office/drawing/2014/main" val="20001"/>
                    </a:ext>
                  </a:extLst>
                </a:gridCol>
              </a:tblGrid>
              <a:tr h="237861">
                <a:tc>
                  <a:txBody>
                    <a:bodyPr/>
                    <a:lstStyle/>
                    <a:p>
                      <a:pPr>
                        <a:lnSpc>
                          <a:spcPct val="115000"/>
                        </a:lnSpc>
                        <a:spcAft>
                          <a:spcPts val="0"/>
                        </a:spcAft>
                      </a:pPr>
                      <a:r>
                        <a:rPr lang="ru-RU" sz="1800" b="0" dirty="0">
                          <a:latin typeface="Times New Roman" pitchFamily="18" charset="0"/>
                          <a:ea typeface="Times New Roman"/>
                          <a:cs typeface="Times New Roman" pitchFamily="18" charset="0"/>
                        </a:rPr>
                        <a:t>Дано</a:t>
                      </a:r>
                      <a:endParaRPr lang="ru-RU" sz="18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800" b="0">
                          <a:latin typeface="Times New Roman" pitchFamily="18" charset="0"/>
                          <a:ea typeface="Times New Roman"/>
                          <a:cs typeface="Times New Roman" pitchFamily="18" charset="0"/>
                        </a:rPr>
                        <a:t>Решение</a:t>
                      </a:r>
                      <a:endParaRPr lang="ru-RU" sz="180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994387">
                <a:tc>
                  <a:txBody>
                    <a:bodyPr/>
                    <a:lstStyle/>
                    <a:p>
                      <a:pPr>
                        <a:lnSpc>
                          <a:spcPct val="115000"/>
                        </a:lnSpc>
                        <a:spcAft>
                          <a:spcPts val="0"/>
                        </a:spcAft>
                      </a:pPr>
                      <a:r>
                        <a:rPr lang="en-US" sz="1800" b="0" dirty="0">
                          <a:latin typeface="Times New Roman" pitchFamily="18" charset="0"/>
                          <a:ea typeface="Times New Roman"/>
                          <a:cs typeface="Times New Roman" pitchFamily="18" charset="0"/>
                        </a:rPr>
                        <a:t>V</a:t>
                      </a:r>
                      <a:r>
                        <a:rPr lang="ru-RU" sz="1800" b="0" dirty="0">
                          <a:latin typeface="Times New Roman" pitchFamily="18" charset="0"/>
                          <a:ea typeface="Times New Roman"/>
                          <a:cs typeface="Times New Roman" pitchFamily="18" charset="0"/>
                        </a:rPr>
                        <a:t>= 20м^3</a:t>
                      </a:r>
                      <a:endParaRPr lang="ru-RU" sz="1800" dirty="0">
                        <a:latin typeface="Times New Roman" pitchFamily="18" charset="0"/>
                        <a:ea typeface="Calibri"/>
                        <a:cs typeface="Times New Roman" pitchFamily="18" charset="0"/>
                      </a:endParaRPr>
                    </a:p>
                    <a:p>
                      <a:pPr>
                        <a:lnSpc>
                          <a:spcPct val="115000"/>
                        </a:lnSpc>
                        <a:spcAft>
                          <a:spcPts val="0"/>
                        </a:spcAft>
                      </a:pPr>
                      <a:r>
                        <a:rPr lang="en-US" sz="1800" b="0" dirty="0">
                          <a:latin typeface="Times New Roman" pitchFamily="18" charset="0"/>
                          <a:ea typeface="Times New Roman"/>
                          <a:cs typeface="Times New Roman" pitchFamily="18" charset="0"/>
                        </a:rPr>
                        <a:t>P</a:t>
                      </a:r>
                      <a:r>
                        <a:rPr lang="ru-RU" sz="1800" b="0" dirty="0">
                          <a:latin typeface="Times New Roman" pitchFamily="18" charset="0"/>
                          <a:ea typeface="Times New Roman"/>
                          <a:cs typeface="Times New Roman" pitchFamily="18" charset="0"/>
                        </a:rPr>
                        <a:t> гелия = 0,189 кг/м^3</a:t>
                      </a:r>
                      <a:endParaRPr lang="ru-RU" sz="18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800" b="0" dirty="0">
                          <a:latin typeface="Times New Roman" pitchFamily="18" charset="0"/>
                          <a:ea typeface="Times New Roman"/>
                          <a:cs typeface="Times New Roman" pitchFamily="18" charset="0"/>
                        </a:rPr>
                        <a:t>m</a:t>
                      </a:r>
                      <a:r>
                        <a:rPr lang="ru-RU" sz="1800" b="0" dirty="0">
                          <a:latin typeface="Times New Roman" pitchFamily="18" charset="0"/>
                          <a:ea typeface="Times New Roman"/>
                          <a:cs typeface="Times New Roman" pitchFamily="18" charset="0"/>
                        </a:rPr>
                        <a:t> =</a:t>
                      </a:r>
                      <a:r>
                        <a:rPr lang="en-US" sz="1800" b="0" dirty="0" err="1">
                          <a:latin typeface="Times New Roman" pitchFamily="18" charset="0"/>
                          <a:ea typeface="Times New Roman"/>
                          <a:cs typeface="Times New Roman" pitchFamily="18" charset="0"/>
                        </a:rPr>
                        <a:t>pv</a:t>
                      </a:r>
                      <a:r>
                        <a:rPr lang="ru-RU" sz="1800" b="0" dirty="0">
                          <a:latin typeface="Times New Roman" pitchFamily="18" charset="0"/>
                          <a:ea typeface="Times New Roman"/>
                          <a:cs typeface="Times New Roman" pitchFamily="18" charset="0"/>
                        </a:rPr>
                        <a:t> =0,189 кг/м^3 * 20м^2 =3,78кг</a:t>
                      </a:r>
                      <a:endParaRPr lang="ru-RU" sz="1800" dirty="0">
                        <a:latin typeface="Times New Roman" pitchFamily="18" charset="0"/>
                        <a:ea typeface="Calibri"/>
                        <a:cs typeface="Times New Roman" pitchFamily="18" charset="0"/>
                      </a:endParaRPr>
                    </a:p>
                    <a:p>
                      <a:pPr>
                        <a:lnSpc>
                          <a:spcPct val="115000"/>
                        </a:lnSpc>
                        <a:spcAft>
                          <a:spcPts val="0"/>
                        </a:spcAft>
                      </a:pPr>
                      <a:r>
                        <a:rPr lang="en-US" sz="1800" b="0" dirty="0">
                          <a:latin typeface="Times New Roman" pitchFamily="18" charset="0"/>
                          <a:ea typeface="Times New Roman"/>
                          <a:cs typeface="Times New Roman" pitchFamily="18" charset="0"/>
                        </a:rPr>
                        <a:t>P</a:t>
                      </a:r>
                      <a:r>
                        <a:rPr lang="ru-RU" sz="1800" b="0" dirty="0">
                          <a:latin typeface="Times New Roman" pitchFamily="18" charset="0"/>
                          <a:ea typeface="Times New Roman"/>
                          <a:cs typeface="Times New Roman" pitchFamily="18" charset="0"/>
                        </a:rPr>
                        <a:t>=</a:t>
                      </a:r>
                      <a:r>
                        <a:rPr lang="en-US" sz="1800" b="0" dirty="0">
                          <a:latin typeface="Times New Roman" pitchFamily="18" charset="0"/>
                          <a:ea typeface="Times New Roman"/>
                          <a:cs typeface="Times New Roman" pitchFamily="18" charset="0"/>
                        </a:rPr>
                        <a:t>gm</a:t>
                      </a:r>
                      <a:r>
                        <a:rPr lang="ru-RU" sz="1800" b="0" dirty="0">
                          <a:latin typeface="Times New Roman" pitchFamily="18" charset="0"/>
                          <a:ea typeface="Times New Roman"/>
                          <a:cs typeface="Times New Roman" pitchFamily="18" charset="0"/>
                        </a:rPr>
                        <a:t> = 10 Н/кг * 3,78 кг = 37,8 Н</a:t>
                      </a:r>
                      <a:endParaRPr lang="ru-RU" sz="1800" dirty="0">
                        <a:latin typeface="Times New Roman" pitchFamily="18" charset="0"/>
                        <a:ea typeface="Calibri"/>
                        <a:cs typeface="Times New Roman" pitchFamily="18" charset="0"/>
                      </a:endParaRPr>
                    </a:p>
                    <a:p>
                      <a:pPr>
                        <a:lnSpc>
                          <a:spcPct val="115000"/>
                        </a:lnSpc>
                        <a:spcAft>
                          <a:spcPts val="0"/>
                        </a:spcAft>
                      </a:pPr>
                      <a:r>
                        <a:rPr lang="en-US" sz="1800" b="0" dirty="0">
                          <a:latin typeface="Times New Roman" pitchFamily="18" charset="0"/>
                          <a:ea typeface="Times New Roman"/>
                          <a:cs typeface="Times New Roman" pitchFamily="18" charset="0"/>
                        </a:rPr>
                        <a:t>F</a:t>
                      </a:r>
                      <a:r>
                        <a:rPr lang="ru-RU" sz="1800" b="0" dirty="0">
                          <a:latin typeface="Times New Roman" pitchFamily="18" charset="0"/>
                          <a:ea typeface="Times New Roman"/>
                          <a:cs typeface="Times New Roman" pitchFamily="18" charset="0"/>
                        </a:rPr>
                        <a:t>а = </a:t>
                      </a:r>
                      <a:r>
                        <a:rPr lang="en-US" sz="1800" b="0" dirty="0">
                          <a:latin typeface="Times New Roman" pitchFamily="18" charset="0"/>
                          <a:ea typeface="Times New Roman"/>
                          <a:cs typeface="Times New Roman" pitchFamily="18" charset="0"/>
                        </a:rPr>
                        <a:t>p</a:t>
                      </a:r>
                      <a:r>
                        <a:rPr lang="ru-RU" sz="1800" b="0" dirty="0">
                          <a:latin typeface="Times New Roman" pitchFamily="18" charset="0"/>
                          <a:ea typeface="Times New Roman"/>
                          <a:cs typeface="Times New Roman" pitchFamily="18" charset="0"/>
                        </a:rPr>
                        <a:t> (газа) * </a:t>
                      </a:r>
                      <a:r>
                        <a:rPr lang="en-US" sz="1800" b="0" dirty="0">
                          <a:latin typeface="Times New Roman" pitchFamily="18" charset="0"/>
                          <a:ea typeface="Times New Roman"/>
                          <a:cs typeface="Times New Roman" pitchFamily="18" charset="0"/>
                        </a:rPr>
                        <a:t>g</a:t>
                      </a:r>
                      <a:r>
                        <a:rPr lang="ru-RU" sz="1800" b="0" dirty="0">
                          <a:latin typeface="Times New Roman" pitchFamily="18" charset="0"/>
                          <a:ea typeface="Times New Roman"/>
                          <a:cs typeface="Times New Roman" pitchFamily="18" charset="0"/>
                        </a:rPr>
                        <a:t> * </a:t>
                      </a:r>
                      <a:r>
                        <a:rPr lang="en-US" sz="1800" b="0" dirty="0">
                          <a:latin typeface="Times New Roman" pitchFamily="18" charset="0"/>
                          <a:ea typeface="Times New Roman"/>
                          <a:cs typeface="Times New Roman" pitchFamily="18" charset="0"/>
                        </a:rPr>
                        <a:t>V</a:t>
                      </a:r>
                      <a:r>
                        <a:rPr lang="ru-RU" sz="1800" b="0" dirty="0">
                          <a:latin typeface="Times New Roman" pitchFamily="18" charset="0"/>
                          <a:ea typeface="Times New Roman"/>
                          <a:cs typeface="Times New Roman" pitchFamily="18" charset="0"/>
                        </a:rPr>
                        <a:t>т = 1,3 кг/м^3 * 10Н * 20м^3 = 260Н</a:t>
                      </a:r>
                      <a:endParaRPr lang="ru-RU" sz="1800" dirty="0">
                        <a:latin typeface="Times New Roman" pitchFamily="18" charset="0"/>
                        <a:ea typeface="Calibri"/>
                        <a:cs typeface="Times New Roman" pitchFamily="18" charset="0"/>
                      </a:endParaRPr>
                    </a:p>
                    <a:p>
                      <a:pPr>
                        <a:lnSpc>
                          <a:spcPct val="115000"/>
                        </a:lnSpc>
                        <a:spcAft>
                          <a:spcPts val="0"/>
                        </a:spcAft>
                      </a:pPr>
                      <a:r>
                        <a:rPr lang="en-US" sz="1800" b="0" dirty="0">
                          <a:latin typeface="Times New Roman" pitchFamily="18" charset="0"/>
                          <a:ea typeface="Times New Roman"/>
                          <a:cs typeface="Times New Roman" pitchFamily="18" charset="0"/>
                        </a:rPr>
                        <a:t>F</a:t>
                      </a:r>
                      <a:r>
                        <a:rPr lang="ru-RU" sz="1800" b="0" dirty="0" err="1">
                          <a:latin typeface="Times New Roman" pitchFamily="18" charset="0"/>
                          <a:ea typeface="Times New Roman"/>
                          <a:cs typeface="Times New Roman" pitchFamily="18" charset="0"/>
                        </a:rPr>
                        <a:t>п</a:t>
                      </a:r>
                      <a:r>
                        <a:rPr lang="ru-RU" sz="1800" b="0" dirty="0">
                          <a:latin typeface="Times New Roman" pitchFamily="18" charset="0"/>
                          <a:ea typeface="Times New Roman"/>
                          <a:cs typeface="Times New Roman" pitchFamily="18" charset="0"/>
                        </a:rPr>
                        <a:t> = </a:t>
                      </a:r>
                      <a:r>
                        <a:rPr lang="en-US" sz="1800" b="0" dirty="0">
                          <a:latin typeface="Times New Roman" pitchFamily="18" charset="0"/>
                          <a:ea typeface="Times New Roman"/>
                          <a:cs typeface="Times New Roman" pitchFamily="18" charset="0"/>
                        </a:rPr>
                        <a:t>F</a:t>
                      </a:r>
                      <a:r>
                        <a:rPr lang="ru-RU" sz="1800" b="0" dirty="0">
                          <a:latin typeface="Times New Roman" pitchFamily="18" charset="0"/>
                          <a:ea typeface="Times New Roman"/>
                          <a:cs typeface="Times New Roman" pitchFamily="18" charset="0"/>
                        </a:rPr>
                        <a:t>а*</a:t>
                      </a:r>
                      <a:r>
                        <a:rPr lang="en-US" sz="1800" b="0" dirty="0">
                          <a:latin typeface="Times New Roman" pitchFamily="18" charset="0"/>
                          <a:ea typeface="Times New Roman"/>
                          <a:cs typeface="Times New Roman" pitchFamily="18" charset="0"/>
                        </a:rPr>
                        <a:t>F = 260</a:t>
                      </a:r>
                      <a:r>
                        <a:rPr lang="ru-RU" sz="1800" b="0" dirty="0">
                          <a:latin typeface="Times New Roman" pitchFamily="18" charset="0"/>
                          <a:ea typeface="Times New Roman"/>
                          <a:cs typeface="Times New Roman" pitchFamily="18" charset="0"/>
                        </a:rPr>
                        <a:t>Н-37,8 Н=222,2 Н</a:t>
                      </a:r>
                      <a:endParaRPr lang="ru-RU" sz="18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41985" name="Rectangle 1"/>
          <p:cNvSpPr>
            <a:spLocks noChangeArrowheads="1"/>
          </p:cNvSpPr>
          <p:nvPr/>
        </p:nvSpPr>
        <p:spPr bwMode="auto">
          <a:xfrm>
            <a:off x="755576" y="404664"/>
            <a:ext cx="7776864" cy="21698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50000"/>
              </a:lnSpc>
              <a:spcBef>
                <a:spcPct val="0"/>
              </a:spcBef>
              <a:spcAft>
                <a:spcPct val="0"/>
              </a:spcAft>
              <a:buClrTx/>
              <a:buSzTx/>
              <a:buFontTx/>
              <a:buNone/>
              <a:tabLst>
                <a:tab pos="2970213" algn="ctr"/>
                <a:tab pos="4276725" algn="l"/>
              </a:tabLst>
            </a:pPr>
            <a:r>
              <a:rPr kumimoji="0" lang="ru-RU"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Из второго раздела: </a:t>
            </a:r>
            <a:r>
              <a:rPr kumimoji="0" lang="ru-RU"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Давление твёрдых, жидких и газообразных тел.</a:t>
            </a:r>
            <a:endParaRPr kumimoji="0" lang="ru-RU"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50000"/>
              </a:lnSpc>
              <a:spcBef>
                <a:spcPct val="0"/>
              </a:spcBef>
              <a:spcAft>
                <a:spcPct val="0"/>
              </a:spcAft>
              <a:buClrTx/>
              <a:buSzTx/>
              <a:buFontTx/>
              <a:buNone/>
              <a:tabLst>
                <a:tab pos="2970213" algn="ctr"/>
                <a:tab pos="4276725" algn="l"/>
              </a:tabLst>
            </a:pPr>
            <a:r>
              <a:rPr kumimoji="0" lang="ru-RU"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На футбольном поле в посёлке Куровском раз в год в летний период времени запускают воздушный шар. Объём воздушного шара 20м^3. Сам шар наполнен гелием. Рассчитайте подъёмную силу данного шара.</a:t>
            </a:r>
            <a:endParaRPr kumimoji="0" lang="ru-RU"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50000"/>
              </a:lnSpc>
              <a:spcBef>
                <a:spcPct val="0"/>
              </a:spcBef>
              <a:spcAft>
                <a:spcPct val="0"/>
              </a:spcAft>
              <a:buClrTx/>
              <a:buSzTx/>
              <a:buFontTx/>
              <a:buNone/>
              <a:tabLst>
                <a:tab pos="2970213" algn="ctr"/>
                <a:tab pos="4276725" algn="l"/>
              </a:tabLst>
            </a:pPr>
            <a:r>
              <a:rPr kumimoji="0" lang="ru-RU"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Ответ: 222,2 Н</a:t>
            </a:r>
            <a:endParaRPr kumimoji="0" lang="ru-RU" b="0" i="0" u="none" strike="noStrike" cap="none" normalizeH="0" baseline="0" dirty="0">
              <a:ln>
                <a:noFill/>
              </a:ln>
              <a:solidFill>
                <a:schemeClr val="tx1"/>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nvGraphicFramePr>
        <p:xfrm>
          <a:off x="611560" y="3429000"/>
          <a:ext cx="7632848" cy="1261872"/>
        </p:xfrm>
        <a:graphic>
          <a:graphicData uri="http://schemas.openxmlformats.org/drawingml/2006/table">
            <a:tbl>
              <a:tblPr/>
              <a:tblGrid>
                <a:gridCol w="2544017">
                  <a:extLst>
                    <a:ext uri="{9D8B030D-6E8A-4147-A177-3AD203B41FA5}">
                      <a16:colId xmlns:a16="http://schemas.microsoft.com/office/drawing/2014/main" val="20000"/>
                    </a:ext>
                  </a:extLst>
                </a:gridCol>
                <a:gridCol w="2544017">
                  <a:extLst>
                    <a:ext uri="{9D8B030D-6E8A-4147-A177-3AD203B41FA5}">
                      <a16:colId xmlns:a16="http://schemas.microsoft.com/office/drawing/2014/main" val="20001"/>
                    </a:ext>
                  </a:extLst>
                </a:gridCol>
                <a:gridCol w="2544814">
                  <a:extLst>
                    <a:ext uri="{9D8B030D-6E8A-4147-A177-3AD203B41FA5}">
                      <a16:colId xmlns:a16="http://schemas.microsoft.com/office/drawing/2014/main" val="20002"/>
                    </a:ext>
                  </a:extLst>
                </a:gridCol>
              </a:tblGrid>
              <a:tr h="306034">
                <a:tc>
                  <a:txBody>
                    <a:bodyPr/>
                    <a:lstStyle/>
                    <a:p>
                      <a:pPr>
                        <a:lnSpc>
                          <a:spcPct val="115000"/>
                        </a:lnSpc>
                        <a:spcAft>
                          <a:spcPts val="0"/>
                        </a:spcAft>
                      </a:pPr>
                      <a:r>
                        <a:rPr lang="ru-RU" sz="1800" b="0" dirty="0">
                          <a:latin typeface="Times New Roman" pitchFamily="18" charset="0"/>
                          <a:ea typeface="Times New Roman"/>
                          <a:cs typeface="Times New Roman" pitchFamily="18" charset="0"/>
                        </a:rPr>
                        <a:t>Дано </a:t>
                      </a:r>
                      <a:endParaRPr lang="ru-RU" sz="18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800" b="0">
                          <a:latin typeface="Times New Roman" pitchFamily="18" charset="0"/>
                          <a:ea typeface="Times New Roman"/>
                          <a:cs typeface="Times New Roman" pitchFamily="18" charset="0"/>
                        </a:rPr>
                        <a:t>СИ</a:t>
                      </a:r>
                      <a:endParaRPr lang="ru-RU" sz="180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800" b="0">
                          <a:latin typeface="Times New Roman" pitchFamily="18" charset="0"/>
                          <a:ea typeface="Times New Roman"/>
                          <a:cs typeface="Times New Roman" pitchFamily="18" charset="0"/>
                        </a:rPr>
                        <a:t>Решение</a:t>
                      </a:r>
                      <a:endParaRPr lang="ru-RU" sz="180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918102">
                <a:tc>
                  <a:txBody>
                    <a:bodyPr/>
                    <a:lstStyle/>
                    <a:p>
                      <a:pPr>
                        <a:lnSpc>
                          <a:spcPct val="115000"/>
                        </a:lnSpc>
                        <a:spcAft>
                          <a:spcPts val="0"/>
                        </a:spcAft>
                      </a:pPr>
                      <a:r>
                        <a:rPr lang="en-US" sz="1800" b="0" dirty="0">
                          <a:latin typeface="Times New Roman" pitchFamily="18" charset="0"/>
                          <a:ea typeface="Times New Roman"/>
                          <a:cs typeface="Times New Roman" pitchFamily="18" charset="0"/>
                        </a:rPr>
                        <a:t>P</a:t>
                      </a:r>
                      <a:r>
                        <a:rPr lang="ru-RU" sz="1800" b="0" dirty="0">
                          <a:latin typeface="Times New Roman" pitchFamily="18" charset="0"/>
                          <a:ea typeface="Times New Roman"/>
                          <a:cs typeface="Times New Roman" pitchFamily="18" charset="0"/>
                        </a:rPr>
                        <a:t> = 120Н</a:t>
                      </a:r>
                      <a:endParaRPr lang="ru-RU" sz="1800" dirty="0">
                        <a:latin typeface="Times New Roman" pitchFamily="18" charset="0"/>
                        <a:ea typeface="Calibri"/>
                        <a:cs typeface="Times New Roman" pitchFamily="18" charset="0"/>
                      </a:endParaRPr>
                    </a:p>
                    <a:p>
                      <a:pPr>
                        <a:lnSpc>
                          <a:spcPct val="115000"/>
                        </a:lnSpc>
                        <a:spcAft>
                          <a:spcPts val="0"/>
                        </a:spcAft>
                      </a:pPr>
                      <a:r>
                        <a:rPr lang="en-US" sz="1800" b="0" dirty="0">
                          <a:latin typeface="Times New Roman" pitchFamily="18" charset="0"/>
                          <a:ea typeface="Times New Roman"/>
                          <a:cs typeface="Times New Roman" pitchFamily="18" charset="0"/>
                        </a:rPr>
                        <a:t>h</a:t>
                      </a:r>
                      <a:r>
                        <a:rPr lang="ru-RU" sz="1800" b="0" dirty="0">
                          <a:latin typeface="Times New Roman" pitchFamily="18" charset="0"/>
                          <a:ea typeface="Times New Roman"/>
                          <a:cs typeface="Times New Roman" pitchFamily="18" charset="0"/>
                        </a:rPr>
                        <a:t> = 80 см</a:t>
                      </a:r>
                      <a:endParaRPr lang="ru-RU" sz="1800" dirty="0">
                        <a:latin typeface="Times New Roman" pitchFamily="18" charset="0"/>
                        <a:ea typeface="Calibri"/>
                        <a:cs typeface="Times New Roman" pitchFamily="18" charset="0"/>
                      </a:endParaRPr>
                    </a:p>
                    <a:p>
                      <a:pPr>
                        <a:lnSpc>
                          <a:spcPct val="115000"/>
                        </a:lnSpc>
                        <a:spcAft>
                          <a:spcPts val="0"/>
                        </a:spcAft>
                      </a:pPr>
                      <a:r>
                        <a:rPr lang="ru-RU" sz="1800" b="0" dirty="0">
                          <a:latin typeface="Times New Roman" pitchFamily="18" charset="0"/>
                          <a:ea typeface="Times New Roman"/>
                          <a:cs typeface="Times New Roman" pitchFamily="18" charset="0"/>
                        </a:rPr>
                        <a:t>Найти: А-?</a:t>
                      </a:r>
                      <a:endParaRPr lang="ru-RU" sz="18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ru-RU" sz="1800" dirty="0">
                        <a:latin typeface="Times New Roman" pitchFamily="18" charset="0"/>
                        <a:ea typeface="Calibri"/>
                        <a:cs typeface="Times New Roman" pitchFamily="18" charset="0"/>
                      </a:endParaRPr>
                    </a:p>
                    <a:p>
                      <a:pPr>
                        <a:lnSpc>
                          <a:spcPct val="115000"/>
                        </a:lnSpc>
                        <a:spcAft>
                          <a:spcPts val="0"/>
                        </a:spcAft>
                      </a:pPr>
                      <a:r>
                        <a:rPr lang="ru-RU" sz="1800" b="0" dirty="0">
                          <a:latin typeface="Times New Roman" pitchFamily="18" charset="0"/>
                          <a:ea typeface="Times New Roman"/>
                          <a:cs typeface="Times New Roman" pitchFamily="18" charset="0"/>
                        </a:rPr>
                        <a:t>0,8 м </a:t>
                      </a:r>
                      <a:endParaRPr lang="ru-RU" sz="18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800" b="0" dirty="0">
                          <a:latin typeface="Times New Roman" pitchFamily="18" charset="0"/>
                          <a:ea typeface="Times New Roman"/>
                          <a:cs typeface="Times New Roman" pitchFamily="18" charset="0"/>
                        </a:rPr>
                        <a:t>А = </a:t>
                      </a:r>
                      <a:r>
                        <a:rPr lang="en-US" sz="1800" b="0" dirty="0">
                          <a:latin typeface="Times New Roman" pitchFamily="18" charset="0"/>
                          <a:ea typeface="Times New Roman"/>
                          <a:cs typeface="Times New Roman" pitchFamily="18" charset="0"/>
                        </a:rPr>
                        <a:t>F * S</a:t>
                      </a:r>
                      <a:endParaRPr lang="ru-RU" sz="1800" dirty="0">
                        <a:latin typeface="Times New Roman" pitchFamily="18" charset="0"/>
                        <a:ea typeface="Calibri"/>
                        <a:cs typeface="Times New Roman" pitchFamily="18" charset="0"/>
                      </a:endParaRPr>
                    </a:p>
                    <a:p>
                      <a:pPr>
                        <a:lnSpc>
                          <a:spcPct val="115000"/>
                        </a:lnSpc>
                        <a:spcAft>
                          <a:spcPts val="0"/>
                        </a:spcAft>
                      </a:pPr>
                      <a:r>
                        <a:rPr lang="ru-RU" sz="1800" b="0" dirty="0">
                          <a:latin typeface="Times New Roman" pitchFamily="18" charset="0"/>
                          <a:ea typeface="Times New Roman"/>
                          <a:cs typeface="Times New Roman" pitchFamily="18" charset="0"/>
                        </a:rPr>
                        <a:t>А = 120Н * 0,8 м = 80 Дж</a:t>
                      </a:r>
                      <a:endParaRPr lang="ru-RU" sz="1800" dirty="0">
                        <a:latin typeface="Times New Roman" pitchFamily="18" charset="0"/>
                        <a:ea typeface="Calibri"/>
                        <a:cs typeface="Times New Roman"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43009" name="Rectangle 1"/>
          <p:cNvSpPr>
            <a:spLocks noChangeArrowheads="1"/>
          </p:cNvSpPr>
          <p:nvPr/>
        </p:nvSpPr>
        <p:spPr bwMode="auto">
          <a:xfrm>
            <a:off x="467544" y="404664"/>
            <a:ext cx="8280920" cy="258532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ru-RU" b="1"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Из третьего раздела: </a:t>
            </a:r>
            <a:r>
              <a:rPr kumimoji="0" lang="ru-RU"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Работа и мощность</a:t>
            </a:r>
            <a:endParaRPr kumimoji="0" lang="ru-RU"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ru-RU"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В микрорайоне Куровском на улице Строительной открылся спортзал. Ребята ходят в него регулярно. Там они пользуются различными приспособлениями, но самое любимое это гантели. Какую работу надо совершить, чтобы положить гантель весом 120 Н на стол высотой 80 см.</a:t>
            </a:r>
            <a:endParaRPr kumimoji="0" lang="ru-RU"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ru-RU"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Ответ: 80 Дж.</a:t>
            </a:r>
            <a:endParaRPr kumimoji="0" lang="ru-RU" b="0" i="0" u="none" strike="noStrike" cap="none" normalizeH="0" baseline="0" dirty="0">
              <a:ln>
                <a:noFill/>
              </a:ln>
              <a:solidFill>
                <a:schemeClr val="tx1"/>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Схема 1"/>
          <p:cNvGraphicFramePr/>
          <p:nvPr>
            <p:extLst>
              <p:ext uri="{D42A27DB-BD31-4B8C-83A1-F6EECF244321}">
                <p14:modId xmlns:p14="http://schemas.microsoft.com/office/powerpoint/2010/main" val="3900436479"/>
              </p:ext>
            </p:extLst>
          </p:nvPr>
        </p:nvGraphicFramePr>
        <p:xfrm>
          <a:off x="428596" y="285728"/>
          <a:ext cx="7929618" cy="60007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1187624" y="2852936"/>
            <a:ext cx="7772400" cy="1199704"/>
          </a:xfrm>
        </p:spPr>
        <p:txBody>
          <a:bodyPr>
            <a:noAutofit/>
          </a:bodyPr>
          <a:lstStyle/>
          <a:p>
            <a:pPr algn="ctr">
              <a:lnSpc>
                <a:spcPct val="170000"/>
              </a:lnSpc>
            </a:pPr>
            <a:r>
              <a:rPr lang="ru-RU" sz="3600" dirty="0">
                <a:solidFill>
                  <a:srgbClr val="C00000"/>
                </a:solidFill>
              </a:rPr>
              <a:t>«</a:t>
            </a:r>
            <a:r>
              <a:rPr lang="ru-RU" sz="3600" b="1" dirty="0">
                <a:solidFill>
                  <a:srgbClr val="FF0000"/>
                </a:solidFill>
              </a:rPr>
              <a:t>Объем тел вращения»  </a:t>
            </a:r>
          </a:p>
        </p:txBody>
      </p:sp>
      <p:sp>
        <p:nvSpPr>
          <p:cNvPr id="2" name="Заголовок 1"/>
          <p:cNvSpPr>
            <a:spLocks noGrp="1"/>
          </p:cNvSpPr>
          <p:nvPr>
            <p:ph type="ctrTitle"/>
          </p:nvPr>
        </p:nvSpPr>
        <p:spPr>
          <a:xfrm>
            <a:off x="827584" y="548680"/>
            <a:ext cx="7772400" cy="1829761"/>
          </a:xfrm>
        </p:spPr>
        <p:txBody>
          <a:bodyPr>
            <a:normAutofit fontScale="90000"/>
          </a:bodyPr>
          <a:lstStyle/>
          <a:p>
            <a:pPr algn="ctr"/>
            <a:r>
              <a:rPr lang="ru-RU" sz="2000" b="0" i="1" dirty="0">
                <a:solidFill>
                  <a:schemeClr val="tx1"/>
                </a:solidFill>
              </a:rPr>
              <a:t>Муниципальное бюджетное общеобразовательное учреждение «Средняя общеобразовательная школа №47» города Калуги</a:t>
            </a:r>
            <a:r>
              <a:rPr lang="ru-RU" sz="2000" dirty="0"/>
              <a:t/>
            </a:r>
            <a:br>
              <a:rPr lang="ru-RU" sz="2000" dirty="0"/>
            </a:br>
            <a:r>
              <a:rPr lang="ru-RU" sz="2000" dirty="0"/>
              <a:t/>
            </a:r>
            <a:br>
              <a:rPr lang="ru-RU" sz="2000" dirty="0"/>
            </a:br>
            <a:r>
              <a:rPr lang="ru-RU" sz="2000" dirty="0"/>
              <a:t>Конкурс научно-исследовательских работ имени Д.И.Менделеева среди учащихся муниципальных образовательных учреждений города Калуги</a:t>
            </a:r>
          </a:p>
        </p:txBody>
      </p:sp>
      <p:sp>
        <p:nvSpPr>
          <p:cNvPr id="4" name="TextBox 3"/>
          <p:cNvSpPr txBox="1"/>
          <p:nvPr/>
        </p:nvSpPr>
        <p:spPr>
          <a:xfrm>
            <a:off x="4139952" y="5445224"/>
            <a:ext cx="4608512" cy="1169551"/>
          </a:xfrm>
          <a:prstGeom prst="rect">
            <a:avLst/>
          </a:prstGeom>
          <a:noFill/>
        </p:spPr>
        <p:txBody>
          <a:bodyPr wrap="square" rtlCol="0">
            <a:spAutoFit/>
          </a:bodyPr>
          <a:lstStyle/>
          <a:p>
            <a:pPr algn="r"/>
            <a:r>
              <a:rPr lang="ru-RU" sz="1400" dirty="0"/>
              <a:t>Подготовил:</a:t>
            </a:r>
          </a:p>
          <a:p>
            <a:pPr algn="r"/>
            <a:r>
              <a:rPr lang="ru-RU" sz="1400" dirty="0"/>
              <a:t>обучающийся 10 класса</a:t>
            </a:r>
          </a:p>
          <a:p>
            <a:pPr algn="r"/>
            <a:r>
              <a:rPr lang="ru-RU" sz="1400" dirty="0"/>
              <a:t> </a:t>
            </a:r>
            <a:r>
              <a:rPr lang="ru-RU" sz="1400" dirty="0" err="1"/>
              <a:t>Амелин</a:t>
            </a:r>
            <a:r>
              <a:rPr lang="ru-RU" sz="1400" dirty="0"/>
              <a:t> Даниил</a:t>
            </a:r>
          </a:p>
          <a:p>
            <a:pPr algn="r"/>
            <a:r>
              <a:rPr lang="ru-RU" sz="1400" dirty="0"/>
              <a:t>Руководитель работы: </a:t>
            </a:r>
          </a:p>
          <a:p>
            <a:pPr algn="r"/>
            <a:r>
              <a:rPr lang="ru-RU" sz="1400" dirty="0"/>
              <a:t>Черняева Леся Васильевна</a:t>
            </a:r>
          </a:p>
        </p:txBody>
      </p:sp>
      <p:sp>
        <p:nvSpPr>
          <p:cNvPr id="5" name="Прямоугольник 4"/>
          <p:cNvSpPr/>
          <p:nvPr/>
        </p:nvSpPr>
        <p:spPr>
          <a:xfrm>
            <a:off x="4860032" y="188640"/>
            <a:ext cx="4086953" cy="369332"/>
          </a:xfrm>
          <a:prstGeom prst="rect">
            <a:avLst/>
          </a:prstGeom>
        </p:spPr>
        <p:txBody>
          <a:bodyPr wrap="none">
            <a:spAutoFit/>
          </a:bodyPr>
          <a:lstStyle/>
          <a:p>
            <a:r>
              <a:rPr lang="ru-RU" b="1" dirty="0">
                <a:solidFill>
                  <a:srgbClr val="7030A0"/>
                </a:solidFill>
                <a:latin typeface="Times New Roman" panose="02020603050405020304" pitchFamily="18" charset="0"/>
                <a:cs typeface="Times New Roman" panose="02020603050405020304" pitchFamily="18" charset="0"/>
              </a:rPr>
              <a:t>Работа с одаренными обучающимися</a:t>
            </a:r>
            <a:endParaRPr lang="ru-RU"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699792" y="404664"/>
            <a:ext cx="4572000" cy="646331"/>
          </a:xfrm>
          <a:prstGeom prst="rect">
            <a:avLst/>
          </a:prstGeom>
        </p:spPr>
        <p:txBody>
          <a:bodyPr>
            <a:spAutoFit/>
          </a:bodyPr>
          <a:lstStyle/>
          <a:p>
            <a:pPr algn="ctr"/>
            <a:r>
              <a:rPr lang="ru-RU" dirty="0">
                <a:solidFill>
                  <a:srgbClr val="C00000"/>
                </a:solidFill>
              </a:rPr>
              <a:t>Исследование «Как помогают экономить тела вращения?»</a:t>
            </a:r>
          </a:p>
        </p:txBody>
      </p:sp>
      <p:pic>
        <p:nvPicPr>
          <p:cNvPr id="3" name="Рисунок 2" descr="https://main-cdn.sbermegamarket.ru/hlr-system/1487831414/100024071509b0.jpg"/>
          <p:cNvPicPr/>
          <p:nvPr/>
        </p:nvPicPr>
        <p:blipFill>
          <a:blip r:embed="rId2" cstate="print"/>
          <a:srcRect/>
          <a:stretch>
            <a:fillRect/>
          </a:stretch>
        </p:blipFill>
        <p:spPr bwMode="auto">
          <a:xfrm>
            <a:off x="5292080" y="3645024"/>
            <a:ext cx="1728192" cy="2016224"/>
          </a:xfrm>
          <a:prstGeom prst="rect">
            <a:avLst/>
          </a:prstGeom>
          <a:noFill/>
          <a:ln w="9525">
            <a:noFill/>
            <a:miter lim="800000"/>
            <a:headEnd/>
            <a:tailEnd/>
          </a:ln>
        </p:spPr>
      </p:pic>
      <p:pic>
        <p:nvPicPr>
          <p:cNvPr id="4" name="Рисунок 3" descr="https://s8.hostingkartinok.com/uploads/images/2017/11/a6f7a6e4d7f158dc4538d0add626df37.gif"/>
          <p:cNvPicPr/>
          <p:nvPr/>
        </p:nvPicPr>
        <p:blipFill>
          <a:blip r:embed="rId3" cstate="print"/>
          <a:srcRect/>
          <a:stretch>
            <a:fillRect/>
          </a:stretch>
        </p:blipFill>
        <p:spPr bwMode="auto">
          <a:xfrm>
            <a:off x="2267744" y="3573016"/>
            <a:ext cx="1872208" cy="2160240"/>
          </a:xfrm>
          <a:prstGeom prst="rect">
            <a:avLst/>
          </a:prstGeom>
          <a:noFill/>
          <a:ln w="9525">
            <a:noFill/>
            <a:miter lim="800000"/>
            <a:headEnd/>
            <a:tailEnd/>
          </a:ln>
        </p:spPr>
      </p:pic>
      <p:sp>
        <p:nvSpPr>
          <p:cNvPr id="94209" name="Rectangle 1"/>
          <p:cNvSpPr>
            <a:spLocks noChangeArrowheads="1"/>
          </p:cNvSpPr>
          <p:nvPr/>
        </p:nvSpPr>
        <p:spPr bwMode="auto">
          <a:xfrm>
            <a:off x="1187624" y="764704"/>
            <a:ext cx="7272808" cy="243143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ru-RU" sz="14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endParaRPr>
          </a:p>
          <a:p>
            <a:pPr marL="0" marR="0" lvl="0" indent="0" algn="just" defTabSz="914400" rtl="0" eaLnBrk="1" fontAlgn="base" latinLnBrk="0" hangingPunct="1">
              <a:lnSpc>
                <a:spcPct val="150000"/>
              </a:lnSpc>
              <a:spcBef>
                <a:spcPct val="0"/>
              </a:spcBef>
              <a:spcAft>
                <a:spcPct val="0"/>
              </a:spcAft>
              <a:buClrTx/>
              <a:buSzTx/>
              <a:buFontTx/>
              <a:buNone/>
              <a:tabLst/>
            </a:pPr>
            <a:r>
              <a:rPr kumimoji="0" lang="ru-RU" b="0" i="0" u="none" strike="noStrike" cap="none" normalizeH="0" baseline="0" dirty="0">
                <a:ln>
                  <a:noFill/>
                </a:ln>
                <a:solidFill>
                  <a:srgbClr val="0070C0"/>
                </a:solidFill>
                <a:effectLst/>
                <a:latin typeface="Times New Roman" pitchFamily="18" charset="0"/>
                <a:ea typeface="Times New Roman" pitchFamily="18" charset="0"/>
                <a:cs typeface="Times New Roman" pitchFamily="18" charset="0"/>
              </a:rPr>
              <a:t>Задачи исследования:</a:t>
            </a:r>
            <a:endParaRPr kumimoji="0" lang="ru-RU" b="0" i="0" u="none" strike="noStrike" cap="none" normalizeH="0" baseline="0" dirty="0">
              <a:ln>
                <a:noFill/>
              </a:ln>
              <a:solidFill>
                <a:srgbClr val="0070C0"/>
              </a:solidFill>
              <a:effectLst/>
              <a:latin typeface="Arial" pitchFamily="34" charset="0"/>
              <a:cs typeface="Arial" pitchFamily="34" charset="0"/>
            </a:endParaRPr>
          </a:p>
          <a:p>
            <a:pPr marL="0" marR="0" lvl="0" indent="0" algn="just" defTabSz="914400" rtl="0" eaLnBrk="0" fontAlgn="base" latinLnBrk="0" hangingPunct="0">
              <a:lnSpc>
                <a:spcPct val="150000"/>
              </a:lnSpc>
              <a:spcBef>
                <a:spcPct val="0"/>
              </a:spcBef>
              <a:spcAft>
                <a:spcPct val="0"/>
              </a:spcAft>
              <a:buClrTx/>
              <a:buSzTx/>
              <a:buFontTx/>
              <a:buNone/>
              <a:tabLst/>
            </a:pPr>
            <a:r>
              <a:rPr kumimoji="0" lang="ru-RU" sz="14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1. Доказать, что при равных объёмах площадь сферической поверхности меньше площади цилиндрической поверхности.</a:t>
            </a:r>
            <a:endParaRPr kumimoji="0" lang="ru-RU" sz="800" b="0" i="0" u="none" strike="noStrike" cap="none" normalizeH="0" baseline="0" dirty="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50000"/>
              </a:lnSpc>
              <a:spcBef>
                <a:spcPct val="0"/>
              </a:spcBef>
              <a:spcAft>
                <a:spcPct val="0"/>
              </a:spcAft>
              <a:buClrTx/>
              <a:buSzTx/>
              <a:buFontTx/>
              <a:buNone/>
              <a:tabLst/>
            </a:pPr>
            <a:r>
              <a:rPr kumimoji="0" lang="ru-RU" sz="14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2. Найти применение полученным расчётам. </a:t>
            </a:r>
            <a:endParaRPr kumimoji="0" lang="ru-RU" sz="800" b="0" i="0" u="none" strike="noStrike" cap="none" normalizeH="0" baseline="0" dirty="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50000"/>
              </a:lnSpc>
              <a:spcBef>
                <a:spcPct val="0"/>
              </a:spcBef>
              <a:spcAft>
                <a:spcPct val="0"/>
              </a:spcAft>
              <a:buClrTx/>
              <a:buSzTx/>
              <a:buFontTx/>
              <a:buNone/>
              <a:tabLst/>
            </a:pPr>
            <a:r>
              <a:rPr kumimoji="0" lang="ru-RU" sz="14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3. Объяснить шарообразную форму природных объектов.</a:t>
            </a:r>
            <a:endParaRPr kumimoji="0" lang="ru-RU" sz="800" b="0" i="0" u="none" strike="noStrike" cap="none" normalizeH="0" baseline="0" dirty="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50000"/>
              </a:lnSpc>
              <a:spcBef>
                <a:spcPct val="0"/>
              </a:spcBef>
              <a:spcAft>
                <a:spcPct val="0"/>
              </a:spcAft>
              <a:buClrTx/>
              <a:buSzTx/>
              <a:buFontTx/>
              <a:buNone/>
              <a:tabLst/>
            </a:pPr>
            <a:r>
              <a:rPr kumimoji="0" lang="ru-RU" b="0" i="0" u="none" strike="noStrike" cap="none" normalizeH="0" baseline="0" dirty="0">
                <a:ln>
                  <a:noFill/>
                </a:ln>
                <a:solidFill>
                  <a:schemeClr val="tx1"/>
                </a:solidFill>
                <a:effectLst/>
                <a:latin typeface="Calibri"/>
                <a:ea typeface="Times New Roman" pitchFamily="18" charset="0"/>
                <a:cs typeface="Times New Roman" pitchFamily="18" charset="0"/>
              </a:rPr>
              <a:t> </a:t>
            </a:r>
            <a:r>
              <a:rPr kumimoji="0" lang="ru-RU" b="0" i="0" u="none" strike="noStrike" cap="none" normalizeH="0" baseline="0" dirty="0">
                <a:ln>
                  <a:noFill/>
                </a:ln>
                <a:solidFill>
                  <a:srgbClr val="0070C0"/>
                </a:solidFill>
                <a:effectLst/>
                <a:latin typeface="Times New Roman" pitchFamily="18" charset="0"/>
                <a:ea typeface="Times New Roman" pitchFamily="18" charset="0"/>
                <a:cs typeface="Times New Roman" pitchFamily="18" charset="0"/>
              </a:rPr>
              <a:t>Гипотеза:</a:t>
            </a:r>
            <a:r>
              <a:rPr kumimoji="0" lang="ru-RU"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ru-RU" sz="14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Природа экономит за счёт сферы.</a:t>
            </a:r>
            <a:endParaRPr kumimoji="0" lang="ru-RU" sz="1800" b="0" i="0" u="none" strike="noStrike" cap="none" normalizeH="0" baseline="0" dirty="0">
              <a:ln>
                <a:noFill/>
              </a:ln>
              <a:solidFill>
                <a:schemeClr val="tx1"/>
              </a:solidFill>
              <a:effectLst/>
              <a:latin typeface="Arial" pitchFamily="34" charset="0"/>
              <a:cs typeface="Arial" pitchFamily="34" charset="0"/>
            </a:endParaRPr>
          </a:p>
        </p:txBody>
      </p:sp>
      <p:sp>
        <p:nvSpPr>
          <p:cNvPr id="6" name="Прямоугольник 5"/>
          <p:cNvSpPr/>
          <p:nvPr/>
        </p:nvSpPr>
        <p:spPr>
          <a:xfrm>
            <a:off x="5057047" y="116632"/>
            <a:ext cx="4086953" cy="369332"/>
          </a:xfrm>
          <a:prstGeom prst="rect">
            <a:avLst/>
          </a:prstGeom>
        </p:spPr>
        <p:txBody>
          <a:bodyPr wrap="none">
            <a:spAutoFit/>
          </a:bodyPr>
          <a:lstStyle/>
          <a:p>
            <a:r>
              <a:rPr lang="ru-RU" b="1" dirty="0">
                <a:solidFill>
                  <a:srgbClr val="7030A0"/>
                </a:solidFill>
                <a:latin typeface="Times New Roman" panose="02020603050405020304" pitchFamily="18" charset="0"/>
                <a:cs typeface="Times New Roman" panose="02020603050405020304" pitchFamily="18" charset="0"/>
              </a:rPr>
              <a:t>Работа с одаренными обучающимися</a:t>
            </a:r>
            <a:endParaRPr lang="ru-RU"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4355976" y="770221"/>
            <a:ext cx="4104456" cy="510909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4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u-RU" i="0" u="none" strike="noStrike" cap="none" normalizeH="0" baseline="0" dirty="0">
                <a:ln>
                  <a:noFill/>
                </a:ln>
                <a:solidFill>
                  <a:srgbClr val="0070C0"/>
                </a:solidFill>
                <a:effectLst/>
                <a:latin typeface="Times New Roman" pitchFamily="18" charset="0"/>
                <a:ea typeface="Times New Roman" pitchFamily="18" charset="0"/>
                <a:cs typeface="Times New Roman" pitchFamily="18" charset="0"/>
              </a:rPr>
              <a:t>План исследования:</a:t>
            </a:r>
            <a:endParaRPr kumimoji="0" lang="ru-RU" i="0" u="none" strike="noStrike" cap="none" normalizeH="0" baseline="0" dirty="0">
              <a:ln>
                <a:noFill/>
              </a:ln>
              <a:solidFill>
                <a:srgbClr val="0070C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1. Объёмы цилиндра и шара равны </a:t>
            </a:r>
            <a:r>
              <a:rPr kumimoji="0" lang="en-US" sz="14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V</a:t>
            </a:r>
            <a:r>
              <a:rPr kumimoji="0" lang="ru-RU" sz="1400" b="0" i="0" u="none" strike="noStrike" cap="none" normalizeH="0" baseline="-30000" dirty="0" err="1">
                <a:ln>
                  <a:noFill/>
                </a:ln>
                <a:solidFill>
                  <a:schemeClr val="tx1"/>
                </a:solidFill>
                <a:effectLst/>
                <a:latin typeface="Times New Roman" pitchFamily="18" charset="0"/>
                <a:ea typeface="Times New Roman" pitchFamily="18" charset="0"/>
                <a:cs typeface="Times New Roman" pitchFamily="18" charset="0"/>
              </a:rPr>
              <a:t>цил</a:t>
            </a:r>
            <a:r>
              <a:rPr kumimoji="0" lang="ru-RU" sz="14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a:t>
            </a:r>
            <a:r>
              <a:rPr kumimoji="0" lang="ru-RU" sz="14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14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V</a:t>
            </a:r>
            <a:r>
              <a:rPr kumimoji="0" lang="ru-RU" sz="1400" b="0" i="0" u="none" strike="noStrike" cap="none" normalizeH="0" baseline="-30000" dirty="0" err="1">
                <a:ln>
                  <a:noFill/>
                </a:ln>
                <a:solidFill>
                  <a:schemeClr val="tx1"/>
                </a:solidFill>
                <a:effectLst/>
                <a:latin typeface="Times New Roman" pitchFamily="18" charset="0"/>
                <a:ea typeface="Times New Roman" pitchFamily="18" charset="0"/>
                <a:cs typeface="Times New Roman" pitchFamily="18" charset="0"/>
              </a:rPr>
              <a:t>ш</a:t>
            </a:r>
            <a:r>
              <a:rPr kumimoji="0" lang="ru-RU" sz="14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пусть </a:t>
            </a:r>
            <a:r>
              <a:rPr kumimoji="0" lang="en-US" sz="14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r</a:t>
            </a:r>
            <a:r>
              <a:rPr kumimoji="0" lang="ru-RU" sz="1400" b="0" i="0" u="none" strike="noStrike" cap="none" normalizeH="0" baseline="-30000" dirty="0" err="1">
                <a:ln>
                  <a:noFill/>
                </a:ln>
                <a:solidFill>
                  <a:schemeClr val="tx1"/>
                </a:solidFill>
                <a:effectLst/>
                <a:latin typeface="Times New Roman" pitchFamily="18" charset="0"/>
                <a:ea typeface="Times New Roman" pitchFamily="18" charset="0"/>
                <a:cs typeface="Times New Roman" pitchFamily="18" charset="0"/>
              </a:rPr>
              <a:t>цил</a:t>
            </a:r>
            <a:r>
              <a:rPr kumimoji="0" lang="ru-RU" sz="14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a:t>
            </a:r>
            <a:r>
              <a:rPr kumimoji="0" lang="en-US" sz="14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h</a:t>
            </a:r>
            <a:r>
              <a:rPr kumimoji="0" lang="ru-RU" sz="1400" b="0" i="0" u="none" strike="noStrike" cap="none" normalizeH="0" baseline="-30000" dirty="0" err="1">
                <a:ln>
                  <a:noFill/>
                </a:ln>
                <a:solidFill>
                  <a:schemeClr val="tx1"/>
                </a:solidFill>
                <a:effectLst/>
                <a:latin typeface="Times New Roman" pitchFamily="18" charset="0"/>
                <a:ea typeface="Times New Roman" pitchFamily="18" charset="0"/>
                <a:cs typeface="Times New Roman" pitchFamily="18" charset="0"/>
              </a:rPr>
              <a:t>цил</a:t>
            </a:r>
            <a:endParaRPr kumimoji="0" lang="ru-RU" sz="8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2. Объём цилиндра и шара рассчитаем по формулам </a:t>
            </a:r>
            <a:endParaRPr kumimoji="0" lang="ru-RU" sz="8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V</a:t>
            </a:r>
            <a:r>
              <a:rPr kumimoji="0" lang="ru-RU" sz="14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цил</a:t>
            </a:r>
            <a:r>
              <a:rPr kumimoji="0" lang="ru-RU" sz="14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ru-RU" sz="14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=π</a:t>
            </a:r>
            <a:r>
              <a:rPr kumimoji="0" lang="en-US" sz="14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r</a:t>
            </a:r>
            <a:r>
              <a:rPr kumimoji="0" lang="ru-RU" sz="1400" b="0" i="0" u="none" strike="noStrike" cap="none" normalizeH="0" baseline="0" dirty="0">
                <a:ln>
                  <a:noFill/>
                </a:ln>
                <a:solidFill>
                  <a:schemeClr val="tx1"/>
                </a:solidFill>
                <a:effectLst/>
                <a:latin typeface="Calibri"/>
                <a:ea typeface="Times New Roman" pitchFamily="18" charset="0"/>
                <a:cs typeface="Times New Roman" pitchFamily="18" charset="0"/>
              </a:rPr>
              <a:t>²</a:t>
            </a:r>
            <a:r>
              <a:rPr kumimoji="0" lang="en-US" sz="14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h</a:t>
            </a:r>
            <a:r>
              <a:rPr kumimoji="0" lang="ru-RU" sz="14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endParaRPr kumimoji="0" lang="ru-RU" sz="8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V</a:t>
            </a:r>
            <a:r>
              <a:rPr kumimoji="0" lang="ru-RU" sz="14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ru-RU" sz="14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π</a:t>
            </a:r>
            <a:r>
              <a:rPr kumimoji="0" lang="en-US" sz="14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r</a:t>
            </a:r>
            <a:r>
              <a:rPr kumimoji="0" lang="ru-RU" sz="1400" b="0" i="0" u="none" strike="noStrike" cap="none" normalizeH="0" baseline="0" dirty="0">
                <a:ln>
                  <a:noFill/>
                </a:ln>
                <a:solidFill>
                  <a:schemeClr val="tx1"/>
                </a:solidFill>
                <a:effectLst/>
                <a:latin typeface="Calibri"/>
                <a:ea typeface="Times New Roman" pitchFamily="18" charset="0"/>
                <a:cs typeface="Times New Roman" pitchFamily="18" charset="0"/>
              </a:rPr>
              <a:t>³</a:t>
            </a:r>
            <a:endParaRPr kumimoji="0" lang="ru-RU" sz="8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3. Приравняем значения объёма цилиндра и шара </a:t>
            </a:r>
            <a:endParaRPr kumimoji="0" lang="ru-RU" sz="8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4/3π</a:t>
            </a:r>
            <a:r>
              <a:rPr kumimoji="0" lang="en-US" sz="14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R</a:t>
            </a:r>
            <a:r>
              <a:rPr kumimoji="0" lang="ru-RU" sz="1400" b="0" i="0" u="none" strike="noStrike" cap="none" normalizeH="0" baseline="0" dirty="0">
                <a:ln>
                  <a:noFill/>
                </a:ln>
                <a:solidFill>
                  <a:schemeClr val="tx1"/>
                </a:solidFill>
                <a:effectLst/>
                <a:latin typeface="Calibri"/>
                <a:ea typeface="Times New Roman" pitchFamily="18" charset="0"/>
                <a:cs typeface="Times New Roman" pitchFamily="18" charset="0"/>
              </a:rPr>
              <a:t>³</a:t>
            </a:r>
            <a:r>
              <a:rPr kumimoji="0" lang="ru-RU" sz="14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ru-RU" sz="14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π</a:t>
            </a:r>
            <a:r>
              <a:rPr kumimoji="0" lang="en-US" sz="14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r</a:t>
            </a:r>
            <a:r>
              <a:rPr kumimoji="0" lang="ru-RU" sz="1400" b="0" i="0" u="none" strike="noStrike" cap="none" normalizeH="0" baseline="0" dirty="0">
                <a:ln>
                  <a:noFill/>
                </a:ln>
                <a:solidFill>
                  <a:schemeClr val="tx1"/>
                </a:solidFill>
                <a:effectLst/>
                <a:latin typeface="Calibri"/>
                <a:ea typeface="Times New Roman" pitchFamily="18" charset="0"/>
                <a:cs typeface="Times New Roman" pitchFamily="18" charset="0"/>
              </a:rPr>
              <a:t>³</a:t>
            </a:r>
            <a:r>
              <a:rPr kumimoji="0" lang="ru-RU" sz="14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,4/3</a:t>
            </a:r>
            <a:r>
              <a:rPr kumimoji="0" lang="en-US" sz="14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R</a:t>
            </a:r>
            <a:r>
              <a:rPr kumimoji="0" lang="ru-RU" sz="1400" b="0" i="0" u="none" strike="noStrike" cap="none" normalizeH="0" baseline="0" dirty="0">
                <a:ln>
                  <a:noFill/>
                </a:ln>
                <a:solidFill>
                  <a:schemeClr val="tx1"/>
                </a:solidFill>
                <a:effectLst/>
                <a:latin typeface="Calibri"/>
                <a:ea typeface="Times New Roman" pitchFamily="18" charset="0"/>
                <a:cs typeface="Times New Roman" pitchFamily="18" charset="0"/>
              </a:rPr>
              <a:t>³</a:t>
            </a:r>
            <a:r>
              <a:rPr kumimoji="0" lang="ru-RU" sz="14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a:t>
            </a:r>
            <a:r>
              <a:rPr kumimoji="0" lang="en-US" sz="14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r</a:t>
            </a:r>
            <a:r>
              <a:rPr kumimoji="0" lang="ru-RU" sz="1400" b="0" i="0" u="none" strike="noStrike" cap="none" normalizeH="0" baseline="0" dirty="0">
                <a:ln>
                  <a:noFill/>
                </a:ln>
                <a:solidFill>
                  <a:schemeClr val="tx1"/>
                </a:solidFill>
                <a:effectLst/>
                <a:latin typeface="Calibri"/>
                <a:ea typeface="Times New Roman" pitchFamily="18" charset="0"/>
                <a:cs typeface="Times New Roman" pitchFamily="18" charset="0"/>
              </a:rPr>
              <a:t>³</a:t>
            </a:r>
            <a:r>
              <a:rPr kumimoji="0" lang="ru-RU" sz="14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,4</a:t>
            </a:r>
            <a:r>
              <a:rPr kumimoji="0" lang="en-US" sz="14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R</a:t>
            </a:r>
            <a:r>
              <a:rPr kumimoji="0" lang="ru-RU" sz="1400" b="0" i="0" u="none" strike="noStrike" cap="none" normalizeH="0" baseline="0" dirty="0">
                <a:ln>
                  <a:noFill/>
                </a:ln>
                <a:solidFill>
                  <a:schemeClr val="tx1"/>
                </a:solidFill>
                <a:effectLst/>
                <a:latin typeface="Calibri"/>
                <a:ea typeface="Times New Roman" pitchFamily="18" charset="0"/>
                <a:cs typeface="Times New Roman" pitchFamily="18" charset="0"/>
              </a:rPr>
              <a:t>³</a:t>
            </a:r>
            <a:r>
              <a:rPr kumimoji="0" lang="ru-RU" sz="14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=3</a:t>
            </a:r>
            <a:r>
              <a:rPr kumimoji="0" lang="en-US" sz="14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r</a:t>
            </a:r>
            <a:r>
              <a:rPr kumimoji="0" lang="ru-RU" sz="1400" b="0" i="0" u="none" strike="noStrike" cap="none" normalizeH="0" baseline="0" dirty="0">
                <a:ln>
                  <a:noFill/>
                </a:ln>
                <a:solidFill>
                  <a:schemeClr val="tx1"/>
                </a:solidFill>
                <a:effectLst/>
                <a:latin typeface="Calibri"/>
                <a:ea typeface="Times New Roman" pitchFamily="18" charset="0"/>
                <a:cs typeface="Times New Roman" pitchFamily="18" charset="0"/>
              </a:rPr>
              <a:t>³</a:t>
            </a:r>
            <a:r>
              <a:rPr kumimoji="0" lang="ru-RU" sz="14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endParaRPr kumimoji="0" lang="ru-RU" sz="8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4. Выразим </a:t>
            </a:r>
            <a:r>
              <a:rPr kumimoji="0" lang="en-US" sz="14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R</a:t>
            </a:r>
            <a:r>
              <a:rPr kumimoji="0" lang="ru-RU" sz="1400" b="0" i="0" u="none" strike="noStrike" cap="none" normalizeH="0" baseline="-30000" dirty="0" err="1">
                <a:ln>
                  <a:noFill/>
                </a:ln>
                <a:solidFill>
                  <a:schemeClr val="tx1"/>
                </a:solidFill>
                <a:effectLst/>
                <a:latin typeface="Times New Roman" pitchFamily="18" charset="0"/>
                <a:ea typeface="Times New Roman" pitchFamily="18" charset="0"/>
                <a:cs typeface="Times New Roman" pitchFamily="18" charset="0"/>
              </a:rPr>
              <a:t>ш</a:t>
            </a:r>
            <a:r>
              <a:rPr kumimoji="0" lang="ru-RU" sz="14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через </a:t>
            </a:r>
            <a:r>
              <a:rPr kumimoji="0" lang="en-US" sz="14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r</a:t>
            </a:r>
            <a:r>
              <a:rPr kumimoji="0" lang="ru-RU" sz="1400" b="0" i="0" u="none" strike="noStrike" cap="none" normalizeH="0" baseline="-30000" dirty="0" err="1">
                <a:ln>
                  <a:noFill/>
                </a:ln>
                <a:solidFill>
                  <a:schemeClr val="tx1"/>
                </a:solidFill>
                <a:effectLst/>
                <a:latin typeface="Times New Roman" pitchFamily="18" charset="0"/>
                <a:ea typeface="Times New Roman" pitchFamily="18" charset="0"/>
                <a:cs typeface="Times New Roman" pitchFamily="18" charset="0"/>
              </a:rPr>
              <a:t>цил</a:t>
            </a:r>
            <a:r>
              <a:rPr kumimoji="0" lang="ru-RU" sz="14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14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R</a:t>
            </a:r>
            <a:r>
              <a:rPr kumimoji="0" lang="ru-RU" sz="1400" b="0" i="0" u="none" strike="noStrike" cap="none" normalizeH="0" baseline="0" dirty="0">
                <a:ln>
                  <a:noFill/>
                </a:ln>
                <a:solidFill>
                  <a:schemeClr val="tx1"/>
                </a:solidFill>
                <a:effectLst/>
                <a:latin typeface="Calibri"/>
                <a:ea typeface="Times New Roman" pitchFamily="18" charset="0"/>
                <a:cs typeface="Times New Roman" pitchFamily="18" charset="0"/>
              </a:rPr>
              <a:t>³</a:t>
            </a:r>
            <a:r>
              <a:rPr kumimoji="0" lang="ru-RU" sz="14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=3/4 </a:t>
            </a:r>
            <a:r>
              <a:rPr kumimoji="0" lang="en-US" sz="14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r</a:t>
            </a:r>
            <a:r>
              <a:rPr kumimoji="0" lang="ru-RU" sz="1400" b="0" i="0" u="none" strike="noStrike" cap="none" normalizeH="0" baseline="0" dirty="0">
                <a:ln>
                  <a:noFill/>
                </a:ln>
                <a:solidFill>
                  <a:schemeClr val="tx1"/>
                </a:solidFill>
                <a:effectLst/>
                <a:latin typeface="Calibri"/>
                <a:ea typeface="Times New Roman" pitchFamily="18" charset="0"/>
                <a:cs typeface="Times New Roman" pitchFamily="18" charset="0"/>
              </a:rPr>
              <a:t>³</a:t>
            </a:r>
            <a:r>
              <a:rPr kumimoji="0" lang="ru-RU" sz="14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endParaRPr kumimoji="0" lang="ru-RU" sz="8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5. Сравним радиусы цилиндра и шара </a:t>
            </a:r>
            <a:r>
              <a:rPr kumimoji="0" lang="en-US" sz="14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R</a:t>
            </a:r>
            <a:r>
              <a:rPr kumimoji="0" lang="ru-RU" sz="1400" b="0" i="0" u="none" strike="noStrike" cap="none" normalizeH="0" baseline="-30000" dirty="0" err="1">
                <a:ln>
                  <a:noFill/>
                </a:ln>
                <a:solidFill>
                  <a:schemeClr val="tx1"/>
                </a:solidFill>
                <a:effectLst/>
                <a:latin typeface="Times New Roman" pitchFamily="18" charset="0"/>
                <a:ea typeface="Times New Roman" pitchFamily="18" charset="0"/>
                <a:cs typeface="Times New Roman" pitchFamily="18" charset="0"/>
              </a:rPr>
              <a:t>ш</a:t>
            </a:r>
            <a:r>
              <a:rPr kumimoji="0" lang="ru-RU" sz="14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&lt;</a:t>
            </a:r>
            <a:r>
              <a:rPr kumimoji="0" lang="en-US" sz="14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r</a:t>
            </a:r>
            <a:r>
              <a:rPr kumimoji="0" lang="ru-RU" sz="1400" b="0" i="0" u="none" strike="noStrike" cap="none" normalizeH="0" baseline="-30000" dirty="0" err="1">
                <a:ln>
                  <a:noFill/>
                </a:ln>
                <a:solidFill>
                  <a:schemeClr val="tx1"/>
                </a:solidFill>
                <a:effectLst/>
                <a:latin typeface="Times New Roman" pitchFamily="18" charset="0"/>
                <a:ea typeface="Times New Roman" pitchFamily="18" charset="0"/>
                <a:cs typeface="Times New Roman" pitchFamily="18" charset="0"/>
              </a:rPr>
              <a:t>цил</a:t>
            </a:r>
            <a:endParaRPr kumimoji="0" lang="ru-RU" sz="8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6. Рассчитаем площадь шара по формуле</a:t>
            </a:r>
            <a:endParaRPr kumimoji="0" lang="ru-RU" sz="8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S</a:t>
            </a:r>
            <a:r>
              <a:rPr kumimoji="0" lang="ru-RU" sz="1400" b="0" i="0" u="none" strike="noStrike" cap="none" normalizeH="0" baseline="-30000" dirty="0" err="1">
                <a:ln>
                  <a:noFill/>
                </a:ln>
                <a:solidFill>
                  <a:schemeClr val="tx1"/>
                </a:solidFill>
                <a:effectLst/>
                <a:latin typeface="Times New Roman" pitchFamily="18" charset="0"/>
                <a:ea typeface="Times New Roman" pitchFamily="18" charset="0"/>
                <a:cs typeface="Times New Roman" pitchFamily="18" charset="0"/>
              </a:rPr>
              <a:t>ш</a:t>
            </a:r>
            <a:r>
              <a:rPr kumimoji="0" lang="ru-RU" sz="14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a:t>
            </a:r>
            <a:r>
              <a:rPr kumimoji="0" lang="ru-RU" sz="14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4 </a:t>
            </a:r>
            <a:r>
              <a:rPr kumimoji="0" lang="ru-RU" sz="1400"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π</a:t>
            </a:r>
            <a:r>
              <a:rPr kumimoji="0" lang="en-US" sz="14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R</a:t>
            </a:r>
            <a:r>
              <a:rPr kumimoji="0" lang="ru-RU" sz="1400" b="0" i="0" u="none" strike="noStrike" cap="none" normalizeH="0" baseline="0" dirty="0">
                <a:ln>
                  <a:noFill/>
                </a:ln>
                <a:solidFill>
                  <a:schemeClr val="tx1"/>
                </a:solidFill>
                <a:effectLst/>
                <a:latin typeface="Calibri"/>
                <a:ea typeface="Times New Roman" pitchFamily="18" charset="0"/>
                <a:cs typeface="Times New Roman" pitchFamily="18" charset="0"/>
              </a:rPr>
              <a:t>²</a:t>
            </a:r>
            <a:r>
              <a:rPr kumimoji="0" lang="ru-RU" sz="14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площадь цилиндра по формуле </a:t>
            </a:r>
            <a:r>
              <a:rPr kumimoji="0" lang="en-US" sz="14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S</a:t>
            </a:r>
            <a:r>
              <a:rPr kumimoji="0" lang="ru-RU" sz="1400" b="0" i="0" u="none" strike="noStrike" cap="none" normalizeH="0" baseline="-30000" dirty="0" err="1">
                <a:ln>
                  <a:noFill/>
                </a:ln>
                <a:solidFill>
                  <a:schemeClr val="tx1"/>
                </a:solidFill>
                <a:effectLst/>
                <a:latin typeface="Times New Roman" pitchFamily="18" charset="0"/>
                <a:ea typeface="Times New Roman" pitchFamily="18" charset="0"/>
                <a:cs typeface="Times New Roman" pitchFamily="18" charset="0"/>
              </a:rPr>
              <a:t>цил</a:t>
            </a:r>
            <a:r>
              <a:rPr kumimoji="0" lang="ru-RU" sz="14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 4π</a:t>
            </a:r>
            <a:r>
              <a:rPr kumimoji="0" lang="en-US" sz="14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r</a:t>
            </a:r>
            <a:r>
              <a:rPr kumimoji="0" lang="ru-RU" sz="1400" b="0" i="0" u="none" strike="noStrike" cap="none" normalizeH="0" baseline="0" dirty="0">
                <a:ln>
                  <a:noFill/>
                </a:ln>
                <a:solidFill>
                  <a:schemeClr val="tx1"/>
                </a:solidFill>
                <a:effectLst/>
                <a:latin typeface="Calibri"/>
                <a:ea typeface="Times New Roman" pitchFamily="18" charset="0"/>
                <a:cs typeface="Times New Roman" pitchFamily="18" charset="0"/>
              </a:rPr>
              <a:t>²</a:t>
            </a:r>
            <a:endParaRPr kumimoji="0" lang="ru-RU" sz="8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7. Сравним площади шара и цилиндра</a:t>
            </a:r>
            <a:r>
              <a:rPr kumimoji="0" lang="en-US" sz="14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S</a:t>
            </a:r>
            <a:r>
              <a:rPr kumimoji="0" lang="ru-RU" sz="1400" b="0" i="0" u="none" strike="noStrike" cap="none" normalizeH="0" baseline="-30000" dirty="0" err="1">
                <a:ln>
                  <a:noFill/>
                </a:ln>
                <a:solidFill>
                  <a:schemeClr val="tx1"/>
                </a:solidFill>
                <a:effectLst/>
                <a:latin typeface="Times New Roman" pitchFamily="18" charset="0"/>
                <a:ea typeface="Times New Roman" pitchFamily="18" charset="0"/>
                <a:cs typeface="Times New Roman" pitchFamily="18" charset="0"/>
              </a:rPr>
              <a:t>ш</a:t>
            </a:r>
            <a:r>
              <a:rPr kumimoji="0" lang="ru-RU" sz="14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&lt;</a:t>
            </a:r>
            <a:r>
              <a:rPr kumimoji="0" lang="en-US" sz="14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S</a:t>
            </a:r>
            <a:r>
              <a:rPr kumimoji="0" lang="ru-RU" sz="1400" b="0" i="0" u="none" strike="noStrike" cap="none" normalizeH="0" baseline="-30000" dirty="0" err="1">
                <a:ln>
                  <a:noFill/>
                </a:ln>
                <a:solidFill>
                  <a:schemeClr val="tx1"/>
                </a:solidFill>
                <a:effectLst/>
                <a:latin typeface="Times New Roman" pitchFamily="18" charset="0"/>
                <a:ea typeface="Times New Roman" pitchFamily="18" charset="0"/>
                <a:cs typeface="Times New Roman" pitchFamily="18" charset="0"/>
              </a:rPr>
              <a:t>цил</a:t>
            </a:r>
            <a:endParaRPr kumimoji="0" lang="ru-RU" sz="8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При равном </a:t>
            </a:r>
            <a:r>
              <a:rPr kumimoji="0" lang="en-US" sz="14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V</a:t>
            </a:r>
            <a:r>
              <a:rPr kumimoji="0" lang="ru-RU" sz="14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14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S</a:t>
            </a:r>
            <a:r>
              <a:rPr kumimoji="0" lang="ru-RU" sz="1400" b="0" i="0" u="none" strike="noStrike" cap="none" normalizeH="0" baseline="-30000" dirty="0" err="1">
                <a:ln>
                  <a:noFill/>
                </a:ln>
                <a:solidFill>
                  <a:schemeClr val="tx1"/>
                </a:solidFill>
                <a:effectLst/>
                <a:latin typeface="Times New Roman" pitchFamily="18" charset="0"/>
                <a:ea typeface="Times New Roman" pitchFamily="18" charset="0"/>
                <a:cs typeface="Times New Roman" pitchFamily="18" charset="0"/>
              </a:rPr>
              <a:t>ш</a:t>
            </a:r>
            <a:r>
              <a:rPr kumimoji="0" lang="ru-RU" sz="14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&lt;</a:t>
            </a:r>
            <a:r>
              <a:rPr kumimoji="0" lang="en-US" sz="14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S</a:t>
            </a:r>
            <a:r>
              <a:rPr kumimoji="0" lang="ru-RU" sz="1400" b="0" i="0" u="none" strike="noStrike" cap="none" normalizeH="0" baseline="-30000" dirty="0" err="1">
                <a:ln>
                  <a:noFill/>
                </a:ln>
                <a:solidFill>
                  <a:schemeClr val="tx1"/>
                </a:solidFill>
                <a:effectLst/>
                <a:latin typeface="Times New Roman" pitchFamily="18" charset="0"/>
                <a:ea typeface="Times New Roman" pitchFamily="18" charset="0"/>
                <a:cs typeface="Times New Roman" pitchFamily="18" charset="0"/>
              </a:rPr>
              <a:t>цил</a:t>
            </a:r>
            <a:r>
              <a:rPr kumimoji="0" lang="ru-RU" sz="14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следовательно шарообразный самовар экономичнее цилиндрического.</a:t>
            </a:r>
            <a:endParaRPr kumimoji="0" lang="ru-RU" sz="800" b="0" i="0" u="none" strike="noStrike" cap="none" normalizeH="0" baseline="0" dirty="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4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Результат: При равном </a:t>
            </a:r>
            <a:r>
              <a:rPr kumimoji="0" lang="en-US" sz="14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V</a:t>
            </a:r>
            <a:r>
              <a:rPr kumimoji="0" lang="ru-RU" sz="14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en-US" sz="14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S</a:t>
            </a:r>
            <a:r>
              <a:rPr kumimoji="0" lang="ru-RU" sz="1400" b="0" i="0" u="none" strike="noStrike" cap="none" normalizeH="0" baseline="-30000" dirty="0" err="1">
                <a:ln>
                  <a:noFill/>
                </a:ln>
                <a:solidFill>
                  <a:schemeClr val="tx1"/>
                </a:solidFill>
                <a:effectLst/>
                <a:latin typeface="Times New Roman" pitchFamily="18" charset="0"/>
                <a:ea typeface="Times New Roman" pitchFamily="18" charset="0"/>
                <a:cs typeface="Times New Roman" pitchFamily="18" charset="0"/>
              </a:rPr>
              <a:t>ш</a:t>
            </a:r>
            <a:r>
              <a:rPr kumimoji="0" lang="ru-RU" sz="14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&lt;</a:t>
            </a:r>
            <a:r>
              <a:rPr kumimoji="0" lang="en-US" sz="14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S</a:t>
            </a:r>
            <a:r>
              <a:rPr kumimoji="0" lang="ru-RU" sz="1400" b="0" i="0" u="none" strike="noStrike" cap="none" normalizeH="0" baseline="-30000" dirty="0" err="1">
                <a:ln>
                  <a:noFill/>
                </a:ln>
                <a:solidFill>
                  <a:schemeClr val="tx1"/>
                </a:solidFill>
                <a:effectLst/>
                <a:latin typeface="Times New Roman" pitchFamily="18" charset="0"/>
                <a:ea typeface="Times New Roman" pitchFamily="18" charset="0"/>
                <a:cs typeface="Times New Roman" pitchFamily="18" charset="0"/>
              </a:rPr>
              <a:t>цил</a:t>
            </a:r>
            <a:r>
              <a:rPr kumimoji="0" lang="ru-RU" sz="1400"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следовательно шарообразный самовар экономичнее цилиндрического, так как остывает медленнее. </a:t>
            </a:r>
            <a:endParaRPr kumimoji="0" lang="ru-RU" sz="1800" b="0" i="0" u="none" strike="noStrike" cap="none" normalizeH="0" baseline="0" dirty="0">
              <a:ln>
                <a:noFill/>
              </a:ln>
              <a:solidFill>
                <a:schemeClr val="tx1"/>
              </a:solidFill>
              <a:effectLst/>
              <a:latin typeface="Arial" pitchFamily="34" charset="0"/>
              <a:cs typeface="Arial" pitchFamily="34" charset="0"/>
            </a:endParaRPr>
          </a:p>
        </p:txBody>
      </p:sp>
      <p:pic>
        <p:nvPicPr>
          <p:cNvPr id="3" name="Рисунок 2" descr="C:\Users\nasta\Desktop\Амелин на конкурс Менделеева\Приложение 3 Исследование Как помогают тела вращения.jpg"/>
          <p:cNvPicPr/>
          <p:nvPr/>
        </p:nvPicPr>
        <p:blipFill>
          <a:blip r:embed="rId2" cstate="print"/>
          <a:srcRect/>
          <a:stretch>
            <a:fillRect/>
          </a:stretch>
        </p:blipFill>
        <p:spPr bwMode="auto">
          <a:xfrm>
            <a:off x="395536" y="980728"/>
            <a:ext cx="3456384" cy="4248472"/>
          </a:xfrm>
          <a:prstGeom prst="rect">
            <a:avLst/>
          </a:prstGeom>
          <a:noFill/>
          <a:ln w="9525">
            <a:noFill/>
            <a:miter lim="800000"/>
            <a:headEnd/>
            <a:tailEnd/>
          </a:ln>
        </p:spPr>
      </p:pic>
      <p:sp>
        <p:nvSpPr>
          <p:cNvPr id="4" name="Прямоугольник 3"/>
          <p:cNvSpPr/>
          <p:nvPr/>
        </p:nvSpPr>
        <p:spPr>
          <a:xfrm>
            <a:off x="4860032" y="188640"/>
            <a:ext cx="4086953" cy="369332"/>
          </a:xfrm>
          <a:prstGeom prst="rect">
            <a:avLst/>
          </a:prstGeom>
        </p:spPr>
        <p:txBody>
          <a:bodyPr wrap="none">
            <a:spAutoFit/>
          </a:bodyPr>
          <a:lstStyle/>
          <a:p>
            <a:r>
              <a:rPr lang="ru-RU" b="1" dirty="0">
                <a:solidFill>
                  <a:srgbClr val="7030A0"/>
                </a:solidFill>
                <a:latin typeface="Times New Roman" panose="02020603050405020304" pitchFamily="18" charset="0"/>
                <a:cs typeface="Times New Roman" panose="02020603050405020304" pitchFamily="18" charset="0"/>
              </a:rPr>
              <a:t>Работа с одаренными обучающимися</a:t>
            </a:r>
            <a:endParaRPr lang="ru-RU"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627784" y="620688"/>
            <a:ext cx="3902543" cy="369332"/>
          </a:xfrm>
          <a:prstGeom prst="rect">
            <a:avLst/>
          </a:prstGeom>
          <a:ln>
            <a:solidFill>
              <a:srgbClr val="C00000"/>
            </a:solidFill>
          </a:ln>
        </p:spPr>
        <p:txBody>
          <a:bodyPr wrap="none">
            <a:spAutoFit/>
          </a:bodyPr>
          <a:lstStyle/>
          <a:p>
            <a:r>
              <a:rPr lang="ru-RU" dirty="0">
                <a:solidFill>
                  <a:srgbClr val="C00000"/>
                </a:solidFill>
                <a:latin typeface="Times New Roman" pitchFamily="18" charset="0"/>
                <a:cs typeface="Times New Roman" pitchFamily="18" charset="0"/>
              </a:rPr>
              <a:t>Буклет «Тела вращения и их объемы»</a:t>
            </a:r>
          </a:p>
        </p:txBody>
      </p:sp>
      <p:pic>
        <p:nvPicPr>
          <p:cNvPr id="4" name="Рисунок 3" descr="C:\Users\nasta\Desktop\Амелин на конкурс Менделеева\Приложение 2. Внеклассное мероприятие Своя игра для 10-11 классов фото\d65a40b3-913f-4154-869d-599a6b0ce9dc.jpg"/>
          <p:cNvPicPr/>
          <p:nvPr/>
        </p:nvPicPr>
        <p:blipFill>
          <a:blip r:embed="rId2" cstate="print"/>
          <a:srcRect/>
          <a:stretch>
            <a:fillRect/>
          </a:stretch>
        </p:blipFill>
        <p:spPr bwMode="auto">
          <a:xfrm>
            <a:off x="5000628" y="2143116"/>
            <a:ext cx="3862705" cy="2710851"/>
          </a:xfrm>
          <a:prstGeom prst="rect">
            <a:avLst/>
          </a:prstGeom>
          <a:noFill/>
          <a:ln w="9525">
            <a:noFill/>
            <a:miter lim="800000"/>
            <a:headEnd/>
            <a:tailEnd/>
          </a:ln>
        </p:spPr>
      </p:pic>
      <p:pic>
        <p:nvPicPr>
          <p:cNvPr id="92162" name="Picture 2" descr="F:\математика 2023-2024\детские проекты\Амелин\Приложение 1. буклет.jpg"/>
          <p:cNvPicPr>
            <a:picLocks noChangeAspect="1" noChangeArrowheads="1"/>
          </p:cNvPicPr>
          <p:nvPr/>
        </p:nvPicPr>
        <p:blipFill>
          <a:blip r:embed="rId3" cstate="print"/>
          <a:srcRect/>
          <a:stretch>
            <a:fillRect/>
          </a:stretch>
        </p:blipFill>
        <p:spPr bwMode="auto">
          <a:xfrm>
            <a:off x="0" y="1071546"/>
            <a:ext cx="4990449" cy="4221088"/>
          </a:xfrm>
          <a:prstGeom prst="rect">
            <a:avLst/>
          </a:prstGeom>
          <a:noFill/>
        </p:spPr>
      </p:pic>
      <p:sp>
        <p:nvSpPr>
          <p:cNvPr id="6" name="Прямоугольник 5"/>
          <p:cNvSpPr/>
          <p:nvPr/>
        </p:nvSpPr>
        <p:spPr>
          <a:xfrm>
            <a:off x="4860032" y="188640"/>
            <a:ext cx="4086953" cy="369332"/>
          </a:xfrm>
          <a:prstGeom prst="rect">
            <a:avLst/>
          </a:prstGeom>
        </p:spPr>
        <p:txBody>
          <a:bodyPr wrap="none">
            <a:spAutoFit/>
          </a:bodyPr>
          <a:lstStyle/>
          <a:p>
            <a:r>
              <a:rPr lang="ru-RU" b="1" dirty="0">
                <a:solidFill>
                  <a:srgbClr val="7030A0"/>
                </a:solidFill>
                <a:latin typeface="Times New Roman" panose="02020603050405020304" pitchFamily="18" charset="0"/>
                <a:cs typeface="Times New Roman" panose="02020603050405020304" pitchFamily="18" charset="0"/>
              </a:rPr>
              <a:t>Работа с одаренными обучающимися</a:t>
            </a:r>
            <a:endParaRPr lang="ru-RU"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357158" y="357166"/>
            <a:ext cx="4048127" cy="5687875"/>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a:srcRect/>
          <a:stretch>
            <a:fillRect/>
          </a:stretch>
        </p:blipFill>
        <p:spPr bwMode="auto">
          <a:xfrm>
            <a:off x="4500562" y="382444"/>
            <a:ext cx="4000528" cy="564628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051720" y="188640"/>
            <a:ext cx="4572000" cy="646331"/>
          </a:xfrm>
          <a:prstGeom prst="rect">
            <a:avLst/>
          </a:prstGeom>
        </p:spPr>
        <p:txBody>
          <a:bodyPr>
            <a:spAutoFit/>
          </a:bodyPr>
          <a:lstStyle/>
          <a:p>
            <a:pPr algn="ctr"/>
            <a:r>
              <a:rPr lang="ru-RU" dirty="0">
                <a:solidFill>
                  <a:srgbClr val="C00000"/>
                </a:solidFill>
                <a:latin typeface="Times New Roman" pitchFamily="18" charset="0"/>
                <a:cs typeface="Times New Roman" pitchFamily="18" charset="0"/>
              </a:rPr>
              <a:t>Викторина «Своя игра» </a:t>
            </a:r>
          </a:p>
          <a:p>
            <a:pPr algn="ctr"/>
            <a:r>
              <a:rPr lang="ru-RU" dirty="0">
                <a:solidFill>
                  <a:srgbClr val="C00000"/>
                </a:solidFill>
                <a:latin typeface="Times New Roman" pitchFamily="18" charset="0"/>
                <a:cs typeface="Times New Roman" pitchFamily="18" charset="0"/>
              </a:rPr>
              <a:t>для 10-11 классов</a:t>
            </a:r>
          </a:p>
        </p:txBody>
      </p:sp>
      <p:pic>
        <p:nvPicPr>
          <p:cNvPr id="3" name="Рисунок 2"/>
          <p:cNvPicPr/>
          <p:nvPr/>
        </p:nvPicPr>
        <p:blipFill>
          <a:blip r:embed="rId2" cstate="print"/>
          <a:srcRect/>
          <a:stretch>
            <a:fillRect/>
          </a:stretch>
        </p:blipFill>
        <p:spPr bwMode="auto">
          <a:xfrm>
            <a:off x="251520" y="908720"/>
            <a:ext cx="4248472" cy="2952328"/>
          </a:xfrm>
          <a:prstGeom prst="rect">
            <a:avLst/>
          </a:prstGeom>
          <a:noFill/>
          <a:ln w="9525">
            <a:noFill/>
            <a:miter lim="800000"/>
            <a:headEnd/>
            <a:tailEnd/>
          </a:ln>
        </p:spPr>
      </p:pic>
      <p:pic>
        <p:nvPicPr>
          <p:cNvPr id="4" name="Рисунок 3"/>
          <p:cNvPicPr/>
          <p:nvPr/>
        </p:nvPicPr>
        <p:blipFill>
          <a:blip r:embed="rId3" cstate="print"/>
          <a:stretch>
            <a:fillRect/>
          </a:stretch>
        </p:blipFill>
        <p:spPr>
          <a:xfrm>
            <a:off x="4572000" y="908720"/>
            <a:ext cx="4176464" cy="3024336"/>
          </a:xfrm>
          <a:prstGeom prst="rect">
            <a:avLst/>
          </a:prstGeom>
        </p:spPr>
      </p:pic>
      <p:pic>
        <p:nvPicPr>
          <p:cNvPr id="93186" name="Picture 2" descr="F:\математика 2023-2024\детские проекты\Амелин\Приложение 2. Внеклассное мероприятие Своя игра для 10-11 классов фото\48bc90e1-e5f3-411f-8b66-5b171f5ff0cf.jpg"/>
          <p:cNvPicPr>
            <a:picLocks noChangeAspect="1" noChangeArrowheads="1"/>
          </p:cNvPicPr>
          <p:nvPr/>
        </p:nvPicPr>
        <p:blipFill>
          <a:blip r:embed="rId4" cstate="print"/>
          <a:srcRect/>
          <a:stretch>
            <a:fillRect/>
          </a:stretch>
        </p:blipFill>
        <p:spPr bwMode="auto">
          <a:xfrm>
            <a:off x="395536" y="3645024"/>
            <a:ext cx="4032448" cy="3024336"/>
          </a:xfrm>
          <a:prstGeom prst="rect">
            <a:avLst/>
          </a:prstGeom>
          <a:noFill/>
        </p:spPr>
      </p:pic>
      <p:pic>
        <p:nvPicPr>
          <p:cNvPr id="93187" name="Picture 3" descr="F:\математика 2023-2024\детские проекты\Амелин\Приложение 2. Внеклассное мероприятие Своя игра для 10-11 классов фото\cf63f8e5-685c-494c-ad83-8a2428b754d8.jpg"/>
          <p:cNvPicPr>
            <a:picLocks noChangeAspect="1" noChangeArrowheads="1"/>
          </p:cNvPicPr>
          <p:nvPr/>
        </p:nvPicPr>
        <p:blipFill>
          <a:blip r:embed="rId5" cstate="print"/>
          <a:srcRect/>
          <a:stretch>
            <a:fillRect/>
          </a:stretch>
        </p:blipFill>
        <p:spPr bwMode="auto">
          <a:xfrm>
            <a:off x="4788024" y="3789040"/>
            <a:ext cx="3779912" cy="2834934"/>
          </a:xfrm>
          <a:prstGeom prst="rect">
            <a:avLst/>
          </a:prstGeom>
          <a:noFill/>
        </p:spPr>
      </p:pic>
      <p:sp>
        <p:nvSpPr>
          <p:cNvPr id="7" name="Прямоугольник 6"/>
          <p:cNvSpPr/>
          <p:nvPr/>
        </p:nvSpPr>
        <p:spPr>
          <a:xfrm>
            <a:off x="5057047" y="0"/>
            <a:ext cx="4086953" cy="369332"/>
          </a:xfrm>
          <a:prstGeom prst="rect">
            <a:avLst/>
          </a:prstGeom>
        </p:spPr>
        <p:txBody>
          <a:bodyPr wrap="none">
            <a:spAutoFit/>
          </a:bodyPr>
          <a:lstStyle/>
          <a:p>
            <a:r>
              <a:rPr lang="ru-RU" b="1" dirty="0">
                <a:solidFill>
                  <a:srgbClr val="7030A0"/>
                </a:solidFill>
                <a:latin typeface="Times New Roman" panose="02020603050405020304" pitchFamily="18" charset="0"/>
                <a:cs typeface="Times New Roman" panose="02020603050405020304" pitchFamily="18" charset="0"/>
              </a:rPr>
              <a:t>Работа с одаренными обучающимися</a:t>
            </a:r>
            <a:endParaRPr lang="ru-RU"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28596" y="214290"/>
            <a:ext cx="8416342" cy="742511"/>
          </a:xfrm>
          <a:prstGeom prst="rect">
            <a:avLst/>
          </a:prstGeom>
        </p:spPr>
        <p:txBody>
          <a:bodyPr wrap="none">
            <a:spAutoFit/>
          </a:bodyPr>
          <a:lstStyle/>
          <a:p>
            <a:pPr algn="ctr">
              <a:lnSpc>
                <a:spcPct val="150000"/>
              </a:lnSpc>
            </a:pPr>
            <a:r>
              <a:rPr lang="ru-RU" sz="3200" b="1" dirty="0">
                <a:solidFill>
                  <a:srgbClr val="0070C0"/>
                </a:solidFill>
                <a:latin typeface="Times New Roman" panose="02020603050405020304" pitchFamily="18" charset="0"/>
                <a:cs typeface="Times New Roman" panose="02020603050405020304" pitchFamily="18" charset="0"/>
              </a:rPr>
              <a:t>Единый день функциональной грамотности</a:t>
            </a:r>
            <a:endParaRPr lang="en-US" sz="3200" b="1" dirty="0">
              <a:solidFill>
                <a:srgbClr val="0070C0"/>
              </a:solidFill>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1285852" y="1000108"/>
            <a:ext cx="7072362" cy="646331"/>
          </a:xfrm>
          <a:prstGeom prst="rect">
            <a:avLst/>
          </a:prstGeom>
        </p:spPr>
        <p:txBody>
          <a:bodyPr wrap="square">
            <a:spAutoFit/>
          </a:bodyPr>
          <a:lstStyle/>
          <a:p>
            <a:pPr algn="ctr"/>
            <a:r>
              <a:rPr lang="ru-RU" dirty="0"/>
              <a:t>Урок алгебры в 8 классе «Решение задач с помощью дробно-рациональных уравнений»</a:t>
            </a:r>
          </a:p>
        </p:txBody>
      </p:sp>
      <p:sp>
        <p:nvSpPr>
          <p:cNvPr id="24577" name="Rectangle 1"/>
          <p:cNvSpPr>
            <a:spLocks noChangeArrowheads="1"/>
          </p:cNvSpPr>
          <p:nvPr/>
        </p:nvSpPr>
        <p:spPr bwMode="auto">
          <a:xfrm>
            <a:off x="928662" y="1714488"/>
            <a:ext cx="7429552" cy="267252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l" defTabSz="914400" rtl="0" eaLnBrk="1" fontAlgn="base" latinLnBrk="0" hangingPunct="1">
              <a:spcBef>
                <a:spcPct val="0"/>
              </a:spcBef>
              <a:spcAft>
                <a:spcPct val="0"/>
              </a:spcAft>
              <a:buClrTx/>
              <a:buSzTx/>
              <a:buFontTx/>
              <a:buNone/>
              <a:tabLst/>
            </a:pPr>
            <a:r>
              <a:rPr kumimoji="0" lang="ru-RU" b="1" i="0" u="sng" strike="noStrike" cap="none" normalizeH="0" baseline="0" dirty="0">
                <a:ln>
                  <a:noFill/>
                </a:ln>
                <a:solidFill>
                  <a:srgbClr val="0070C0"/>
                </a:solidFill>
                <a:effectLst/>
                <a:latin typeface="Times New Roman" pitchFamily="18" charset="0"/>
                <a:ea typeface="Times New Roman" pitchFamily="18" charset="0"/>
                <a:cs typeface="Times New Roman" pitchFamily="18" charset="0"/>
              </a:rPr>
              <a:t>Задача:</a:t>
            </a:r>
            <a:r>
              <a:rPr kumimoji="0" lang="ru-RU" b="0" i="0" u="sng"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a:t>
            </a:r>
            <a:r>
              <a:rPr kumimoji="0" lang="ru-RU"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Отец получает 8000 руб. в месяц, а мама 7500 руб. Сколько денег они зарабатывают за год? Смогут ли они на деньги, заработанные за год, купить телевизор за 20000руб., если половина зарплаты уходит на бытовые расходы? Сколько денег останется?</a:t>
            </a:r>
          </a:p>
          <a:p>
            <a:pPr lvl="0" indent="450850" eaLnBrk="0" fontAlgn="base" hangingPunct="0">
              <a:spcBef>
                <a:spcPct val="0"/>
              </a:spcBef>
              <a:spcAft>
                <a:spcPct val="0"/>
              </a:spcAft>
            </a:pPr>
            <a:r>
              <a:rPr lang="ru-RU" b="1" u="sng" dirty="0">
                <a:solidFill>
                  <a:srgbClr val="0070C0"/>
                </a:solidFill>
                <a:latin typeface="Times New Roman" pitchFamily="18" charset="0"/>
                <a:ea typeface="Times New Roman" pitchFamily="18" charset="0"/>
                <a:cs typeface="Times New Roman" pitchFamily="18" charset="0"/>
              </a:rPr>
              <a:t>Задача: </a:t>
            </a:r>
            <a:r>
              <a:rPr kumimoji="0" lang="ru-RU"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Показания счётчика на 31.06. </a:t>
            </a:r>
            <a:r>
              <a:rPr kumimoji="0" lang="ru-RU" b="0" i="0" u="none" strike="noStrike" cap="none" normalizeH="0" baseline="0" dirty="0">
                <a:ln>
                  <a:noFill/>
                </a:ln>
                <a:solidFill>
                  <a:schemeClr val="tx1"/>
                </a:solidFill>
                <a:effectLst/>
                <a:latin typeface="Calibri"/>
                <a:ea typeface="Times New Roman" pitchFamily="18" charset="0"/>
                <a:cs typeface="Times New Roman" pitchFamily="18" charset="0"/>
              </a:rPr>
              <a:t>–</a:t>
            </a:r>
            <a:r>
              <a:rPr kumimoji="0" lang="ru-RU"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1703, через месяц на 31.07. </a:t>
            </a:r>
            <a:r>
              <a:rPr kumimoji="0" lang="ru-RU" b="0" i="0" u="none" strike="noStrike" cap="none" normalizeH="0" baseline="0" dirty="0">
                <a:ln>
                  <a:noFill/>
                </a:ln>
                <a:solidFill>
                  <a:schemeClr val="tx1"/>
                </a:solidFill>
                <a:effectLst/>
                <a:latin typeface="Calibri"/>
                <a:ea typeface="Times New Roman" pitchFamily="18" charset="0"/>
                <a:cs typeface="Times New Roman" pitchFamily="18" charset="0"/>
              </a:rPr>
              <a:t>–</a:t>
            </a:r>
            <a:r>
              <a:rPr kumimoji="0" lang="ru-RU"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1819. Сколько нужно заплатить за электроэнергию, если 1 </a:t>
            </a:r>
            <a:r>
              <a:rPr kumimoji="0" lang="ru-RU"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кВт.ч</a:t>
            </a:r>
            <a:r>
              <a:rPr kumimoji="0" lang="ru-RU"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 стоит 1,5 руб. (объяснить: счётчик, электроэнергия, единица электрической энергии </a:t>
            </a:r>
            <a:r>
              <a:rPr kumimoji="0" lang="ru-RU" b="0" i="0" u="none" strike="noStrike" cap="none" normalizeH="0" baseline="0" dirty="0" err="1">
                <a:ln>
                  <a:noFill/>
                </a:ln>
                <a:solidFill>
                  <a:schemeClr val="tx1"/>
                </a:solidFill>
                <a:effectLst/>
                <a:latin typeface="Times New Roman" pitchFamily="18" charset="0"/>
                <a:ea typeface="Times New Roman" pitchFamily="18" charset="0"/>
                <a:cs typeface="Times New Roman" pitchFamily="18" charset="0"/>
              </a:rPr>
              <a:t>кВт.ч</a:t>
            </a:r>
            <a:r>
              <a:rPr kumimoji="0" lang="ru-RU" b="0" i="0" u="none" strike="noStrike" cap="none" normalizeH="0" baseline="0" dirty="0">
                <a:ln>
                  <a:noFill/>
                </a:ln>
                <a:solidFill>
                  <a:schemeClr val="tx1"/>
                </a:solidFill>
                <a:effectLst/>
                <a:latin typeface="Times New Roman" pitchFamily="18" charset="0"/>
                <a:ea typeface="Times New Roman" pitchFamily="18" charset="0"/>
                <a:cs typeface="Times New Roman" pitchFamily="18" charset="0"/>
              </a:rPr>
              <a:t>)</a:t>
            </a:r>
          </a:p>
          <a:p>
            <a:pPr lvl="0" indent="450850" eaLnBrk="0" fontAlgn="base" hangingPunct="0">
              <a:lnSpc>
                <a:spcPct val="150000"/>
              </a:lnSpc>
              <a:spcBef>
                <a:spcPct val="0"/>
              </a:spcBef>
              <a:spcAft>
                <a:spcPct val="0"/>
              </a:spcAft>
            </a:pPr>
            <a:endParaRPr kumimoji="0" lang="ru-RU" b="0" i="0" u="none" strike="noStrike" cap="none" normalizeH="0" baseline="0" dirty="0">
              <a:ln>
                <a:noFill/>
              </a:ln>
              <a:solidFill>
                <a:schemeClr val="tx1"/>
              </a:solidFill>
              <a:effectLst/>
              <a:latin typeface="Arial" pitchFamily="34" charset="0"/>
              <a:cs typeface="Arial" pitchFamily="34" charset="0"/>
            </a:endParaRPr>
          </a:p>
        </p:txBody>
      </p:sp>
      <p:sp>
        <p:nvSpPr>
          <p:cNvPr id="24578" name="Rectangle 2"/>
          <p:cNvSpPr>
            <a:spLocks noChangeArrowheads="1"/>
          </p:cNvSpPr>
          <p:nvPr/>
        </p:nvSpPr>
        <p:spPr bwMode="auto">
          <a:xfrm>
            <a:off x="857224" y="3995678"/>
            <a:ext cx="7715304" cy="28623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l" defTabSz="914400" rtl="0" eaLnBrk="1" fontAlgn="base" latinLnBrk="0" hangingPunct="1">
              <a:lnSpc>
                <a:spcPct val="100000"/>
              </a:lnSpc>
              <a:spcBef>
                <a:spcPct val="0"/>
              </a:spcBef>
              <a:spcAft>
                <a:spcPct val="0"/>
              </a:spcAft>
              <a:buClrTx/>
              <a:buSzTx/>
              <a:buFontTx/>
              <a:buNone/>
              <a:tabLst/>
            </a:pPr>
            <a:r>
              <a:rPr kumimoji="0" lang="ru-RU" b="1" i="0" u="sng" strike="noStrike" cap="none" normalizeH="0" baseline="0" dirty="0">
                <a:ln>
                  <a:noFill/>
                </a:ln>
                <a:solidFill>
                  <a:srgbClr val="0070C0"/>
                </a:solidFill>
                <a:effectLst/>
                <a:latin typeface="Times New Roman" pitchFamily="18" charset="0"/>
                <a:ea typeface="Calibri" pitchFamily="34" charset="0"/>
                <a:cs typeface="Times New Roman" pitchFamily="18" charset="0"/>
              </a:rPr>
              <a:t>Задача: </a:t>
            </a:r>
            <a:r>
              <a:rPr kumimoji="0" lang="ru-RU"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Представьте, что ваш дядя собирается купить дачный домик в одной из деревень соседней области. Он продал свою машину за 500 тыс. р. и начал искать подходящий вариант. Вырученные деньги дядя хранил в квартире в надёжном месте. Сначала он долго не мог найти дом, а потом заболел и полгода пролежал в больнице, после чего снова занялся поисками. Когда он нашёл подходящий вариант, с момента продажи машины прошёл год. За это время цены на недвижимость выросли на 8%. </a:t>
            </a:r>
            <a:endParaRPr kumimoji="0" lang="ru-RU" b="0" i="0" u="none" strike="noStrike" cap="none" normalizeH="0" baseline="0" dirty="0">
              <a:ln>
                <a:noFill/>
              </a:ln>
              <a:solidFill>
                <a:schemeClr val="tx1"/>
              </a:solidFill>
              <a:effectLst/>
              <a:latin typeface="Arial" pitchFamily="34" charset="0"/>
              <a:cs typeface="Arial" pitchFamily="34" charset="0"/>
            </a:endParaRPr>
          </a:p>
          <a:p>
            <a:pPr marL="0" marR="0" lvl="0" indent="449263" algn="l"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На какую сумму ваш дядя мог бы увеличить свои сбережения, если бы положил деньги на депозит в банке под 10%? </a:t>
            </a:r>
            <a:endParaRPr kumimoji="0" lang="ru-RU" b="0" i="0" u="none" strike="noStrike" cap="none" normalizeH="0" baseline="0" dirty="0">
              <a:ln>
                <a:noFill/>
              </a:ln>
              <a:solidFill>
                <a:schemeClr val="tx1"/>
              </a:solidFill>
              <a:effectLst/>
              <a:latin typeface="Arial" pitchFamily="34" charset="0"/>
              <a:cs typeface="Arial" pitchFamily="34" charset="0"/>
            </a:endParaRPr>
          </a:p>
          <a:p>
            <a:pPr marL="0" marR="0" lvl="0" indent="449263" algn="l"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a:ln>
                  <a:noFill/>
                </a:ln>
                <a:solidFill>
                  <a:schemeClr val="tx1"/>
                </a:solidFill>
                <a:effectLst/>
                <a:latin typeface="Times New Roman" pitchFamily="18" charset="0"/>
                <a:ea typeface="Calibri" pitchFamily="34" charset="0"/>
                <a:cs typeface="Times New Roman" pitchFamily="18" charset="0"/>
              </a:rPr>
              <a:t>Как ему разумнее было распорядиться деньгами?</a:t>
            </a:r>
            <a:endParaRPr kumimoji="0" lang="ru-RU"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C:\Users\Basyl\Desktop\технология\48a825f9-c9d5-4b9e-8ecc-910efed2a532.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4169" y="483577"/>
            <a:ext cx="3361355" cy="3033347"/>
          </a:xfrm>
          <a:prstGeom prst="rect">
            <a:avLst/>
          </a:prstGeom>
          <a:noFill/>
          <a:ln>
            <a:noFill/>
          </a:ln>
        </p:spPr>
      </p:pic>
      <p:pic>
        <p:nvPicPr>
          <p:cNvPr id="3" name="Рисунок 2" descr="C:\Users\Basyl\Desktop\технология\52e0f0ac-c5c0-410e-8a02-9238575bf753.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98669" y="3625362"/>
            <a:ext cx="1858090" cy="3033347"/>
          </a:xfrm>
          <a:prstGeom prst="rect">
            <a:avLst/>
          </a:prstGeom>
          <a:noFill/>
          <a:ln>
            <a:noFill/>
          </a:ln>
        </p:spPr>
      </p:pic>
      <p:sp>
        <p:nvSpPr>
          <p:cNvPr id="5" name="Прямоугольник 4"/>
          <p:cNvSpPr/>
          <p:nvPr/>
        </p:nvSpPr>
        <p:spPr>
          <a:xfrm>
            <a:off x="384168" y="4093072"/>
            <a:ext cx="1680677" cy="2308324"/>
          </a:xfrm>
          <a:prstGeom prst="rect">
            <a:avLst/>
          </a:prstGeom>
        </p:spPr>
        <p:txBody>
          <a:bodyPr wrap="square">
            <a:spAutoFit/>
          </a:bodyPr>
          <a:lstStyle/>
          <a:p>
            <a:r>
              <a:rPr lang="ru-RU" dirty="0"/>
              <a:t>Урок технологии в 7 классе «Работа с древесиной. Изготовление шиповых соединений» </a:t>
            </a:r>
          </a:p>
        </p:txBody>
      </p:sp>
      <p:pic>
        <p:nvPicPr>
          <p:cNvPr id="6" name="Рисунок 5" descr="C:\Users\Basyl\AppData\Local\Temp\Rar$DIa0.652\1119de6e-1852-40fa-8253-02c8da8d1a04.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54476" y="483576"/>
            <a:ext cx="2334248" cy="4658458"/>
          </a:xfrm>
          <a:prstGeom prst="rect">
            <a:avLst/>
          </a:prstGeom>
          <a:noFill/>
          <a:ln>
            <a:noFill/>
          </a:ln>
        </p:spPr>
      </p:pic>
      <p:pic>
        <p:nvPicPr>
          <p:cNvPr id="7" name="Рисунок 6" descr="C:\Users\Basyl\AppData\Local\Temp\Rar$DIa0.026\7721227a-7a7c-4295-9600-e29aee2107ef.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621963" y="483576"/>
            <a:ext cx="2363776" cy="4658458"/>
          </a:xfrm>
          <a:prstGeom prst="rect">
            <a:avLst/>
          </a:prstGeom>
          <a:noFill/>
          <a:ln>
            <a:noFill/>
          </a:ln>
        </p:spPr>
      </p:pic>
      <p:sp>
        <p:nvSpPr>
          <p:cNvPr id="8" name="Прямоугольник 7"/>
          <p:cNvSpPr/>
          <p:nvPr/>
        </p:nvSpPr>
        <p:spPr>
          <a:xfrm>
            <a:off x="4264270" y="5391836"/>
            <a:ext cx="4572000" cy="923330"/>
          </a:xfrm>
          <a:prstGeom prst="rect">
            <a:avLst/>
          </a:prstGeom>
        </p:spPr>
        <p:txBody>
          <a:bodyPr>
            <a:spAutoFit/>
          </a:bodyPr>
          <a:lstStyle/>
          <a:p>
            <a:r>
              <a:rPr lang="ru-RU" dirty="0"/>
              <a:t>Урок физики в 7 классе: «Давление жидкости на дно и стенки сосуда. Расчет давления жидкости»</a:t>
            </a:r>
          </a:p>
        </p:txBody>
      </p:sp>
      <p:sp>
        <p:nvSpPr>
          <p:cNvPr id="9" name="Стрелка вправо 8">
            <a:hlinkClick r:id="rId6" action="ppaction://hlinksldjump"/>
          </p:cNvPr>
          <p:cNvSpPr/>
          <p:nvPr/>
        </p:nvSpPr>
        <p:spPr>
          <a:xfrm>
            <a:off x="6673755" y="6232016"/>
            <a:ext cx="1893627" cy="52362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27505357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142976" y="285728"/>
            <a:ext cx="7072362" cy="646331"/>
          </a:xfrm>
          <a:prstGeom prst="rect">
            <a:avLst/>
          </a:prstGeom>
        </p:spPr>
        <p:txBody>
          <a:bodyPr wrap="square">
            <a:spAutoFit/>
          </a:bodyPr>
          <a:lstStyle/>
          <a:p>
            <a:pPr algn="ctr"/>
            <a:r>
              <a:rPr lang="ru-RU" dirty="0"/>
              <a:t>Урок функциональной грамотности в 10 классе «Ремонт в квартире»</a:t>
            </a:r>
          </a:p>
        </p:txBody>
      </p:sp>
      <p:pic>
        <p:nvPicPr>
          <p:cNvPr id="5" name="Рисунок 4" descr="C:\Users\nasta\AppData\Local\Microsoft\Windows\INetCache\Content.Word\8e92fdc1-265e-4da6-b1dc-58b87cb1f83b.jpg"/>
          <p:cNvPicPr/>
          <p:nvPr/>
        </p:nvPicPr>
        <p:blipFill>
          <a:blip r:embed="rId2" cstate="print"/>
          <a:srcRect/>
          <a:stretch>
            <a:fillRect/>
          </a:stretch>
        </p:blipFill>
        <p:spPr bwMode="auto">
          <a:xfrm>
            <a:off x="1071538" y="928670"/>
            <a:ext cx="4000527" cy="2143139"/>
          </a:xfrm>
          <a:prstGeom prst="rect">
            <a:avLst/>
          </a:prstGeom>
          <a:noFill/>
          <a:ln w="9525">
            <a:noFill/>
            <a:miter lim="800000"/>
            <a:headEnd/>
            <a:tailEnd/>
          </a:ln>
        </p:spPr>
      </p:pic>
      <p:pic>
        <p:nvPicPr>
          <p:cNvPr id="6" name="Рисунок 5" descr="C:\Users\nasta\AppData\Local\Microsoft\Windows\INetCache\Content.Word\fc2d1f15-a912-471d-afe6-8b4ea0fef51f.jpg"/>
          <p:cNvPicPr/>
          <p:nvPr/>
        </p:nvPicPr>
        <p:blipFill>
          <a:blip r:embed="rId3" cstate="print"/>
          <a:srcRect/>
          <a:stretch>
            <a:fillRect/>
          </a:stretch>
        </p:blipFill>
        <p:spPr bwMode="auto">
          <a:xfrm>
            <a:off x="6000760" y="1000108"/>
            <a:ext cx="2643206" cy="3357586"/>
          </a:xfrm>
          <a:prstGeom prst="rect">
            <a:avLst/>
          </a:prstGeom>
          <a:noFill/>
          <a:ln w="9525">
            <a:noFill/>
            <a:miter lim="800000"/>
            <a:headEnd/>
            <a:tailEnd/>
          </a:ln>
        </p:spPr>
      </p:pic>
      <p:pic>
        <p:nvPicPr>
          <p:cNvPr id="7" name="Рисунок 6" descr="C:\Users\nasta\AppData\Local\Microsoft\Windows\INetCache\Content.Word\ec758da7-8f8e-4906-9c5f-7f27bba80010.jpg"/>
          <p:cNvPicPr/>
          <p:nvPr/>
        </p:nvPicPr>
        <p:blipFill>
          <a:blip r:embed="rId4" cstate="print"/>
          <a:srcRect/>
          <a:stretch>
            <a:fillRect/>
          </a:stretch>
        </p:blipFill>
        <p:spPr bwMode="auto">
          <a:xfrm>
            <a:off x="1066230" y="3032763"/>
            <a:ext cx="2143140" cy="3241428"/>
          </a:xfrm>
          <a:prstGeom prst="rect">
            <a:avLst/>
          </a:prstGeom>
          <a:noFill/>
          <a:ln w="9525">
            <a:noFill/>
            <a:miter lim="800000"/>
            <a:headEnd/>
            <a:tailEnd/>
          </a:ln>
        </p:spPr>
      </p:pic>
      <p:pic>
        <p:nvPicPr>
          <p:cNvPr id="8" name="Рисунок 7" descr="C:\Users\nasta\AppData\Local\Microsoft\Windows\INetCache\Content.Word\575023ad-9b8b-4dec-97ff-9694c10f9d8d.jpg"/>
          <p:cNvPicPr/>
          <p:nvPr/>
        </p:nvPicPr>
        <p:blipFill>
          <a:blip r:embed="rId5" cstate="print"/>
          <a:srcRect/>
          <a:stretch>
            <a:fillRect/>
          </a:stretch>
        </p:blipFill>
        <p:spPr bwMode="auto">
          <a:xfrm>
            <a:off x="3571868" y="3286124"/>
            <a:ext cx="2143140" cy="3143272"/>
          </a:xfrm>
          <a:prstGeom prst="rect">
            <a:avLst/>
          </a:prstGeom>
          <a:noFill/>
          <a:ln w="9525">
            <a:noFill/>
            <a:miter lim="800000"/>
            <a:headEnd/>
            <a:tailEnd/>
          </a:ln>
        </p:spPr>
      </p:pic>
      <p:sp>
        <p:nvSpPr>
          <p:cNvPr id="9" name="Прямоугольник 8"/>
          <p:cNvSpPr/>
          <p:nvPr/>
        </p:nvSpPr>
        <p:spPr>
          <a:xfrm>
            <a:off x="6072198" y="5286388"/>
            <a:ext cx="2714644" cy="646331"/>
          </a:xfrm>
          <a:prstGeom prst="rect">
            <a:avLst/>
          </a:prstGeom>
        </p:spPr>
        <p:txBody>
          <a:bodyPr wrap="square">
            <a:spAutoFit/>
          </a:bodyPr>
          <a:lstStyle/>
          <a:p>
            <a:r>
              <a:rPr lang="ru-RU" dirty="0">
                <a:hlinkClick r:id="rId6"/>
              </a:rPr>
              <a:t>Школа №47 г. Калуги (</a:t>
            </a:r>
            <a:r>
              <a:rPr lang="ru-RU" dirty="0" err="1">
                <a:hlinkClick r:id="rId6"/>
              </a:rPr>
              <a:t>vk.com</a:t>
            </a:r>
            <a:r>
              <a:rPr lang="ru-RU" dirty="0">
                <a:hlinkClick r:id="rId6"/>
              </a:rPr>
              <a:t>)</a:t>
            </a:r>
            <a:endParaRPr lang="ru-RU"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142976" y="285728"/>
            <a:ext cx="7072362" cy="646331"/>
          </a:xfrm>
          <a:prstGeom prst="rect">
            <a:avLst/>
          </a:prstGeom>
        </p:spPr>
        <p:txBody>
          <a:bodyPr wrap="square">
            <a:spAutoFit/>
          </a:bodyPr>
          <a:lstStyle/>
          <a:p>
            <a:pPr algn="ctr"/>
            <a:r>
              <a:rPr lang="ru-RU" dirty="0"/>
              <a:t>Урок функциональной грамотности в 5 классе «В гости к бабушке»</a:t>
            </a:r>
          </a:p>
        </p:txBody>
      </p:sp>
      <p:pic>
        <p:nvPicPr>
          <p:cNvPr id="4" name="Рисунок 3" descr="C:\Users\nasta\AppData\Local\Microsoft\Windows\INetCache\Content.Word\bd8d903a-c488-4c0c-8393-fdcb09154aa5.jpg"/>
          <p:cNvPicPr/>
          <p:nvPr/>
        </p:nvPicPr>
        <p:blipFill>
          <a:blip r:embed="rId2" cstate="print"/>
          <a:srcRect/>
          <a:stretch>
            <a:fillRect/>
          </a:stretch>
        </p:blipFill>
        <p:spPr bwMode="auto">
          <a:xfrm>
            <a:off x="214282" y="642918"/>
            <a:ext cx="2648127" cy="3530009"/>
          </a:xfrm>
          <a:prstGeom prst="rect">
            <a:avLst/>
          </a:prstGeom>
          <a:noFill/>
          <a:ln w="9525">
            <a:noFill/>
            <a:miter lim="800000"/>
            <a:headEnd/>
            <a:tailEnd/>
          </a:ln>
        </p:spPr>
      </p:pic>
      <p:pic>
        <p:nvPicPr>
          <p:cNvPr id="5" name="Рисунок 4" descr="C:\Users\nasta\AppData\Local\Microsoft\Windows\INetCache\Content.Word\96148649-d0f4-47f2-bce5-94fea3077f3a.jpg"/>
          <p:cNvPicPr/>
          <p:nvPr/>
        </p:nvPicPr>
        <p:blipFill>
          <a:blip r:embed="rId3" cstate="print"/>
          <a:srcRect/>
          <a:stretch>
            <a:fillRect/>
          </a:stretch>
        </p:blipFill>
        <p:spPr bwMode="auto">
          <a:xfrm>
            <a:off x="3071802" y="928670"/>
            <a:ext cx="2786282" cy="3929090"/>
          </a:xfrm>
          <a:prstGeom prst="rect">
            <a:avLst/>
          </a:prstGeom>
          <a:noFill/>
          <a:ln w="9525">
            <a:noFill/>
            <a:miter lim="800000"/>
            <a:headEnd/>
            <a:tailEnd/>
          </a:ln>
        </p:spPr>
      </p:pic>
      <p:pic>
        <p:nvPicPr>
          <p:cNvPr id="6" name="Рисунок 5" descr="F:\математика 2023-2024\фото функциональная грамотсность\фото В гости к бабушке\bb2707e2-209f-4f54-b68b-da57593f68ce.jpg"/>
          <p:cNvPicPr/>
          <p:nvPr/>
        </p:nvPicPr>
        <p:blipFill>
          <a:blip r:embed="rId4" cstate="print"/>
          <a:srcRect/>
          <a:stretch>
            <a:fillRect/>
          </a:stretch>
        </p:blipFill>
        <p:spPr bwMode="auto">
          <a:xfrm>
            <a:off x="214283" y="4214818"/>
            <a:ext cx="3286148" cy="2412496"/>
          </a:xfrm>
          <a:prstGeom prst="rect">
            <a:avLst/>
          </a:prstGeom>
          <a:noFill/>
          <a:ln w="9525">
            <a:noFill/>
            <a:miter lim="800000"/>
            <a:headEnd/>
            <a:tailEnd/>
          </a:ln>
        </p:spPr>
      </p:pic>
      <p:pic>
        <p:nvPicPr>
          <p:cNvPr id="7" name="Рисунок 6" descr="C:\Users\nasta\AppData\Local\Microsoft\Windows\INetCache\Content.Word\b18024fd-bea9-42cd-a0ed-78d3b097e373.jpg"/>
          <p:cNvPicPr/>
          <p:nvPr/>
        </p:nvPicPr>
        <p:blipFill>
          <a:blip r:embed="rId5" cstate="print"/>
          <a:srcRect/>
          <a:stretch>
            <a:fillRect/>
          </a:stretch>
        </p:blipFill>
        <p:spPr bwMode="auto">
          <a:xfrm>
            <a:off x="6072198" y="642918"/>
            <a:ext cx="2845457" cy="3429024"/>
          </a:xfrm>
          <a:prstGeom prst="rect">
            <a:avLst/>
          </a:prstGeom>
          <a:noFill/>
          <a:ln w="9525">
            <a:noFill/>
            <a:miter lim="800000"/>
            <a:headEnd/>
            <a:tailEnd/>
          </a:ln>
        </p:spPr>
      </p:pic>
      <p:pic>
        <p:nvPicPr>
          <p:cNvPr id="8" name="Рисунок 7" descr="C:\Users\nasta\AppData\Local\Microsoft\Windows\INetCache\Content.Word\59961a56-6bb2-49c8-bd9e-62b35e48d4a4.jpg"/>
          <p:cNvPicPr/>
          <p:nvPr/>
        </p:nvPicPr>
        <p:blipFill>
          <a:blip r:embed="rId6" cstate="print"/>
          <a:srcRect/>
          <a:stretch>
            <a:fillRect/>
          </a:stretch>
        </p:blipFill>
        <p:spPr bwMode="auto">
          <a:xfrm>
            <a:off x="6000760" y="4143380"/>
            <a:ext cx="2947434" cy="2428892"/>
          </a:xfrm>
          <a:prstGeom prst="rect">
            <a:avLst/>
          </a:prstGeom>
          <a:noFill/>
          <a:ln w="9525">
            <a:noFill/>
            <a:miter lim="800000"/>
            <a:headEnd/>
            <a:tailEnd/>
          </a:ln>
        </p:spPr>
      </p:pic>
      <p:pic>
        <p:nvPicPr>
          <p:cNvPr id="9" name="Рисунок 8" descr="C:\Users\nasta\AppData\Local\Microsoft\Windows\INetCache\Content.Word\5a8ddcc7-9555-4282-9997-261fada23005.jpg"/>
          <p:cNvPicPr/>
          <p:nvPr/>
        </p:nvPicPr>
        <p:blipFill>
          <a:blip r:embed="rId7" cstate="print"/>
          <a:srcRect/>
          <a:stretch>
            <a:fillRect/>
          </a:stretch>
        </p:blipFill>
        <p:spPr bwMode="auto">
          <a:xfrm>
            <a:off x="3571868" y="4357694"/>
            <a:ext cx="2315982" cy="230142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Схема 1"/>
          <p:cNvGraphicFramePr/>
          <p:nvPr/>
        </p:nvGraphicFramePr>
        <p:xfrm>
          <a:off x="1285852" y="642918"/>
          <a:ext cx="6929486" cy="54292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3" name="Группа 2"/>
          <p:cNvGrpSpPr/>
          <p:nvPr/>
        </p:nvGrpSpPr>
        <p:grpSpPr>
          <a:xfrm>
            <a:off x="3714744" y="2571744"/>
            <a:ext cx="2036660" cy="1910797"/>
            <a:chOff x="1213092" y="3616265"/>
            <a:chExt cx="2073056" cy="1964205"/>
          </a:xfrm>
          <a:scene3d>
            <a:camera prst="orthographicFront">
              <a:rot lat="0" lon="0" rev="0"/>
            </a:camera>
            <a:lightRig rig="contrasting" dir="t">
              <a:rot lat="0" lon="0" rev="1200000"/>
            </a:lightRig>
          </a:scene3d>
        </p:grpSpPr>
        <p:sp>
          <p:nvSpPr>
            <p:cNvPr id="4" name="Овал 3"/>
            <p:cNvSpPr/>
            <p:nvPr/>
          </p:nvSpPr>
          <p:spPr>
            <a:xfrm>
              <a:off x="1213092" y="3616265"/>
              <a:ext cx="2073056" cy="1964205"/>
            </a:xfrm>
            <a:prstGeom prst="ellipse">
              <a:avLst/>
            </a:prstGeom>
            <a:sp3d contourW="19050" prstMaterial="metal">
              <a:bevelT w="88900" h="203200"/>
              <a:bevelB w="165100" h="254000"/>
            </a:sp3d>
          </p:spPr>
          <p:style>
            <a:lnRef idx="0">
              <a:schemeClr val="lt1">
                <a:hueOff val="0"/>
                <a:satOff val="0"/>
                <a:lumOff val="0"/>
                <a:alphaOff val="0"/>
              </a:schemeClr>
            </a:lnRef>
            <a:fillRef idx="1">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5" name="Овал 4"/>
            <p:cNvSpPr/>
            <p:nvPr/>
          </p:nvSpPr>
          <p:spPr>
            <a:xfrm>
              <a:off x="1431236" y="3903916"/>
              <a:ext cx="1672436" cy="1388903"/>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ru-RU" b="1" kern="1200" dirty="0">
                  <a:solidFill>
                    <a:srgbClr val="C00000"/>
                  </a:solidFill>
                </a:rPr>
                <a:t>Пути реализации задач</a:t>
              </a:r>
            </a:p>
          </p:txBody>
        </p:sp>
      </p:gr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Oval 20"/>
          <p:cNvSpPr/>
          <p:nvPr/>
        </p:nvSpPr>
        <p:spPr>
          <a:xfrm flipV="1">
            <a:off x="166462" y="1215479"/>
            <a:ext cx="1295924" cy="1818816"/>
          </a:xfrm>
          <a:prstGeom prst="ellipse">
            <a:avLst/>
          </a:prstGeom>
          <a:noFill/>
          <a:ln w="28575">
            <a:solidFill>
              <a:srgbClr val="282E27">
                <a:alpha val="50196"/>
              </a:srgb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Right Triangle 2"/>
          <p:cNvSpPr/>
          <p:nvPr/>
        </p:nvSpPr>
        <p:spPr bwMode="auto">
          <a:xfrm rot="5400000">
            <a:off x="14061" y="359433"/>
            <a:ext cx="1219200" cy="914400"/>
          </a:xfrm>
          <a:prstGeom prst="rtTriangle">
            <a:avLst/>
          </a:prstGeom>
          <a:solidFill>
            <a:schemeClr val="accent1"/>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15" name="Right Triangle 14"/>
          <p:cNvSpPr/>
          <p:nvPr/>
        </p:nvSpPr>
        <p:spPr bwMode="auto">
          <a:xfrm rot="16200000">
            <a:off x="7848600" y="5584168"/>
            <a:ext cx="1219200" cy="914400"/>
          </a:xfrm>
          <a:prstGeom prst="rtTriangle">
            <a:avLst/>
          </a:prstGeom>
          <a:solidFill>
            <a:schemeClr val="accent2"/>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14" name="Rectangle 60"/>
          <p:cNvSpPr/>
          <p:nvPr/>
        </p:nvSpPr>
        <p:spPr bwMode="auto">
          <a:xfrm rot="2700000">
            <a:off x="297111" y="1631151"/>
            <a:ext cx="967052" cy="952491"/>
          </a:xfrm>
          <a:prstGeom prst="rect">
            <a:avLst/>
          </a:prstGeom>
          <a:solidFill>
            <a:schemeClr val="accent3"/>
          </a:solidFill>
          <a:ln w="9525">
            <a:noFill/>
            <a:round/>
            <a:headEnd/>
            <a:tailEnd/>
          </a:ln>
        </p:spPr>
        <p:txBody>
          <a:bodyPr vert="horz" wrap="square" lIns="91440" tIns="45720" rIns="91440" bIns="45720" numCol="1" rtlCol="0" anchor="t" anchorCtr="0" compatLnSpc="1">
            <a:prstTxWarp prst="textNoShape">
              <a:avLst/>
            </a:prstTxWarp>
          </a:bodyPr>
          <a:lstStyle/>
          <a:p>
            <a:pPr algn="ctr"/>
            <a:endParaRPr lang="en-US"/>
          </a:p>
        </p:txBody>
      </p:sp>
      <p:pic>
        <p:nvPicPr>
          <p:cNvPr id="16" name="Рисунок 15" descr="https://yt3.googleusercontent.com/ytc/AMLnZu-0q1ZiI1PtEHqjztmbJRPS9IKRRQour_9Y7yR0ig=s900-c-k-c0x00ffffff-no-rj"/>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7126" y="1767284"/>
            <a:ext cx="594592" cy="715205"/>
          </a:xfrm>
          <a:prstGeom prst="rect">
            <a:avLst/>
          </a:prstGeom>
          <a:noFill/>
          <a:ln>
            <a:noFill/>
          </a:ln>
        </p:spPr>
      </p:pic>
      <p:pic>
        <p:nvPicPr>
          <p:cNvPr id="6" name="Рисунок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28794" y="1214422"/>
            <a:ext cx="3000396" cy="2426990"/>
          </a:xfrm>
          <a:prstGeom prst="rect">
            <a:avLst/>
          </a:prstGeom>
        </p:spPr>
      </p:pic>
      <p:pic>
        <p:nvPicPr>
          <p:cNvPr id="7" name="Рисунок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57224" y="4000504"/>
            <a:ext cx="3909310" cy="2482989"/>
          </a:xfrm>
          <a:prstGeom prst="rect">
            <a:avLst/>
          </a:prstGeom>
        </p:spPr>
      </p:pic>
      <p:pic>
        <p:nvPicPr>
          <p:cNvPr id="8" name="Рисунок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357818" y="357166"/>
            <a:ext cx="3006651" cy="3430293"/>
          </a:xfrm>
          <a:prstGeom prst="rect">
            <a:avLst/>
          </a:prstGeom>
        </p:spPr>
      </p:pic>
      <p:pic>
        <p:nvPicPr>
          <p:cNvPr id="9" name="Рисунок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86380" y="4000504"/>
            <a:ext cx="3015012" cy="2500306"/>
          </a:xfrm>
          <a:prstGeom prst="rect">
            <a:avLst/>
          </a:prstGeom>
        </p:spPr>
      </p:pic>
      <p:sp>
        <p:nvSpPr>
          <p:cNvPr id="18" name="Стрелка вправо 17">
            <a:hlinkClick r:id="" action="ppaction://noaction"/>
          </p:cNvPr>
          <p:cNvSpPr/>
          <p:nvPr/>
        </p:nvSpPr>
        <p:spPr>
          <a:xfrm>
            <a:off x="315314" y="6322741"/>
            <a:ext cx="981016" cy="41259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Прямоугольник 12"/>
          <p:cNvSpPr/>
          <p:nvPr/>
        </p:nvSpPr>
        <p:spPr>
          <a:xfrm>
            <a:off x="0" y="0"/>
            <a:ext cx="5000660" cy="1384995"/>
          </a:xfrm>
          <a:prstGeom prst="rect">
            <a:avLst/>
          </a:prstGeom>
        </p:spPr>
        <p:txBody>
          <a:bodyPr wrap="square">
            <a:spAutoFit/>
          </a:bodyPr>
          <a:lstStyle/>
          <a:p>
            <a:pPr algn="ctr">
              <a:lnSpc>
                <a:spcPct val="150000"/>
              </a:lnSpc>
            </a:pPr>
            <a:r>
              <a:rPr lang="ru-RU" sz="2800" b="1" dirty="0">
                <a:solidFill>
                  <a:srgbClr val="7030A0"/>
                </a:solidFill>
                <a:latin typeface="Times New Roman" panose="02020603050405020304" pitchFamily="18" charset="0"/>
                <a:cs typeface="Times New Roman" panose="02020603050405020304" pitchFamily="18" charset="0"/>
                <a:hlinkClick r:id="" action="ppaction://noaction"/>
              </a:rPr>
              <a:t>«</a:t>
            </a:r>
            <a:r>
              <a:rPr lang="ru-RU" sz="2800" b="1" dirty="0" err="1">
                <a:solidFill>
                  <a:srgbClr val="7030A0"/>
                </a:solidFill>
                <a:latin typeface="Times New Roman" panose="02020603050405020304" pitchFamily="18" charset="0"/>
                <a:cs typeface="Times New Roman" panose="02020603050405020304" pitchFamily="18" charset="0"/>
                <a:hlinkClick r:id="" action="ppaction://noaction"/>
              </a:rPr>
              <a:t>Метапредметные</a:t>
            </a:r>
            <a:r>
              <a:rPr lang="ru-RU" sz="2800" b="1" dirty="0">
                <a:solidFill>
                  <a:srgbClr val="7030A0"/>
                </a:solidFill>
                <a:latin typeface="Times New Roman" panose="02020603050405020304" pitchFamily="18" charset="0"/>
                <a:cs typeface="Times New Roman" panose="02020603050405020304" pitchFamily="18" charset="0"/>
                <a:hlinkClick r:id="" action="ppaction://noaction"/>
              </a:rPr>
              <a:t> погружения»</a:t>
            </a:r>
            <a:endParaRPr lang="en-US" sz="2800" b="1" dirty="0">
              <a:solidFill>
                <a:srgbClr val="7030A0"/>
              </a:solidFill>
              <a:latin typeface="Times New Roman" panose="02020603050405020304" pitchFamily="18" charset="0"/>
              <a:cs typeface="Times New Roman" panose="02020603050405020304" pitchFamily="18" charset="0"/>
            </a:endParaRPr>
          </a:p>
        </p:txBody>
      </p:sp>
      <p:sp>
        <p:nvSpPr>
          <p:cNvPr id="19" name="TextBox 18"/>
          <p:cNvSpPr txBox="1"/>
          <p:nvPr/>
        </p:nvSpPr>
        <p:spPr>
          <a:xfrm>
            <a:off x="142844" y="3071810"/>
            <a:ext cx="1571636" cy="861770"/>
          </a:xfrm>
          <a:prstGeom prst="rect">
            <a:avLst/>
          </a:prstGeom>
          <a:solidFill>
            <a:schemeClr val="accent1">
              <a:alpha val="0"/>
            </a:schemeClr>
          </a:solidFill>
          <a:ln>
            <a:noFill/>
          </a:ln>
        </p:spPr>
        <p:txBody>
          <a:bodyPr wrap="square" lIns="121917" tIns="60958" rIns="121917" bIns="60958" rtlCol="0">
            <a:spAutoFit/>
          </a:bodyPr>
          <a:lstStyle/>
          <a:p>
            <a:pPr algn="ctr"/>
            <a:r>
              <a:rPr lang="ru-RU" sz="2400" b="1" dirty="0">
                <a:solidFill>
                  <a:schemeClr val="accent3"/>
                </a:solidFill>
              </a:rPr>
              <a:t>Мастер-классы</a:t>
            </a:r>
            <a:endParaRPr lang="en-US" sz="2400" b="1" dirty="0">
              <a:solidFill>
                <a:schemeClr val="accent3"/>
              </a:solidFill>
            </a:endParaRPr>
          </a:p>
        </p:txBody>
      </p:sp>
    </p:spTree>
    <p:extLst>
      <p:ext uri="{BB962C8B-B14F-4D97-AF65-F5344CB8AC3E}">
        <p14:creationId xmlns:p14="http://schemas.microsoft.com/office/powerpoint/2010/main" val="1910957774"/>
      </p:ext>
    </p:extLst>
  </p:cSld>
  <p:clrMapOvr>
    <a:masterClrMapping/>
  </p:clrMapOvr>
  <p:transition spd="slow">
    <p:push dir="u"/>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fs.znanio.ru/methodology/images/95/ab/95aba6764b495358a2cd7f1c9e4a8d9be5c032f8.jpg"/>
          <p:cNvPicPr>
            <a:picLocks noChangeAspect="1" noChangeArrowheads="1"/>
          </p:cNvPicPr>
          <p:nvPr/>
        </p:nvPicPr>
        <p:blipFill>
          <a:blip r:embed="rId2" cstate="print"/>
          <a:srcRect/>
          <a:stretch>
            <a:fillRect/>
          </a:stretch>
        </p:blipFill>
        <p:spPr bwMode="auto">
          <a:xfrm>
            <a:off x="642910" y="357166"/>
            <a:ext cx="7929618" cy="5947215"/>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403648" y="0"/>
            <a:ext cx="6333785" cy="1200329"/>
          </a:xfrm>
          <a:prstGeom prst="rect">
            <a:avLst/>
          </a:prstGeom>
        </p:spPr>
        <p:txBody>
          <a:bodyPr wrap="none">
            <a:spAutoFit/>
          </a:bodyPr>
          <a:lstStyle/>
          <a:p>
            <a:pPr algn="ctr">
              <a:lnSpc>
                <a:spcPct val="150000"/>
              </a:lnSpc>
            </a:pPr>
            <a:r>
              <a:rPr lang="ru-RU" sz="2400" b="1" dirty="0">
                <a:solidFill>
                  <a:srgbClr val="7030A0"/>
                </a:solidFill>
                <a:latin typeface="Times New Roman" panose="02020603050405020304" pitchFamily="18" charset="0"/>
                <a:cs typeface="Times New Roman" panose="02020603050405020304" pitchFamily="18" charset="0"/>
              </a:rPr>
              <a:t>Технология смыслового чтения</a:t>
            </a:r>
          </a:p>
          <a:p>
            <a:pPr algn="ctr">
              <a:lnSpc>
                <a:spcPct val="150000"/>
              </a:lnSpc>
            </a:pPr>
            <a:r>
              <a:rPr lang="ru-RU" sz="2400" b="1" dirty="0">
                <a:solidFill>
                  <a:srgbClr val="7030A0"/>
                </a:solidFill>
                <a:latin typeface="Times New Roman" panose="02020603050405020304" pitchFamily="18" charset="0"/>
                <a:cs typeface="Times New Roman" panose="02020603050405020304" pitchFamily="18" charset="0"/>
              </a:rPr>
              <a:t>Практико-ориентированные задачи на ОГЭ</a:t>
            </a:r>
            <a:endParaRPr lang="en-US" sz="2400" b="1" dirty="0">
              <a:solidFill>
                <a:srgbClr val="7030A0"/>
              </a:solidFill>
              <a:latin typeface="Times New Roman" panose="02020603050405020304" pitchFamily="18" charset="0"/>
              <a:cs typeface="Times New Roman" panose="02020603050405020304" pitchFamily="18" charset="0"/>
            </a:endParaRPr>
          </a:p>
        </p:txBody>
      </p:sp>
      <p:graphicFrame>
        <p:nvGraphicFramePr>
          <p:cNvPr id="5" name="Схема 4"/>
          <p:cNvGraphicFramePr/>
          <p:nvPr/>
        </p:nvGraphicFramePr>
        <p:xfrm>
          <a:off x="642910" y="928670"/>
          <a:ext cx="8143932" cy="53578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720" y="928670"/>
            <a:ext cx="8568952" cy="1080120"/>
          </a:xfrm>
        </p:spPr>
        <p:txBody>
          <a:bodyPr>
            <a:normAutofit fontScale="90000"/>
          </a:bodyPr>
          <a:lstStyle/>
          <a:p>
            <a:r>
              <a:rPr lang="ru-RU" sz="2000" b="1" dirty="0" smtClean="0">
                <a:solidFill>
                  <a:srgbClr val="7030A0"/>
                </a:solidFill>
                <a:latin typeface="Times New Roman" panose="02020603050405020304" pitchFamily="18" charset="0"/>
                <a:cs typeface="Times New Roman" panose="02020603050405020304" pitchFamily="18" charset="0"/>
              </a:rPr>
              <a:t/>
            </a:r>
            <a:br>
              <a:rPr lang="ru-RU" sz="2000" b="1" dirty="0" smtClean="0">
                <a:solidFill>
                  <a:srgbClr val="7030A0"/>
                </a:solidFill>
                <a:latin typeface="Times New Roman" panose="02020603050405020304" pitchFamily="18" charset="0"/>
                <a:cs typeface="Times New Roman" panose="02020603050405020304" pitchFamily="18" charset="0"/>
              </a:rPr>
            </a:br>
            <a:r>
              <a:rPr lang="ru-RU" sz="2000" b="1" dirty="0" smtClean="0">
                <a:solidFill>
                  <a:srgbClr val="7030A0"/>
                </a:solidFill>
                <a:latin typeface="Times New Roman" panose="02020603050405020304" pitchFamily="18" charset="0"/>
                <a:cs typeface="Times New Roman" panose="02020603050405020304" pitchFamily="18" charset="0"/>
              </a:rPr>
              <a:t/>
            </a:r>
            <a:br>
              <a:rPr lang="ru-RU" sz="2000" b="1" dirty="0" smtClean="0">
                <a:solidFill>
                  <a:srgbClr val="7030A0"/>
                </a:solidFill>
                <a:latin typeface="Times New Roman" panose="02020603050405020304" pitchFamily="18" charset="0"/>
                <a:cs typeface="Times New Roman" panose="02020603050405020304" pitchFamily="18" charset="0"/>
              </a:rPr>
            </a:br>
            <a:r>
              <a:rPr lang="ru-RU" sz="2000" b="1" dirty="0" smtClean="0">
                <a:solidFill>
                  <a:srgbClr val="7030A0"/>
                </a:solidFill>
                <a:latin typeface="Times New Roman" panose="02020603050405020304" pitchFamily="18" charset="0"/>
                <a:cs typeface="Times New Roman" panose="02020603050405020304" pitchFamily="18" charset="0"/>
              </a:rPr>
              <a:t/>
            </a:r>
            <a:br>
              <a:rPr lang="ru-RU" sz="2000" b="1" dirty="0" smtClean="0">
                <a:solidFill>
                  <a:srgbClr val="7030A0"/>
                </a:solidFill>
                <a:latin typeface="Times New Roman" panose="02020603050405020304" pitchFamily="18" charset="0"/>
                <a:cs typeface="Times New Roman" panose="02020603050405020304" pitchFamily="18" charset="0"/>
              </a:rPr>
            </a:br>
            <a:r>
              <a:rPr lang="ru-RU" sz="2700" b="1" dirty="0" err="1" smtClean="0">
                <a:solidFill>
                  <a:srgbClr val="7030A0"/>
                </a:solidFill>
                <a:latin typeface="Times New Roman" pitchFamily="18" charset="0"/>
                <a:cs typeface="Times New Roman" pitchFamily="18" charset="0"/>
              </a:rPr>
              <a:t>Кейс-технологии</a:t>
            </a:r>
            <a:r>
              <a:rPr lang="ru-RU" sz="2700" dirty="0" smtClean="0">
                <a:solidFill>
                  <a:srgbClr val="7030A0"/>
                </a:solidFill>
                <a:latin typeface="Times New Roman" pitchFamily="18" charset="0"/>
                <a:cs typeface="Times New Roman" pitchFamily="18" charset="0"/>
              </a:rPr>
              <a:t> </a:t>
            </a:r>
            <a:br>
              <a:rPr lang="ru-RU" sz="2700" dirty="0" smtClean="0">
                <a:solidFill>
                  <a:srgbClr val="7030A0"/>
                </a:solidFill>
                <a:latin typeface="Times New Roman" pitchFamily="18" charset="0"/>
                <a:cs typeface="Times New Roman" pitchFamily="18" charset="0"/>
              </a:rPr>
            </a:br>
            <a:r>
              <a:rPr lang="ru-RU" sz="2700" b="1" dirty="0" smtClean="0">
                <a:solidFill>
                  <a:srgbClr val="7030A0"/>
                </a:solidFill>
                <a:latin typeface="Times New Roman" pitchFamily="18" charset="0"/>
                <a:cs typeface="Times New Roman" pitchFamily="18" charset="0"/>
              </a:rPr>
              <a:t>основаны на комплектовании наборов (кейсов), учебно-методических материалов и предоставлении их обучающимся для самостоятельного изучения</a:t>
            </a:r>
            <a:r>
              <a:rPr lang="ru-RU" sz="2700" dirty="0" smtClean="0">
                <a:solidFill>
                  <a:srgbClr val="7030A0"/>
                </a:solidFill>
                <a:latin typeface="Times New Roman" pitchFamily="18" charset="0"/>
                <a:cs typeface="Times New Roman" pitchFamily="18" charset="0"/>
              </a:rPr>
              <a:t>. </a:t>
            </a:r>
            <a:r>
              <a:rPr lang="ru-RU" sz="3600" b="1" dirty="0">
                <a:solidFill>
                  <a:srgbClr val="7030A0"/>
                </a:solidFill>
                <a:latin typeface="Times New Roman" panose="02020603050405020304" pitchFamily="18" charset="0"/>
                <a:cs typeface="Times New Roman" panose="02020603050405020304" pitchFamily="18" charset="0"/>
              </a:rPr>
              <a:t/>
            </a:r>
            <a:br>
              <a:rPr lang="ru-RU" sz="3600" b="1" dirty="0">
                <a:solidFill>
                  <a:srgbClr val="7030A0"/>
                </a:solidFill>
                <a:latin typeface="Times New Roman" panose="02020603050405020304" pitchFamily="18" charset="0"/>
                <a:cs typeface="Times New Roman" panose="02020603050405020304" pitchFamily="18" charset="0"/>
              </a:rPr>
            </a:br>
            <a:r>
              <a:rPr lang="ru-RU" sz="2400" dirty="0"/>
              <a:t>Кейс: Треугольники и их виды</a:t>
            </a:r>
          </a:p>
        </p:txBody>
      </p:sp>
      <p:sp>
        <p:nvSpPr>
          <p:cNvPr id="3" name="Объект 2"/>
          <p:cNvSpPr>
            <a:spLocks noGrp="1"/>
          </p:cNvSpPr>
          <p:nvPr>
            <p:ph idx="1"/>
          </p:nvPr>
        </p:nvSpPr>
        <p:spPr>
          <a:xfrm>
            <a:off x="642910" y="1961456"/>
            <a:ext cx="7776864" cy="4896544"/>
          </a:xfrm>
        </p:spPr>
        <p:txBody>
          <a:bodyPr>
            <a:normAutofit fontScale="55000" lnSpcReduction="20000"/>
          </a:bodyPr>
          <a:lstStyle/>
          <a:p>
            <a:pPr marL="0" indent="0" algn="just">
              <a:buNone/>
            </a:pPr>
            <a:r>
              <a:rPr lang="ru-RU" dirty="0"/>
              <a:t>В 5 классе на уроках математики мы подробно познакомились с геометрической фигурой – треугольником. </a:t>
            </a:r>
          </a:p>
          <a:p>
            <a:pPr algn="just"/>
            <a:r>
              <a:rPr lang="ru-RU" b="1" dirty="0"/>
              <a:t>Ответы на вопросы из домашнего задания.</a:t>
            </a:r>
          </a:p>
          <a:p>
            <a:pPr marL="457200" indent="-457200" algn="just">
              <a:buAutoNum type="arabicPeriod"/>
            </a:pPr>
            <a:r>
              <a:rPr lang="ru-RU" dirty="0"/>
              <a:t>Что такое треугольник? </a:t>
            </a:r>
          </a:p>
          <a:p>
            <a:pPr marL="0" indent="0" algn="just">
              <a:buNone/>
            </a:pPr>
            <a:r>
              <a:rPr lang="ru-RU" b="1" dirty="0"/>
              <a:t>в математике </a:t>
            </a:r>
            <a:r>
              <a:rPr lang="ru-RU" dirty="0"/>
              <a:t>– это геометрическая фигура, ограниченная тремя взаимно пересекающимися прямыми, образующими три внутренних угла</a:t>
            </a:r>
          </a:p>
          <a:p>
            <a:pPr marL="0" indent="0" algn="just">
              <a:buNone/>
            </a:pPr>
            <a:r>
              <a:rPr lang="ru-RU" b="1" dirty="0"/>
              <a:t>в черчении </a:t>
            </a:r>
            <a:r>
              <a:rPr lang="ru-RU" dirty="0"/>
              <a:t>- линейка в виде такой фигуры, служащая для черчения</a:t>
            </a:r>
          </a:p>
          <a:p>
            <a:pPr marL="0" indent="0" algn="just">
              <a:buNone/>
            </a:pPr>
            <a:r>
              <a:rPr lang="ru-RU" b="1" dirty="0"/>
              <a:t>в музыке </a:t>
            </a:r>
            <a:r>
              <a:rPr lang="ru-RU" dirty="0"/>
              <a:t>– ударный музыкальный инструмент из стального прута, по которому ударяют металлической палочкой</a:t>
            </a:r>
          </a:p>
          <a:p>
            <a:pPr marL="0" indent="0" algn="just">
              <a:buNone/>
            </a:pPr>
            <a:r>
              <a:rPr lang="ru-RU" b="1" dirty="0"/>
              <a:t>в быту</a:t>
            </a:r>
          </a:p>
          <a:p>
            <a:pPr marL="0" indent="0" algn="just">
              <a:buNone/>
            </a:pPr>
            <a:r>
              <a:rPr lang="ru-RU" dirty="0"/>
              <a:t>2. Как возникли треугольники?</a:t>
            </a:r>
          </a:p>
          <a:p>
            <a:pPr marL="0" indent="0" algn="just">
              <a:buNone/>
            </a:pPr>
            <a:r>
              <a:rPr lang="ru-RU" dirty="0"/>
              <a:t>Как точно появились треугольники, неизвестно. Но геометрия была открыта египтянами. Наиболее простым был участок в форме треугольника.</a:t>
            </a:r>
          </a:p>
          <a:p>
            <a:pPr marL="0" indent="0" algn="just">
              <a:buNone/>
            </a:pPr>
            <a:r>
              <a:rPr lang="ru-RU" dirty="0"/>
              <a:t>3. Какие предметы треугольной формы окружают нас (крыша дома, вешалка, утюг, пирожки, ёлка, дорожные знаки, фигуры….)</a:t>
            </a:r>
          </a:p>
          <a:p>
            <a:pPr marL="0" indent="0" algn="just">
              <a:buNone/>
            </a:pPr>
            <a:r>
              <a:rPr lang="ru-RU" dirty="0"/>
              <a:t>4. Какие свойства треугольника применяются в повседневной жизни (жесткость)</a:t>
            </a:r>
          </a:p>
          <a:p>
            <a:pPr marL="0" indent="0" algn="just">
              <a:buNone/>
            </a:pPr>
            <a:r>
              <a:rPr lang="ru-RU" dirty="0"/>
              <a:t>5.  Какие загадки связаны с треугольниками (Бермудский треугольник, это район западной части Атлантического океана. Еще это место называют аномальной зоной. Место таинственного исчезновения кораблей и самолетов.)</a:t>
            </a:r>
          </a:p>
        </p:txBody>
      </p:sp>
    </p:spTree>
    <p:extLst>
      <p:ext uri="{BB962C8B-B14F-4D97-AF65-F5344CB8AC3E}">
        <p14:creationId xmlns:p14="http://schemas.microsoft.com/office/powerpoint/2010/main" val="1323827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3568" y="332656"/>
            <a:ext cx="7848872" cy="648072"/>
          </a:xfrm>
        </p:spPr>
        <p:txBody>
          <a:bodyPr>
            <a:normAutofit/>
          </a:bodyPr>
          <a:lstStyle/>
          <a:p>
            <a:r>
              <a:rPr lang="ru-RU" sz="3200" dirty="0"/>
              <a:t>Работа в группах   № 1</a:t>
            </a:r>
          </a:p>
        </p:txBody>
      </p:sp>
      <p:sp>
        <p:nvSpPr>
          <p:cNvPr id="3" name="Объект 2"/>
          <p:cNvSpPr>
            <a:spLocks noGrp="1"/>
          </p:cNvSpPr>
          <p:nvPr>
            <p:ph idx="1"/>
          </p:nvPr>
        </p:nvSpPr>
        <p:spPr>
          <a:xfrm>
            <a:off x="683568" y="980728"/>
            <a:ext cx="7543800" cy="5328592"/>
          </a:xfrm>
        </p:spPr>
        <p:txBody>
          <a:bodyPr/>
          <a:lstStyle/>
          <a:p>
            <a:pPr marL="0" indent="0">
              <a:buNone/>
            </a:pPr>
            <a:r>
              <a:rPr lang="ru-RU" sz="1800" dirty="0">
                <a:latin typeface="Times New Roman" pitchFamily="18" charset="0"/>
                <a:cs typeface="Times New Roman" pitchFamily="18" charset="0"/>
              </a:rPr>
              <a:t>Определите вид треугольника по углам и сделайте вывод. Для треугольника №1 найдите в учебнике название сторон.</a:t>
            </a:r>
          </a:p>
          <a:p>
            <a:pPr marL="0" indent="0">
              <a:buNone/>
            </a:pPr>
            <a:endParaRPr lang="ru-RU" sz="1800" dirty="0">
              <a:latin typeface="Times New Roman" pitchFamily="18" charset="0"/>
              <a:cs typeface="Times New Roman" pitchFamily="18" charset="0"/>
            </a:endParaRPr>
          </a:p>
          <a:p>
            <a:pPr marL="0" indent="0">
              <a:buNone/>
            </a:pPr>
            <a:endParaRPr lang="ru-RU" sz="1800" dirty="0">
              <a:latin typeface="Times New Roman" pitchFamily="18" charset="0"/>
              <a:cs typeface="Times New Roman" pitchFamily="18" charset="0"/>
            </a:endParaRPr>
          </a:p>
          <a:p>
            <a:pPr marL="0" indent="0">
              <a:buNone/>
            </a:pPr>
            <a:endParaRPr lang="ru-RU" sz="1800" dirty="0">
              <a:latin typeface="Times New Roman" pitchFamily="18" charset="0"/>
              <a:cs typeface="Times New Roman" pitchFamily="18" charset="0"/>
            </a:endParaRPr>
          </a:p>
          <a:p>
            <a:pPr marL="0" indent="0">
              <a:buNone/>
            </a:pPr>
            <a:endParaRPr lang="ru-RU" sz="1800" dirty="0">
              <a:latin typeface="Times New Roman" pitchFamily="18" charset="0"/>
              <a:cs typeface="Times New Roman" pitchFamily="18" charset="0"/>
            </a:endParaRPr>
          </a:p>
          <a:p>
            <a:pPr marL="0" indent="0">
              <a:buNone/>
            </a:pPr>
            <a:endParaRPr lang="ru-RU" sz="1800" dirty="0">
              <a:latin typeface="Times New Roman" pitchFamily="18" charset="0"/>
              <a:cs typeface="Times New Roman" pitchFamily="18" charset="0"/>
            </a:endParaRPr>
          </a:p>
          <a:p>
            <a:pPr marL="0" indent="0">
              <a:buNone/>
            </a:pPr>
            <a:endParaRPr lang="ru-RU" sz="1800" dirty="0">
              <a:latin typeface="Times New Roman" pitchFamily="18" charset="0"/>
              <a:cs typeface="Times New Roman" pitchFamily="18" charset="0"/>
            </a:endParaRPr>
          </a:p>
          <a:p>
            <a:pPr marL="0" indent="0">
              <a:buNone/>
            </a:pPr>
            <a:r>
              <a:rPr lang="ru-RU" sz="1800" dirty="0">
                <a:latin typeface="Times New Roman" pitchFamily="18" charset="0"/>
                <a:cs typeface="Times New Roman" pitchFamily="18" charset="0"/>
              </a:rPr>
              <a:t>Определите вид треугольника По сторонам и сделайте вывод  (воспользуйтесь учебником на стр.   )</a:t>
            </a:r>
          </a:p>
          <a:p>
            <a:pPr marL="0" indent="0">
              <a:buNone/>
            </a:pPr>
            <a:endParaRPr lang="ru-RU" dirty="0"/>
          </a:p>
          <a:p>
            <a:pPr marL="0" indent="0">
              <a:buNone/>
            </a:pPr>
            <a:endParaRPr lang="ru-RU" dirty="0"/>
          </a:p>
          <a:p>
            <a:pPr marL="0" indent="0">
              <a:buNone/>
            </a:pPr>
            <a:endParaRPr lang="ru-RU" dirty="0"/>
          </a:p>
          <a:p>
            <a:pPr marL="0" indent="0">
              <a:buNone/>
            </a:pPr>
            <a:endParaRPr lang="ru-RU" dirty="0"/>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75656" y="1772816"/>
            <a:ext cx="5388348" cy="16207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13438"/>
          <a:stretch/>
        </p:blipFill>
        <p:spPr bwMode="auto">
          <a:xfrm>
            <a:off x="1547664" y="4293096"/>
            <a:ext cx="4905563" cy="1403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Прямоугольник 5"/>
          <p:cNvSpPr/>
          <p:nvPr/>
        </p:nvSpPr>
        <p:spPr>
          <a:xfrm>
            <a:off x="7020272" y="188640"/>
            <a:ext cx="1937966" cy="369332"/>
          </a:xfrm>
          <a:prstGeom prst="rect">
            <a:avLst/>
          </a:prstGeom>
        </p:spPr>
        <p:txBody>
          <a:bodyPr wrap="none">
            <a:spAutoFit/>
          </a:bodyPr>
          <a:lstStyle/>
          <a:p>
            <a:r>
              <a:rPr lang="ru-RU" b="1" dirty="0">
                <a:solidFill>
                  <a:srgbClr val="7030A0"/>
                </a:solidFill>
                <a:latin typeface="Times New Roman" panose="02020603050405020304" pitchFamily="18" charset="0"/>
                <a:cs typeface="Times New Roman" panose="02020603050405020304" pitchFamily="18" charset="0"/>
              </a:rPr>
              <a:t>Кейс-технология</a:t>
            </a:r>
            <a:endParaRPr lang="ru-RU" dirty="0"/>
          </a:p>
        </p:txBody>
      </p:sp>
    </p:spTree>
    <p:extLst>
      <p:ext uri="{BB962C8B-B14F-4D97-AF65-F5344CB8AC3E}">
        <p14:creationId xmlns:p14="http://schemas.microsoft.com/office/powerpoint/2010/main" val="22350228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55576" y="260648"/>
            <a:ext cx="6781800" cy="792088"/>
          </a:xfrm>
        </p:spPr>
        <p:txBody>
          <a:bodyPr>
            <a:normAutofit/>
          </a:bodyPr>
          <a:lstStyle/>
          <a:p>
            <a:r>
              <a:rPr lang="ru-RU" sz="3600" dirty="0"/>
              <a:t>№2</a:t>
            </a:r>
          </a:p>
        </p:txBody>
      </p:sp>
      <p:pic>
        <p:nvPicPr>
          <p:cNvPr id="4100"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6260" y="1052736"/>
            <a:ext cx="6988108" cy="21018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Объект 4"/>
          <p:cNvSpPr>
            <a:spLocks noGrp="1"/>
          </p:cNvSpPr>
          <p:nvPr>
            <p:ph idx="1"/>
          </p:nvPr>
        </p:nvSpPr>
        <p:spPr>
          <a:xfrm>
            <a:off x="762000" y="1052736"/>
            <a:ext cx="8130480" cy="4896544"/>
          </a:xfrm>
        </p:spPr>
        <p:txBody>
          <a:bodyPr>
            <a:normAutofit/>
          </a:bodyPr>
          <a:lstStyle/>
          <a:p>
            <a:endParaRPr lang="ru-RU" dirty="0"/>
          </a:p>
          <a:p>
            <a:endParaRPr lang="ru-RU" dirty="0"/>
          </a:p>
          <a:p>
            <a:endParaRPr lang="ru-RU" dirty="0"/>
          </a:p>
          <a:p>
            <a:endParaRPr lang="ru-RU" dirty="0"/>
          </a:p>
          <a:p>
            <a:endParaRPr lang="ru-RU" dirty="0"/>
          </a:p>
          <a:p>
            <a:r>
              <a:rPr lang="ru-RU" sz="1800" dirty="0">
                <a:latin typeface="Times New Roman" pitchFamily="18" charset="0"/>
                <a:cs typeface="Times New Roman" pitchFamily="18" charset="0"/>
              </a:rPr>
              <a:t>Измерьте стороны и углы треугольника и сделайте вывод относительно противолежащих сторон и углов треугольника.</a:t>
            </a:r>
          </a:p>
          <a:p>
            <a:pPr marL="0" indent="0">
              <a:buNone/>
            </a:pPr>
            <a:r>
              <a:rPr lang="ru-RU" sz="1800" dirty="0">
                <a:latin typeface="Times New Roman" pitchFamily="18" charset="0"/>
                <a:cs typeface="Times New Roman" pitchFamily="18" charset="0"/>
              </a:rPr>
              <a:t>Заполните пропуски: </a:t>
            </a:r>
          </a:p>
          <a:p>
            <a:pPr marL="0" indent="0">
              <a:buNone/>
            </a:pPr>
            <a:r>
              <a:rPr lang="ru-RU" sz="1800" dirty="0">
                <a:latin typeface="Times New Roman" pitchFamily="18" charset="0"/>
                <a:cs typeface="Times New Roman" pitchFamily="18" charset="0"/>
              </a:rPr>
              <a:t>Против большей стороны лежит   __________ угол.</a:t>
            </a:r>
          </a:p>
          <a:p>
            <a:pPr marL="0" indent="0">
              <a:buNone/>
            </a:pPr>
            <a:r>
              <a:rPr lang="ru-RU" sz="1800" dirty="0">
                <a:latin typeface="Times New Roman" pitchFamily="18" charset="0"/>
                <a:cs typeface="Times New Roman" pitchFamily="18" charset="0"/>
              </a:rPr>
              <a:t>Против большего угла лежит ________ сторона.</a:t>
            </a:r>
          </a:p>
          <a:p>
            <a:pPr marL="0" indent="0">
              <a:buNone/>
            </a:pPr>
            <a:endParaRPr lang="ru-RU" dirty="0"/>
          </a:p>
        </p:txBody>
      </p:sp>
      <p:sp>
        <p:nvSpPr>
          <p:cNvPr id="6" name="Прямоугольник 5"/>
          <p:cNvSpPr/>
          <p:nvPr/>
        </p:nvSpPr>
        <p:spPr>
          <a:xfrm>
            <a:off x="7020272" y="188640"/>
            <a:ext cx="1937966" cy="369332"/>
          </a:xfrm>
          <a:prstGeom prst="rect">
            <a:avLst/>
          </a:prstGeom>
        </p:spPr>
        <p:txBody>
          <a:bodyPr wrap="none">
            <a:spAutoFit/>
          </a:bodyPr>
          <a:lstStyle/>
          <a:p>
            <a:r>
              <a:rPr lang="ru-RU" b="1" dirty="0">
                <a:solidFill>
                  <a:srgbClr val="7030A0"/>
                </a:solidFill>
                <a:latin typeface="Times New Roman" panose="02020603050405020304" pitchFamily="18" charset="0"/>
                <a:cs typeface="Times New Roman" panose="02020603050405020304" pitchFamily="18" charset="0"/>
              </a:rPr>
              <a:t>Кейс-технология</a:t>
            </a:r>
            <a:endParaRPr lang="ru-RU" dirty="0"/>
          </a:p>
        </p:txBody>
      </p:sp>
    </p:spTree>
    <p:extLst>
      <p:ext uri="{BB962C8B-B14F-4D97-AF65-F5344CB8AC3E}">
        <p14:creationId xmlns:p14="http://schemas.microsoft.com/office/powerpoint/2010/main" val="40072932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547" r="3150" b="7593"/>
          <a:stretch/>
        </p:blipFill>
        <p:spPr bwMode="auto">
          <a:xfrm>
            <a:off x="439386" y="2420888"/>
            <a:ext cx="8646935" cy="2088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Заголовок 1"/>
          <p:cNvSpPr>
            <a:spLocks noGrp="1"/>
          </p:cNvSpPr>
          <p:nvPr>
            <p:ph type="title"/>
          </p:nvPr>
        </p:nvSpPr>
        <p:spPr>
          <a:xfrm>
            <a:off x="-21704" y="260648"/>
            <a:ext cx="6781800" cy="792088"/>
          </a:xfrm>
        </p:spPr>
        <p:txBody>
          <a:bodyPr>
            <a:normAutofit/>
          </a:bodyPr>
          <a:lstStyle/>
          <a:p>
            <a:r>
              <a:rPr lang="ru-RU" sz="2800" dirty="0"/>
              <a:t>№ 3</a:t>
            </a:r>
          </a:p>
        </p:txBody>
      </p:sp>
      <p:sp>
        <p:nvSpPr>
          <p:cNvPr id="3" name="Объект 2"/>
          <p:cNvSpPr>
            <a:spLocks noGrp="1"/>
          </p:cNvSpPr>
          <p:nvPr>
            <p:ph idx="1"/>
          </p:nvPr>
        </p:nvSpPr>
        <p:spPr>
          <a:xfrm>
            <a:off x="440060" y="1052736"/>
            <a:ext cx="7543800" cy="3886200"/>
          </a:xfrm>
        </p:spPr>
        <p:txBody>
          <a:bodyPr/>
          <a:lstStyle/>
          <a:p>
            <a:r>
              <a:rPr lang="ru-RU" sz="1800" dirty="0">
                <a:latin typeface="Times New Roman" pitchFamily="18" charset="0"/>
                <a:cs typeface="Times New Roman" pitchFamily="18" charset="0"/>
              </a:rPr>
              <a:t>Заполните таблицу</a:t>
            </a:r>
          </a:p>
          <a:p>
            <a:endParaRPr lang="ru-RU" dirty="0"/>
          </a:p>
          <a:p>
            <a:endParaRPr lang="ru-RU" dirty="0"/>
          </a:p>
          <a:p>
            <a:endParaRPr lang="ru-RU" dirty="0"/>
          </a:p>
          <a:p>
            <a:endParaRPr lang="ru-RU" dirty="0"/>
          </a:p>
          <a:p>
            <a:endParaRPr lang="ru-RU" dirty="0"/>
          </a:p>
          <a:p>
            <a:endParaRPr lang="ru-RU" dirty="0"/>
          </a:p>
        </p:txBody>
      </p:sp>
      <p:sp>
        <p:nvSpPr>
          <p:cNvPr id="5" name="Прямоугольник 4"/>
          <p:cNvSpPr/>
          <p:nvPr/>
        </p:nvSpPr>
        <p:spPr>
          <a:xfrm>
            <a:off x="7020272" y="188640"/>
            <a:ext cx="1937966" cy="369332"/>
          </a:xfrm>
          <a:prstGeom prst="rect">
            <a:avLst/>
          </a:prstGeom>
        </p:spPr>
        <p:txBody>
          <a:bodyPr wrap="none">
            <a:spAutoFit/>
          </a:bodyPr>
          <a:lstStyle/>
          <a:p>
            <a:r>
              <a:rPr lang="ru-RU" b="1" dirty="0">
                <a:solidFill>
                  <a:srgbClr val="7030A0"/>
                </a:solidFill>
                <a:latin typeface="Times New Roman" panose="02020603050405020304" pitchFamily="18" charset="0"/>
                <a:cs typeface="Times New Roman" panose="02020603050405020304" pitchFamily="18" charset="0"/>
              </a:rPr>
              <a:t>Кейс-технология</a:t>
            </a:r>
            <a:endParaRPr lang="ru-RU" dirty="0"/>
          </a:p>
        </p:txBody>
      </p:sp>
    </p:spTree>
    <p:extLst>
      <p:ext uri="{BB962C8B-B14F-4D97-AF65-F5344CB8AC3E}">
        <p14:creationId xmlns:p14="http://schemas.microsoft.com/office/powerpoint/2010/main" val="15452990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55576" y="116632"/>
            <a:ext cx="6781800" cy="1008112"/>
          </a:xfrm>
        </p:spPr>
        <p:txBody>
          <a:bodyPr>
            <a:normAutofit/>
          </a:bodyPr>
          <a:lstStyle/>
          <a:p>
            <a:r>
              <a:rPr lang="ru-RU" sz="3600" dirty="0"/>
              <a:t>№ 4</a:t>
            </a:r>
          </a:p>
        </p:txBody>
      </p:sp>
      <p:pic>
        <p:nvPicPr>
          <p:cNvPr id="5122"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5304047" y="1866136"/>
            <a:ext cx="3657600" cy="2476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755576" y="980728"/>
            <a:ext cx="4572000" cy="3693319"/>
          </a:xfrm>
          <a:prstGeom prst="rect">
            <a:avLst/>
          </a:prstGeom>
        </p:spPr>
        <p:txBody>
          <a:bodyPr>
            <a:spAutoFit/>
          </a:bodyPr>
          <a:lstStyle/>
          <a:p>
            <a:endParaRPr lang="ru-RU" dirty="0"/>
          </a:p>
          <a:p>
            <a:r>
              <a:rPr lang="ru-RU" dirty="0"/>
              <a:t>Даны три таблички.</a:t>
            </a:r>
          </a:p>
          <a:p>
            <a:endParaRPr lang="ru-RU" dirty="0"/>
          </a:p>
          <a:p>
            <a:r>
              <a:rPr lang="ru-RU" dirty="0"/>
              <a:t>Синим обведи табличку с длинами сторон равностороннего треугольника.</a:t>
            </a:r>
          </a:p>
          <a:p>
            <a:endParaRPr lang="ru-RU" dirty="0"/>
          </a:p>
          <a:p>
            <a:r>
              <a:rPr lang="ru-RU" dirty="0"/>
              <a:t>Красным подчеркни табличку с длинами сторон равнобедренного треугольника.</a:t>
            </a:r>
          </a:p>
          <a:p>
            <a:endParaRPr lang="ru-RU" dirty="0"/>
          </a:p>
          <a:p>
            <a:r>
              <a:rPr lang="ru-RU" dirty="0"/>
              <a:t>Зеленым закрась табличку с длинами сторон разностороннего треугольника.</a:t>
            </a:r>
          </a:p>
          <a:p>
            <a:endParaRPr lang="ru-RU" dirty="0"/>
          </a:p>
          <a:p>
            <a:endParaRPr lang="ru-RU" dirty="0"/>
          </a:p>
        </p:txBody>
      </p:sp>
      <p:sp>
        <p:nvSpPr>
          <p:cNvPr id="5" name="Прямоугольник 4"/>
          <p:cNvSpPr/>
          <p:nvPr/>
        </p:nvSpPr>
        <p:spPr>
          <a:xfrm>
            <a:off x="7020272" y="188640"/>
            <a:ext cx="1937966" cy="369332"/>
          </a:xfrm>
          <a:prstGeom prst="rect">
            <a:avLst/>
          </a:prstGeom>
        </p:spPr>
        <p:txBody>
          <a:bodyPr wrap="none">
            <a:spAutoFit/>
          </a:bodyPr>
          <a:lstStyle/>
          <a:p>
            <a:r>
              <a:rPr lang="ru-RU" b="1" dirty="0">
                <a:solidFill>
                  <a:srgbClr val="7030A0"/>
                </a:solidFill>
                <a:latin typeface="Times New Roman" panose="02020603050405020304" pitchFamily="18" charset="0"/>
                <a:cs typeface="Times New Roman" panose="02020603050405020304" pitchFamily="18" charset="0"/>
              </a:rPr>
              <a:t>Кейс-технология</a:t>
            </a:r>
            <a:endParaRPr lang="ru-RU" dirty="0"/>
          </a:p>
        </p:txBody>
      </p:sp>
    </p:spTree>
    <p:extLst>
      <p:ext uri="{BB962C8B-B14F-4D97-AF65-F5344CB8AC3E}">
        <p14:creationId xmlns:p14="http://schemas.microsoft.com/office/powerpoint/2010/main" val="158347905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Официальная">
  <a:themeElements>
    <a:clrScheme name="Аспект">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Официальная">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Официальная">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1151</TotalTime>
  <Words>2027</Words>
  <Application>Microsoft Office PowerPoint</Application>
  <PresentationFormat>Экран (4:3)</PresentationFormat>
  <Paragraphs>222</Paragraphs>
  <Slides>31</Slides>
  <Notes>1</Notes>
  <HiddenSlides>0</HiddenSlides>
  <MMClips>0</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31</vt:i4>
      </vt:variant>
    </vt:vector>
  </HeadingPairs>
  <TitlesOfParts>
    <vt:vector size="39" baseType="lpstr">
      <vt:lpstr>Arial</vt:lpstr>
      <vt:lpstr>Calibri</vt:lpstr>
      <vt:lpstr>Cambria</vt:lpstr>
      <vt:lpstr>Georgia</vt:lpstr>
      <vt:lpstr>Times New Roman</vt:lpstr>
      <vt:lpstr>Wingdings</vt:lpstr>
      <vt:lpstr>Wingdings 2</vt:lpstr>
      <vt:lpstr>Официальная</vt:lpstr>
      <vt:lpstr>  Муниципальное бюджетное общеобразовательное учреждение «Средняя общеобразовательная школа №47» города Калуги   </vt:lpstr>
      <vt:lpstr>Презентация PowerPoint</vt:lpstr>
      <vt:lpstr>Презентация PowerPoint</vt:lpstr>
      <vt:lpstr>Презентация PowerPoint</vt:lpstr>
      <vt:lpstr>   Кейс-технологии  основаны на комплектовании наборов (кейсов), учебно-методических материалов и предоставлении их обучающимся для самостоятельного изучения.  Кейс: Треугольники и их виды</vt:lpstr>
      <vt:lpstr>Работа в группах   № 1</vt:lpstr>
      <vt:lpstr>№2</vt:lpstr>
      <vt:lpstr>№ 3</vt:lpstr>
      <vt:lpstr>№ 4</vt:lpstr>
      <vt:lpstr>№ 5</vt:lpstr>
      <vt:lpstr>Муниципальное бюджетное общеобразовательное учреждение «Средняя общеобразовательная школа №47» города Калуги   Областная научно-практическая конференция  «Молодость — науке» памяти А.Л. Чижевского </vt:lpstr>
      <vt:lpstr>Презентация PowerPoint</vt:lpstr>
      <vt:lpstr>Презентация PowerPoint</vt:lpstr>
      <vt:lpstr>Презентация PowerPoint</vt:lpstr>
      <vt:lpstr>Презентация PowerPoint</vt:lpstr>
      <vt:lpstr>Муниципальное бюджетное общеобразовательное учреждение «Средняя общеобразовательная школа №47» города Калуги   </vt:lpstr>
      <vt:lpstr>Презентация PowerPoint</vt:lpstr>
      <vt:lpstr>Презентация PowerPoint</vt:lpstr>
      <vt:lpstr>Презентация PowerPoint</vt:lpstr>
      <vt:lpstr>Муниципальное бюджетное общеобразовательное учреждение «Средняя общеобразовательная школа №47» города Калуги  Конкурс научно-исследовательских работ имени Д.И.Менделеева среди учащихся муниципальных образовательных учреждений города Калуги</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Муниципальное бюджетное общеобразовательное учреждение «Средняя общеобразовательная школа №47» города Калуги  Научно-практическая конференция «Развитие инновационного потенциала педагогов образовательных учреждений»</dc:title>
  <dc:creator>G1840</dc:creator>
  <cp:lastModifiedBy>Учитель</cp:lastModifiedBy>
  <cp:revision>90</cp:revision>
  <dcterms:created xsi:type="dcterms:W3CDTF">2022-12-07T08:44:22Z</dcterms:created>
  <dcterms:modified xsi:type="dcterms:W3CDTF">2024-02-21T05:55:14Z</dcterms:modified>
</cp:coreProperties>
</file>