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4" r:id="rId2"/>
    <p:sldId id="275" r:id="rId3"/>
    <p:sldId id="276" r:id="rId4"/>
    <p:sldId id="278" r:id="rId5"/>
    <p:sldId id="284" r:id="rId6"/>
    <p:sldId id="283" r:id="rId7"/>
    <p:sldId id="279" r:id="rId8"/>
    <p:sldId id="289" r:id="rId9"/>
    <p:sldId id="297" r:id="rId10"/>
    <p:sldId id="277" r:id="rId11"/>
    <p:sldId id="286" r:id="rId12"/>
    <p:sldId id="285" r:id="rId13"/>
    <p:sldId id="287" r:id="rId14"/>
    <p:sldId id="293" r:id="rId15"/>
    <p:sldId id="292" r:id="rId16"/>
    <p:sldId id="294" r:id="rId17"/>
    <p:sldId id="298" r:id="rId18"/>
    <p:sldId id="296" r:id="rId19"/>
    <p:sldId id="295" r:id="rId20"/>
    <p:sldId id="291"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52"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06.02.2020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06.02.2020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06.02.2020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06.02.2020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06.02.2020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06.02.2020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06.02.2020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06.02.2020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06.02.2020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06.02.2020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06.02.2020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06.02.2020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7.jpeg"/><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343"/>
            <a:ext cx="9144000" cy="7011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одзаголовок 2"/>
          <p:cNvSpPr>
            <a:spLocks noGrp="1"/>
          </p:cNvSpPr>
          <p:nvPr>
            <p:ph type="subTitle" idx="1"/>
          </p:nvPr>
        </p:nvSpPr>
        <p:spPr>
          <a:xfrm>
            <a:off x="1371600" y="2996952"/>
            <a:ext cx="6400800" cy="2641848"/>
          </a:xfrm>
        </p:spPr>
        <p:txBody>
          <a:bodyPr>
            <a:noAutofit/>
          </a:bodyPr>
          <a:lstStyle/>
          <a:p>
            <a:pPr algn="r"/>
            <a:r>
              <a:rPr lang="ru-RU" sz="2000" b="1" dirty="0" smtClean="0">
                <a:solidFill>
                  <a:srgbClr val="C00000"/>
                </a:solidFill>
                <a:latin typeface="Times New Roman" pitchFamily="18" charset="0"/>
                <a:cs typeface="Times New Roman" pitchFamily="18" charset="0"/>
              </a:rPr>
              <a:t>Участники проекта:</a:t>
            </a:r>
          </a:p>
          <a:p>
            <a:pPr algn="r"/>
            <a:r>
              <a:rPr lang="ru-RU" sz="2000" b="1" dirty="0">
                <a:solidFill>
                  <a:srgbClr val="C00000"/>
                </a:solidFill>
                <a:latin typeface="Times New Roman" pitchFamily="18" charset="0"/>
                <a:cs typeface="Times New Roman" pitchFamily="18" charset="0"/>
              </a:rPr>
              <a:t>в</a:t>
            </a:r>
            <a:r>
              <a:rPr lang="ru-RU" sz="2000" b="1" dirty="0" smtClean="0">
                <a:solidFill>
                  <a:srgbClr val="C00000"/>
                </a:solidFill>
                <a:latin typeface="Times New Roman" pitchFamily="18" charset="0"/>
                <a:cs typeface="Times New Roman" pitchFamily="18" charset="0"/>
              </a:rPr>
              <a:t>оспитанники МА ДОУ №42</a:t>
            </a:r>
          </a:p>
          <a:p>
            <a:pPr algn="r"/>
            <a:r>
              <a:rPr lang="ru-RU" sz="2000" b="1" dirty="0" smtClean="0">
                <a:solidFill>
                  <a:srgbClr val="C00000"/>
                </a:solidFill>
                <a:latin typeface="Times New Roman" pitchFamily="18" charset="0"/>
                <a:cs typeface="Times New Roman" pitchFamily="18" charset="0"/>
              </a:rPr>
              <a:t>Жидкова Катя</a:t>
            </a:r>
          </a:p>
          <a:p>
            <a:pPr algn="r"/>
            <a:r>
              <a:rPr lang="ru-RU" sz="2000" b="1" dirty="0" smtClean="0">
                <a:solidFill>
                  <a:srgbClr val="C00000"/>
                </a:solidFill>
                <a:latin typeface="Times New Roman" pitchFamily="18" charset="0"/>
                <a:cs typeface="Times New Roman" pitchFamily="18" charset="0"/>
              </a:rPr>
              <a:t>Даминов </a:t>
            </a:r>
            <a:r>
              <a:rPr lang="ru-RU" sz="2000" b="1" dirty="0" err="1" smtClean="0">
                <a:solidFill>
                  <a:srgbClr val="C00000"/>
                </a:solidFill>
                <a:latin typeface="Times New Roman" pitchFamily="18" charset="0"/>
                <a:cs typeface="Times New Roman" pitchFamily="18" charset="0"/>
              </a:rPr>
              <a:t>Камиль</a:t>
            </a:r>
            <a:endParaRPr lang="ru-RU" sz="2000" b="1" dirty="0" smtClean="0">
              <a:solidFill>
                <a:srgbClr val="C00000"/>
              </a:solidFill>
              <a:latin typeface="Times New Roman" pitchFamily="18" charset="0"/>
              <a:cs typeface="Times New Roman" pitchFamily="18" charset="0"/>
            </a:endParaRPr>
          </a:p>
          <a:p>
            <a:pPr algn="r"/>
            <a:r>
              <a:rPr lang="ru-RU" sz="2000" b="1" dirty="0" err="1" smtClean="0">
                <a:solidFill>
                  <a:srgbClr val="C00000"/>
                </a:solidFill>
                <a:latin typeface="Times New Roman" pitchFamily="18" charset="0"/>
                <a:cs typeface="Times New Roman" pitchFamily="18" charset="0"/>
              </a:rPr>
              <a:t>Кленкова</a:t>
            </a:r>
            <a:r>
              <a:rPr lang="ru-RU" sz="2000" b="1" dirty="0" smtClean="0">
                <a:solidFill>
                  <a:srgbClr val="C00000"/>
                </a:solidFill>
                <a:latin typeface="Times New Roman" pitchFamily="18" charset="0"/>
                <a:cs typeface="Times New Roman" pitchFamily="18" charset="0"/>
              </a:rPr>
              <a:t> Даша</a:t>
            </a:r>
          </a:p>
          <a:p>
            <a:pPr algn="r"/>
            <a:r>
              <a:rPr lang="ru-RU" sz="2000" b="1" dirty="0" smtClean="0">
                <a:solidFill>
                  <a:srgbClr val="C00000"/>
                </a:solidFill>
                <a:latin typeface="Times New Roman" pitchFamily="18" charset="0"/>
                <a:cs typeface="Times New Roman" pitchFamily="18" charset="0"/>
              </a:rPr>
              <a:t>Руководитель проекта:</a:t>
            </a:r>
          </a:p>
          <a:p>
            <a:pPr algn="r"/>
            <a:r>
              <a:rPr lang="ru-RU" sz="2000" b="1" dirty="0">
                <a:solidFill>
                  <a:srgbClr val="C00000"/>
                </a:solidFill>
                <a:latin typeface="Times New Roman" pitchFamily="18" charset="0"/>
                <a:cs typeface="Times New Roman" pitchFamily="18" charset="0"/>
              </a:rPr>
              <a:t>в</a:t>
            </a:r>
            <a:r>
              <a:rPr lang="ru-RU" sz="2000" b="1" dirty="0" smtClean="0">
                <a:solidFill>
                  <a:srgbClr val="C00000"/>
                </a:solidFill>
                <a:latin typeface="Times New Roman" pitchFamily="18" charset="0"/>
                <a:cs typeface="Times New Roman" pitchFamily="18" charset="0"/>
              </a:rPr>
              <a:t>оспитатель </a:t>
            </a:r>
          </a:p>
          <a:p>
            <a:pPr algn="r"/>
            <a:r>
              <a:rPr lang="ru-RU" sz="2000" b="1" dirty="0" err="1" smtClean="0">
                <a:solidFill>
                  <a:srgbClr val="C00000"/>
                </a:solidFill>
                <a:latin typeface="Times New Roman" pitchFamily="18" charset="0"/>
                <a:cs typeface="Times New Roman" pitchFamily="18" charset="0"/>
              </a:rPr>
              <a:t>Григорошкуца</a:t>
            </a:r>
            <a:r>
              <a:rPr lang="ru-RU" sz="2000" b="1" dirty="0" smtClean="0">
                <a:solidFill>
                  <a:srgbClr val="C00000"/>
                </a:solidFill>
                <a:latin typeface="Times New Roman" pitchFamily="18" charset="0"/>
                <a:cs typeface="Times New Roman" pitchFamily="18" charset="0"/>
              </a:rPr>
              <a:t> Наталья Александровна</a:t>
            </a:r>
          </a:p>
        </p:txBody>
      </p:sp>
      <p:sp>
        <p:nvSpPr>
          <p:cNvPr id="4" name="AutoShape 2" descr="https://images.freeimages.com/images/large-previews/c38/bubble-photo-files-116592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4" descr="https://images.freeimages.com/images/large-previews/c38/bubble-photo-files-1165924.jpg"/>
          <p:cNvSpPr>
            <a:spLocks noGrp="1" noChangeAspect="1" noChangeArrowheads="1"/>
          </p:cNvSpPr>
          <p:nvPr>
            <p:ph type="ctrTitle"/>
          </p:nvPr>
        </p:nvSpPr>
        <p:spPr bwMode="auto">
          <a:xfrm>
            <a:off x="685800" y="1268759"/>
            <a:ext cx="7772400" cy="79208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90000"/>
          </a:bodyPr>
          <a:lstStyle/>
          <a:p>
            <a:r>
              <a:rPr lang="ru-RU"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Проект </a:t>
            </a:r>
            <a:br>
              <a:rPr lang="ru-RU"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br>
            <a:r>
              <a:rPr lang="ru-RU"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«Волшебное мыло»</a:t>
            </a:r>
            <a:endParaRPr lang="ru-RU"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709125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28" y="-13368"/>
            <a:ext cx="9144000" cy="7011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одзаголовок 2"/>
          <p:cNvSpPr>
            <a:spLocks noGrp="1"/>
          </p:cNvSpPr>
          <p:nvPr>
            <p:ph type="subTitle" idx="1"/>
          </p:nvPr>
        </p:nvSpPr>
        <p:spPr>
          <a:xfrm>
            <a:off x="576188" y="2216088"/>
            <a:ext cx="6400800" cy="3937992"/>
          </a:xfrm>
        </p:spPr>
        <p:txBody>
          <a:bodyPr>
            <a:noAutofit/>
          </a:bodyPr>
          <a:lstStyle/>
          <a:p>
            <a:pPr algn="l"/>
            <a:r>
              <a:rPr lang="ru-RU" sz="2000" b="1" dirty="0">
                <a:solidFill>
                  <a:srgbClr val="C00000"/>
                </a:solidFill>
                <a:latin typeface="Times New Roman" pitchFamily="18" charset="0"/>
                <a:cs typeface="Times New Roman" pitchFamily="18" charset="0"/>
              </a:rPr>
              <a:t>Машинист по стирке белья </a:t>
            </a:r>
            <a:br>
              <a:rPr lang="ru-RU" sz="2000" b="1" dirty="0">
                <a:solidFill>
                  <a:srgbClr val="C00000"/>
                </a:solidFill>
                <a:latin typeface="Times New Roman" pitchFamily="18" charset="0"/>
                <a:cs typeface="Times New Roman" pitchFamily="18" charset="0"/>
              </a:rPr>
            </a:br>
            <a:r>
              <a:rPr lang="ru-RU" sz="2000" b="1" dirty="0">
                <a:solidFill>
                  <a:srgbClr val="C00000"/>
                </a:solidFill>
                <a:latin typeface="Times New Roman" pitchFamily="18" charset="0"/>
                <a:cs typeface="Times New Roman" pitchFamily="18" charset="0"/>
              </a:rPr>
              <a:t>Юлия Александровна пользуется </a:t>
            </a:r>
            <a:br>
              <a:rPr lang="ru-RU" sz="2000" b="1" dirty="0">
                <a:solidFill>
                  <a:srgbClr val="C00000"/>
                </a:solidFill>
                <a:latin typeface="Times New Roman" pitchFamily="18" charset="0"/>
                <a:cs typeface="Times New Roman" pitchFamily="18" charset="0"/>
              </a:rPr>
            </a:br>
            <a:r>
              <a:rPr lang="ru-RU" sz="2000" b="1" dirty="0">
                <a:solidFill>
                  <a:srgbClr val="C00000"/>
                </a:solidFill>
                <a:latin typeface="Times New Roman" pitchFamily="18" charset="0"/>
                <a:cs typeface="Times New Roman" pitchFamily="18" charset="0"/>
              </a:rPr>
              <a:t>только детским мылом, потому что</a:t>
            </a:r>
            <a:br>
              <a:rPr lang="ru-RU" sz="2000" b="1" dirty="0">
                <a:solidFill>
                  <a:srgbClr val="C00000"/>
                </a:solidFill>
                <a:latin typeface="Times New Roman" pitchFamily="18" charset="0"/>
                <a:cs typeface="Times New Roman" pitchFamily="18" charset="0"/>
              </a:rPr>
            </a:br>
            <a:r>
              <a:rPr lang="ru-RU" sz="2000" b="1" dirty="0">
                <a:solidFill>
                  <a:srgbClr val="C00000"/>
                </a:solidFill>
                <a:latin typeface="Times New Roman" pitchFamily="18" charset="0"/>
                <a:cs typeface="Times New Roman" pitchFamily="18" charset="0"/>
              </a:rPr>
              <a:t> в нем нет химических добавок и </a:t>
            </a:r>
            <a:br>
              <a:rPr lang="ru-RU" sz="2000" b="1" dirty="0">
                <a:solidFill>
                  <a:srgbClr val="C00000"/>
                </a:solidFill>
                <a:latin typeface="Times New Roman" pitchFamily="18" charset="0"/>
                <a:cs typeface="Times New Roman" pitchFamily="18" charset="0"/>
              </a:rPr>
            </a:br>
            <a:r>
              <a:rPr lang="ru-RU" sz="2000" b="1" dirty="0">
                <a:solidFill>
                  <a:srgbClr val="C00000"/>
                </a:solidFill>
                <a:latin typeface="Times New Roman" pitchFamily="18" charset="0"/>
                <a:cs typeface="Times New Roman" pitchFamily="18" charset="0"/>
              </a:rPr>
              <a:t>оно не вызывает </a:t>
            </a:r>
            <a:r>
              <a:rPr lang="ru-RU" sz="2000" b="1" dirty="0" smtClean="0">
                <a:solidFill>
                  <a:srgbClr val="C00000"/>
                </a:solidFill>
                <a:latin typeface="Times New Roman" pitchFamily="18" charset="0"/>
                <a:cs typeface="Times New Roman" pitchFamily="18" charset="0"/>
              </a:rPr>
              <a:t>аллергию</a:t>
            </a:r>
            <a:r>
              <a:rPr lang="ru-RU" sz="2000" b="1" dirty="0" smtClean="0">
                <a:solidFill>
                  <a:schemeClr val="accent2"/>
                </a:solidFill>
                <a:latin typeface="Times New Roman" pitchFamily="18" charset="0"/>
                <a:cs typeface="Times New Roman" pitchFamily="18" charset="0"/>
              </a:rPr>
              <a:t>.</a:t>
            </a:r>
          </a:p>
        </p:txBody>
      </p:sp>
      <p:sp>
        <p:nvSpPr>
          <p:cNvPr id="4" name="AutoShape 2" descr="https://images.freeimages.com/images/large-previews/c38/bubble-photo-files-116592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4" descr="https://images.freeimages.com/images/large-previews/c38/bubble-photo-files-1165924.jpg"/>
          <p:cNvSpPr>
            <a:spLocks noGrp="1" noChangeAspect="1" noChangeArrowheads="1"/>
          </p:cNvSpPr>
          <p:nvPr>
            <p:ph type="ctrTitle"/>
          </p:nvPr>
        </p:nvSpPr>
        <p:spPr bwMode="auto">
          <a:xfrm>
            <a:off x="685800" y="764705"/>
            <a:ext cx="7772400" cy="270774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r>
              <a:rPr lang="ru-RU" sz="20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Мы опросили  </a:t>
            </a:r>
            <a:r>
              <a:rPr lang="ru-RU" sz="20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сотрудников детского </a:t>
            </a:r>
            <a:r>
              <a:rPr lang="ru-RU" sz="20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сада, каким </a:t>
            </a:r>
            <a:r>
              <a:rPr lang="ru-RU" sz="20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мылом </a:t>
            </a:r>
            <a:r>
              <a:rPr lang="ru-RU" sz="20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они пользуются  </a:t>
            </a:r>
            <a:r>
              <a:rPr lang="ru-RU" sz="20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чаще всего и </a:t>
            </a:r>
            <a:r>
              <a:rPr lang="ru-RU" sz="20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почему</a:t>
            </a:r>
            <a:r>
              <a:rPr lang="ru-RU" sz="20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a:t>
            </a:r>
            <a:r>
              <a:rPr lang="ru-RU" sz="20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ru-RU" sz="20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r>
            <a:br>
              <a:rPr lang="ru-RU" sz="20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br>
            <a:endParaRPr lang="ru-RU" sz="20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6" name="Рисунок 5" descr="C:\Users\1\AppData\Local\Microsoft\Windows\Temporary Internet Files\Content.Word\20200204_104551.jpg"/>
          <p:cNvPicPr/>
          <p:nvPr/>
        </p:nvPicPr>
        <p:blipFill rotWithShape="1">
          <a:blip r:embed="rId3" cstate="print">
            <a:extLst>
              <a:ext uri="{28A0092B-C50C-407E-A947-70E740481C1C}">
                <a14:useLocalDpi xmlns:a14="http://schemas.microsoft.com/office/drawing/2010/main" val="0"/>
              </a:ext>
            </a:extLst>
          </a:blip>
          <a:srcRect l="8798" t="2049" r="6054"/>
          <a:stretch/>
        </p:blipFill>
        <p:spPr bwMode="auto">
          <a:xfrm rot="5400000">
            <a:off x="4420704" y="2212144"/>
            <a:ext cx="5112568" cy="3945880"/>
          </a:xfrm>
          <a:prstGeom prst="rect">
            <a:avLst/>
          </a:prstGeom>
          <a:ln>
            <a:noFill/>
          </a:ln>
          <a:effectLst>
            <a:softEdge rad="11250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5948417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343"/>
            <a:ext cx="9144000" cy="7011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utoShape 2" descr="https://images.freeimages.com/images/large-previews/c38/bubble-photo-files-116592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4" descr="https://images.freeimages.com/images/large-previews/c38/bubble-photo-files-1165924.jpg"/>
          <p:cNvSpPr>
            <a:spLocks noGrp="1" noChangeAspect="1" noChangeArrowheads="1"/>
          </p:cNvSpPr>
          <p:nvPr>
            <p:ph type="ctrTitle"/>
          </p:nvPr>
        </p:nvSpPr>
        <p:spPr bwMode="auto">
          <a:xfrm>
            <a:off x="4067944" y="1484784"/>
            <a:ext cx="4390256" cy="511256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algn="r"/>
            <a:r>
              <a:rPr lang="ru-RU" sz="20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А наша строгая медицинская </a:t>
            </a:r>
            <a:r>
              <a:rPr lang="ru-RU" sz="20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сестра Жанна </a:t>
            </a:r>
            <a:r>
              <a:rPr lang="ru-RU" sz="20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Михайловна рассказала нам, что пользуется </a:t>
            </a:r>
            <a:r>
              <a:rPr lang="ru-RU" sz="20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только жидким антибактериальным </a:t>
            </a:r>
            <a:r>
              <a:rPr lang="ru-RU" sz="20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мылом, так как её руки всегда должны быть очень чистыми. Мы узнали. что очень чистые руки называются новым для нас словом – стерильные</a:t>
            </a:r>
            <a:r>
              <a:rPr lang="ru-RU" sz="2000" b="1" dirty="0" smtClean="0">
                <a:solidFill>
                  <a:schemeClr val="accent2"/>
                </a:solidFill>
                <a:effectLst>
                  <a:outerShdw blurRad="38100" dist="38100" dir="2700000" algn="tl">
                    <a:srgbClr val="000000">
                      <a:alpha val="43137"/>
                    </a:srgbClr>
                  </a:outerShdw>
                </a:effectLst>
                <a:latin typeface="Times New Roman" pitchFamily="18" charset="0"/>
                <a:cs typeface="Times New Roman" pitchFamily="18" charset="0"/>
              </a:rPr>
              <a:t>.</a:t>
            </a:r>
            <a:endParaRPr lang="ru-RU" sz="2000" b="1" dirty="0">
              <a:solidFill>
                <a:schemeClr val="accent2"/>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6" name="Рисунок 5" descr="C:\Users\1\AppData\Local\Microsoft\Windows\Temporary Internet Files\Content.Word\20200204_104808.jpg"/>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201068" y="1516981"/>
            <a:ext cx="6697661" cy="3984377"/>
          </a:xfrm>
          <a:prstGeom prst="rect">
            <a:avLst/>
          </a:prstGeom>
          <a:ln>
            <a:noFill/>
          </a:ln>
          <a:effectLst>
            <a:softEdge rad="112500"/>
          </a:effectLst>
        </p:spPr>
      </p:pic>
    </p:spTree>
    <p:extLst>
      <p:ext uri="{BB962C8B-B14F-4D97-AF65-F5344CB8AC3E}">
        <p14:creationId xmlns:p14="http://schemas.microsoft.com/office/powerpoint/2010/main" val="11764293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343"/>
            <a:ext cx="9144000" cy="7011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одзаголовок 2"/>
          <p:cNvSpPr>
            <a:spLocks noGrp="1"/>
          </p:cNvSpPr>
          <p:nvPr>
            <p:ph type="subTitle" idx="1"/>
          </p:nvPr>
        </p:nvSpPr>
        <p:spPr>
          <a:xfrm>
            <a:off x="1371600" y="4293096"/>
            <a:ext cx="6400800" cy="1345704"/>
          </a:xfrm>
        </p:spPr>
        <p:txBody>
          <a:bodyPr>
            <a:noAutofit/>
          </a:bodyPr>
          <a:lstStyle/>
          <a:p>
            <a:pPr algn="r"/>
            <a:endParaRPr lang="ru-RU" sz="2000" b="1" dirty="0" smtClean="0">
              <a:solidFill>
                <a:schemeClr val="accent2"/>
              </a:solidFill>
              <a:latin typeface="Times New Roman" pitchFamily="18" charset="0"/>
              <a:cs typeface="Times New Roman" pitchFamily="18" charset="0"/>
            </a:endParaRPr>
          </a:p>
        </p:txBody>
      </p:sp>
      <p:sp>
        <p:nvSpPr>
          <p:cNvPr id="4" name="AutoShape 2" descr="https://images.freeimages.com/images/large-previews/c38/bubble-photo-files-116592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4" descr="https://images.freeimages.com/images/large-previews/c38/bubble-photo-files-1165924.jpg"/>
          <p:cNvSpPr>
            <a:spLocks noGrp="1" noChangeAspect="1" noChangeArrowheads="1"/>
          </p:cNvSpPr>
          <p:nvPr>
            <p:ph type="ctrTitle"/>
          </p:nvPr>
        </p:nvSpPr>
        <p:spPr bwMode="auto">
          <a:xfrm>
            <a:off x="685800" y="476672"/>
            <a:ext cx="7772400" cy="299577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r>
              <a:rPr lang="ru-RU" sz="20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Узнав столько интересного о мыле, решили узнать: почему же необходимо мыть руки с мылом? Какими волшебными свойствами оно обладает?</a:t>
            </a:r>
            <a:br>
              <a:rPr lang="ru-RU" sz="20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br>
            <a:r>
              <a:rPr lang="ru-RU" sz="2000" b="1" u="sng"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Эксперимент 1.  </a:t>
            </a:r>
            <a:r>
              <a:rPr lang="ru-RU" sz="20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Испачканные </a:t>
            </a:r>
            <a:r>
              <a:rPr lang="ru-RU" sz="20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руки </a:t>
            </a:r>
            <a:r>
              <a:rPr lang="ru-RU" sz="20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помыли простой водой. Вывод: </a:t>
            </a:r>
            <a:r>
              <a:rPr lang="ru-RU" sz="20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грязь </a:t>
            </a:r>
            <a:r>
              <a:rPr lang="ru-RU" sz="20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с наших </a:t>
            </a:r>
            <a:r>
              <a:rPr lang="ru-RU" sz="20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рук вода  </a:t>
            </a:r>
            <a:r>
              <a:rPr lang="ru-RU" sz="20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удалила </a:t>
            </a:r>
            <a:r>
              <a:rPr lang="ru-RU" sz="20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не полностью!</a:t>
            </a:r>
            <a:endParaRPr lang="ru-RU" sz="20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6" name="Рисунок 5" descr="C:\Users\1\AppData\Local\Microsoft\Windows\Temporary Internet Files\Content.Word\20200204_103456.jpg"/>
          <p:cNvPicPr/>
          <p:nvPr/>
        </p:nvPicPr>
        <p:blipFill rotWithShape="1">
          <a:blip r:embed="rId3" cstate="print">
            <a:extLst>
              <a:ext uri="{28A0092B-C50C-407E-A947-70E740481C1C}">
                <a14:useLocalDpi xmlns:a14="http://schemas.microsoft.com/office/drawing/2010/main" val="0"/>
              </a:ext>
            </a:extLst>
          </a:blip>
          <a:srcRect r="3555"/>
          <a:stretch/>
        </p:blipFill>
        <p:spPr bwMode="auto">
          <a:xfrm rot="5400000">
            <a:off x="-621866" y="3287828"/>
            <a:ext cx="4248867" cy="3005138"/>
          </a:xfrm>
          <a:prstGeom prst="rect">
            <a:avLst/>
          </a:prstGeom>
          <a:ln>
            <a:noFill/>
          </a:ln>
          <a:effectLst>
            <a:softEdge rad="112500"/>
          </a:effectLst>
        </p:spPr>
      </p:pic>
      <p:pic>
        <p:nvPicPr>
          <p:cNvPr id="7" name="Рисунок 6" descr="C:\Users\1\AppData\Local\Microsoft\Windows\Temporary Internet Files\Content.Word\20200204_103534.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05137" y="2632579"/>
            <a:ext cx="3133725" cy="4282251"/>
          </a:xfrm>
          <a:prstGeom prst="rect">
            <a:avLst/>
          </a:prstGeom>
          <a:ln>
            <a:noFill/>
          </a:ln>
          <a:effectLst>
            <a:softEdge rad="112500"/>
          </a:effectLst>
        </p:spPr>
      </p:pic>
      <p:pic>
        <p:nvPicPr>
          <p:cNvPr id="8" name="Рисунок 7" descr="C:\Users\1\AppData\Local\Microsoft\Windows\Temporary Internet Files\Content.Word\20200204_103540.jpg"/>
          <p:cNvPicPr/>
          <p:nvPr/>
        </p:nvPicPr>
        <p:blipFill rotWithShape="1">
          <a:blip r:embed="rId5" cstate="print">
            <a:extLst>
              <a:ext uri="{28A0092B-C50C-407E-A947-70E740481C1C}">
                <a14:useLocalDpi xmlns:a14="http://schemas.microsoft.com/office/drawing/2010/main" val="0"/>
              </a:ext>
            </a:extLst>
          </a:blip>
          <a:srcRect b="-9151"/>
          <a:stretch/>
        </p:blipFill>
        <p:spPr bwMode="auto">
          <a:xfrm>
            <a:off x="6086475" y="2632580"/>
            <a:ext cx="3057525" cy="4677364"/>
          </a:xfrm>
          <a:prstGeom prst="rect">
            <a:avLst/>
          </a:prstGeom>
          <a:ln>
            <a:noFill/>
          </a:ln>
          <a:effectLst>
            <a:softEdge rad="112500"/>
          </a:effectLst>
        </p:spPr>
      </p:pic>
    </p:spTree>
    <p:extLst>
      <p:ext uri="{BB962C8B-B14F-4D97-AF65-F5344CB8AC3E}">
        <p14:creationId xmlns:p14="http://schemas.microsoft.com/office/powerpoint/2010/main" val="11089736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343"/>
            <a:ext cx="9144000" cy="7011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utoShape 2" descr="https://images.freeimages.com/images/large-previews/c38/bubble-photo-files-116592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4" descr="https://images.freeimages.com/images/large-previews/c38/bubble-photo-files-1165924.jpg"/>
          <p:cNvSpPr>
            <a:spLocks noGrp="1" noChangeAspect="1" noChangeArrowheads="1"/>
          </p:cNvSpPr>
          <p:nvPr>
            <p:ph type="ctrTitle"/>
          </p:nvPr>
        </p:nvSpPr>
        <p:spPr bwMode="auto">
          <a:xfrm>
            <a:off x="685800" y="764705"/>
            <a:ext cx="7772400" cy="270774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r>
              <a:rPr lang="ru-RU" sz="20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Помыв руки </a:t>
            </a:r>
            <a:r>
              <a:rPr lang="ru-RU" sz="20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с </a:t>
            </a:r>
            <a:r>
              <a:rPr lang="ru-RU" sz="20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мылом, увидели, что наши </a:t>
            </a:r>
            <a:r>
              <a:rPr lang="ru-RU" sz="20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ручки </a:t>
            </a:r>
            <a:r>
              <a:rPr lang="ru-RU" sz="20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стали удивительно чистыми.</a:t>
            </a:r>
            <a:br>
              <a:rPr lang="ru-RU" sz="20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br>
            <a:r>
              <a:rPr lang="ru-RU" sz="20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Вывод: Мыло действительно смывает грязь!</a:t>
            </a:r>
            <a:endParaRPr lang="ru-RU" sz="20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6" name="Рисунок 5" descr="C:\Users\1\AppData\Local\Microsoft\Windows\Temporary Internet Files\Content.Word\20200204_103635.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575" y="2087195"/>
            <a:ext cx="4632449" cy="3045626"/>
          </a:xfrm>
          <a:prstGeom prst="rect">
            <a:avLst/>
          </a:prstGeom>
          <a:ln>
            <a:noFill/>
          </a:ln>
          <a:effectLst>
            <a:softEdge rad="112500"/>
          </a:effectLst>
        </p:spPr>
      </p:pic>
      <p:pic>
        <p:nvPicPr>
          <p:cNvPr id="7" name="Рисунок 6" descr="C:\Users\1\AppData\Local\Microsoft\Windows\Temporary Internet Files\Content.Word\20200204_10371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8024" y="3610008"/>
            <a:ext cx="4176464" cy="3140968"/>
          </a:xfrm>
          <a:prstGeom prst="rect">
            <a:avLst/>
          </a:prstGeom>
          <a:ln>
            <a:noFill/>
          </a:ln>
          <a:effectLst>
            <a:softEdge rad="112500"/>
          </a:effectLst>
        </p:spPr>
      </p:pic>
    </p:spTree>
    <p:extLst>
      <p:ext uri="{BB962C8B-B14F-4D97-AF65-F5344CB8AC3E}">
        <p14:creationId xmlns:p14="http://schemas.microsoft.com/office/powerpoint/2010/main" val="28229364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343"/>
            <a:ext cx="9144000" cy="7011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одзаголовок 2"/>
          <p:cNvSpPr>
            <a:spLocks noGrp="1"/>
          </p:cNvSpPr>
          <p:nvPr>
            <p:ph type="subTitle" idx="1"/>
          </p:nvPr>
        </p:nvSpPr>
        <p:spPr>
          <a:xfrm>
            <a:off x="307975" y="1196752"/>
            <a:ext cx="4264025" cy="5544616"/>
          </a:xfrm>
        </p:spPr>
        <p:txBody>
          <a:bodyPr>
            <a:noAutofit/>
          </a:bodyPr>
          <a:lstStyle/>
          <a:p>
            <a:pPr algn="l"/>
            <a:r>
              <a:rPr lang="ru-RU" sz="2000" b="1" dirty="0" smtClean="0">
                <a:solidFill>
                  <a:srgbClr val="C00000"/>
                </a:solidFill>
                <a:latin typeface="Times New Roman" pitchFamily="18" charset="0"/>
                <a:cs typeface="Times New Roman" pitchFamily="18" charset="0"/>
              </a:rPr>
              <a:t>Мы попросили нашего младшего воспитателя Светлану Юрьевну неделю  мыть руки мылом с </a:t>
            </a:r>
            <a:r>
              <a:rPr lang="ru-RU" sz="2000" b="1" dirty="0">
                <a:solidFill>
                  <a:srgbClr val="C00000"/>
                </a:solidFill>
                <a:latin typeface="Times New Roman" pitchFamily="18" charset="0"/>
                <a:cs typeface="Times New Roman" pitchFamily="18" charset="0"/>
              </a:rPr>
              <a:t>добавлением </a:t>
            </a:r>
            <a:r>
              <a:rPr lang="ru-RU" sz="2000" b="1" dirty="0" smtClean="0">
                <a:solidFill>
                  <a:srgbClr val="C00000"/>
                </a:solidFill>
                <a:latin typeface="Times New Roman" pitchFamily="18" charset="0"/>
                <a:cs typeface="Times New Roman" pitchFamily="18" charset="0"/>
              </a:rPr>
              <a:t>увлажняющего крема, потому что от работы </a:t>
            </a:r>
            <a:r>
              <a:rPr lang="ru-RU" sz="2000" b="1" dirty="0">
                <a:solidFill>
                  <a:srgbClr val="C00000"/>
                </a:solidFill>
                <a:latin typeface="Times New Roman" pitchFamily="18" charset="0"/>
                <a:cs typeface="Times New Roman" pitchFamily="18" charset="0"/>
              </a:rPr>
              <a:t>с </a:t>
            </a:r>
            <a:r>
              <a:rPr lang="ru-RU" sz="2000" b="1" dirty="0" smtClean="0">
                <a:solidFill>
                  <a:srgbClr val="C00000"/>
                </a:solidFill>
                <a:latin typeface="Times New Roman" pitchFamily="18" charset="0"/>
                <a:cs typeface="Times New Roman" pitchFamily="18" charset="0"/>
              </a:rPr>
              <a:t>содой кожа </a:t>
            </a:r>
            <a:r>
              <a:rPr lang="ru-RU" sz="2000" b="1" dirty="0">
                <a:solidFill>
                  <a:srgbClr val="C00000"/>
                </a:solidFill>
                <a:latin typeface="Times New Roman" pitchFamily="18" charset="0"/>
                <a:cs typeface="Times New Roman" pitchFamily="18" charset="0"/>
              </a:rPr>
              <a:t>на её руках стала сухой </a:t>
            </a:r>
            <a:r>
              <a:rPr lang="ru-RU" sz="2000" b="1" dirty="0" smtClean="0">
                <a:solidFill>
                  <a:srgbClr val="C00000"/>
                </a:solidFill>
                <a:latin typeface="Times New Roman" pitchFamily="18" charset="0"/>
                <a:cs typeface="Times New Roman" pitchFamily="18" charset="0"/>
              </a:rPr>
              <a:t>Уже через 2 дня кожа ее рук была очень мягкой и гладкой.</a:t>
            </a:r>
          </a:p>
          <a:p>
            <a:pPr algn="l"/>
            <a:r>
              <a:rPr lang="ru-RU" sz="2000" b="1" dirty="0" smtClean="0">
                <a:solidFill>
                  <a:srgbClr val="C00000"/>
                </a:solidFill>
                <a:latin typeface="Times New Roman" pitchFamily="18" charset="0"/>
                <a:cs typeface="Times New Roman" pitchFamily="18" charset="0"/>
              </a:rPr>
              <a:t>Вывод</a:t>
            </a:r>
            <a:r>
              <a:rPr lang="ru-RU" sz="2000" b="1" dirty="0">
                <a:solidFill>
                  <a:srgbClr val="C00000"/>
                </a:solidFill>
                <a:latin typeface="Times New Roman" pitchFamily="18" charset="0"/>
                <a:cs typeface="Times New Roman" pitchFamily="18" charset="0"/>
              </a:rPr>
              <a:t>: мыло с входящим в его состав увлажняющим кремом лучше питает кожу, делая её мягкой и </a:t>
            </a:r>
            <a:r>
              <a:rPr lang="ru-RU" sz="2000" b="1" dirty="0" smtClean="0">
                <a:solidFill>
                  <a:srgbClr val="C00000"/>
                </a:solidFill>
                <a:latin typeface="Times New Roman" pitchFamily="18" charset="0"/>
                <a:cs typeface="Times New Roman" pitchFamily="18" charset="0"/>
              </a:rPr>
              <a:t>шелковистой.</a:t>
            </a:r>
            <a:endParaRPr lang="ru-RU" sz="2000" b="1" dirty="0" smtClean="0">
              <a:solidFill>
                <a:srgbClr val="C00000"/>
              </a:solidFill>
              <a:latin typeface="Times New Roman" pitchFamily="18" charset="0"/>
              <a:cs typeface="Times New Roman" pitchFamily="18" charset="0"/>
            </a:endParaRPr>
          </a:p>
        </p:txBody>
      </p:sp>
      <p:sp>
        <p:nvSpPr>
          <p:cNvPr id="4" name="AutoShape 2" descr="https://images.freeimages.com/images/large-previews/c38/bubble-photo-files-116592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4" descr="https://images.freeimages.com/images/large-previews/c38/bubble-photo-files-1165924.jpg"/>
          <p:cNvSpPr>
            <a:spLocks noGrp="1" noChangeAspect="1" noChangeArrowheads="1"/>
          </p:cNvSpPr>
          <p:nvPr>
            <p:ph type="ctrTitle"/>
          </p:nvPr>
        </p:nvSpPr>
        <p:spPr bwMode="auto">
          <a:xfrm>
            <a:off x="685800" y="764705"/>
            <a:ext cx="7772400" cy="270774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algn="just"/>
            <a:r>
              <a:rPr lang="ru-RU" sz="2000" b="1" u="sng"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Эксперимент </a:t>
            </a:r>
            <a:r>
              <a:rPr lang="ru-RU" sz="2000" b="1" u="sng"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2.  </a:t>
            </a:r>
            <a:endParaRPr lang="ru-RU" sz="2000" b="1" u="sng"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6" name="Рисунок 5" descr="C:\Users\1\AppData\Local\Microsoft\Windows\Temporary Internet Files\Content.Word\20200205_15453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4077389" y="702223"/>
            <a:ext cx="3749761" cy="2736304"/>
          </a:xfrm>
          <a:prstGeom prst="rect">
            <a:avLst/>
          </a:prstGeom>
          <a:ln>
            <a:noFill/>
          </a:ln>
          <a:effectLst>
            <a:softEdge rad="112500"/>
          </a:effectLst>
        </p:spPr>
      </p:pic>
      <p:pic>
        <p:nvPicPr>
          <p:cNvPr id="7" name="Рисунок 6" descr="C:\Users\1\AppData\Local\Microsoft\Windows\Temporary Internet Files\Content.Word\20200205_154640.jpg"/>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5848430" y="3736750"/>
            <a:ext cx="3463340" cy="2703830"/>
          </a:xfrm>
          <a:prstGeom prst="rect">
            <a:avLst/>
          </a:prstGeom>
          <a:ln>
            <a:noFill/>
          </a:ln>
          <a:effectLst>
            <a:softEdge rad="112500"/>
          </a:effectLst>
        </p:spPr>
      </p:pic>
    </p:spTree>
    <p:extLst>
      <p:ext uri="{BB962C8B-B14F-4D97-AF65-F5344CB8AC3E}">
        <p14:creationId xmlns:p14="http://schemas.microsoft.com/office/powerpoint/2010/main" val="40224660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343"/>
            <a:ext cx="9144000" cy="7011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utoShape 2" descr="https://images.freeimages.com/images/large-previews/c38/bubble-photo-files-116592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4" descr="https://images.freeimages.com/images/large-previews/c38/bubble-photo-files-1165924.jpg"/>
          <p:cNvSpPr>
            <a:spLocks noGrp="1" noChangeAspect="1" noChangeArrowheads="1"/>
          </p:cNvSpPr>
          <p:nvPr>
            <p:ph type="ctrTitle"/>
          </p:nvPr>
        </p:nvSpPr>
        <p:spPr bwMode="auto">
          <a:xfrm>
            <a:off x="685800" y="764705"/>
            <a:ext cx="7772400" cy="270774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90000"/>
          </a:bodyPr>
          <a:lstStyle/>
          <a:p>
            <a:r>
              <a:rPr lang="ru-RU" sz="2000" b="1" u="sng"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Эксперимент 3.</a:t>
            </a:r>
            <a:r>
              <a:rPr lang="ru-RU" sz="20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r>
            <a:br>
              <a:rPr lang="ru-RU" sz="20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br>
            <a:r>
              <a:rPr lang="ru-RU" sz="20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Во время намыливания рук мы обратили внимание на то, что на руках появляются пузыри, очень похожие на мыльные. Растворив твердое мыло в воде, попытались надуть мыльный пузырь - не получилось ничего! Тогда развели жидкое мыло в воде. Пузыри надувались легко, долго не лопались. </a:t>
            </a:r>
            <a:r>
              <a:rPr lang="ru-RU" sz="20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r>
            <a:br>
              <a:rPr lang="ru-RU" sz="20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br>
            <a:r>
              <a:rPr lang="ru-RU" sz="20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Вывод: жидкое </a:t>
            </a:r>
            <a:r>
              <a:rPr lang="ru-RU" sz="20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мыло может растягиваться в очень тонкую </a:t>
            </a:r>
            <a:r>
              <a:rPr lang="ru-RU" sz="20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плёнку, из которой при надувании и </a:t>
            </a:r>
            <a:r>
              <a:rPr lang="ru-RU" sz="20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получается пузырь.</a:t>
            </a:r>
            <a:br>
              <a:rPr lang="ru-RU" sz="20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br>
            <a:endParaRPr lang="ru-RU" sz="20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6" name="Рисунок 5" descr="C:\Users\1\AppData\Local\Microsoft\Windows\Temporary Internet Files\Content.Word\20200205_10055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037831"/>
            <a:ext cx="2969895" cy="2820169"/>
          </a:xfrm>
          <a:prstGeom prst="rect">
            <a:avLst/>
          </a:prstGeom>
          <a:ln>
            <a:noFill/>
          </a:ln>
          <a:effectLst>
            <a:softEdge rad="112500"/>
          </a:effectLst>
        </p:spPr>
      </p:pic>
      <p:pic>
        <p:nvPicPr>
          <p:cNvPr id="7" name="Рисунок 6" descr="C:\Users\1\AppData\Local\Microsoft\Windows\Temporary Internet Files\Content.Word\20200205_100619.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5856" y="4037831"/>
            <a:ext cx="2830195" cy="2820169"/>
          </a:xfrm>
          <a:prstGeom prst="rect">
            <a:avLst/>
          </a:prstGeom>
          <a:ln>
            <a:noFill/>
          </a:ln>
          <a:effectLst>
            <a:softEdge rad="112500"/>
          </a:effectLst>
        </p:spPr>
      </p:pic>
      <p:pic>
        <p:nvPicPr>
          <p:cNvPr id="8" name="Рисунок 7" descr="C:\Users\1\AppData\Local\Microsoft\Windows\Temporary Internet Files\Content.Word\20200205_100739.jpg"/>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6348015" y="4062016"/>
            <a:ext cx="2820169" cy="2771800"/>
          </a:xfrm>
          <a:prstGeom prst="rect">
            <a:avLst/>
          </a:prstGeom>
          <a:ln>
            <a:noFill/>
          </a:ln>
          <a:effectLst>
            <a:softEdge rad="112500"/>
          </a:effectLst>
        </p:spPr>
      </p:pic>
    </p:spTree>
    <p:extLst>
      <p:ext uri="{BB962C8B-B14F-4D97-AF65-F5344CB8AC3E}">
        <p14:creationId xmlns:p14="http://schemas.microsoft.com/office/powerpoint/2010/main" val="25469684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343"/>
            <a:ext cx="9144000" cy="7011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одзаголовок 2"/>
          <p:cNvSpPr>
            <a:spLocks noGrp="1"/>
          </p:cNvSpPr>
          <p:nvPr>
            <p:ph type="subTitle" idx="1"/>
          </p:nvPr>
        </p:nvSpPr>
        <p:spPr>
          <a:xfrm>
            <a:off x="1371600" y="4293096"/>
            <a:ext cx="6400800" cy="1345704"/>
          </a:xfrm>
        </p:spPr>
        <p:txBody>
          <a:bodyPr>
            <a:noAutofit/>
          </a:bodyPr>
          <a:lstStyle/>
          <a:p>
            <a:pPr algn="r"/>
            <a:endParaRPr lang="ru-RU" sz="2000" b="1" dirty="0" smtClean="0">
              <a:solidFill>
                <a:schemeClr val="accent2"/>
              </a:solidFill>
              <a:latin typeface="Times New Roman" pitchFamily="18" charset="0"/>
              <a:cs typeface="Times New Roman" pitchFamily="18" charset="0"/>
            </a:endParaRPr>
          </a:p>
        </p:txBody>
      </p:sp>
      <p:sp>
        <p:nvSpPr>
          <p:cNvPr id="4" name="AutoShape 2" descr="https://images.freeimages.com/images/large-previews/c38/bubble-photo-files-116592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4" descr="https://images.freeimages.com/images/large-previews/c38/bubble-photo-files-1165924.jpg"/>
          <p:cNvSpPr>
            <a:spLocks noGrp="1" noChangeAspect="1" noChangeArrowheads="1"/>
          </p:cNvSpPr>
          <p:nvPr>
            <p:ph type="ctrTitle"/>
          </p:nvPr>
        </p:nvSpPr>
        <p:spPr bwMode="auto">
          <a:xfrm>
            <a:off x="685800" y="764705"/>
            <a:ext cx="7772400" cy="270774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r>
              <a:rPr lang="ru-RU" sz="20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Ура! Мы теперь можем сами сделать раствор для мыльных пузырей.</a:t>
            </a:r>
            <a:endParaRPr lang="ru-RU" sz="20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9" name="Рисунок 8" descr="C:\Users\1\AppData\Local\Microsoft\Windows\Temporary Internet Files\Content.Word\20200205_10130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5967" y="1551740"/>
            <a:ext cx="8072065" cy="5059065"/>
          </a:xfrm>
          <a:prstGeom prst="rect">
            <a:avLst/>
          </a:prstGeom>
          <a:ln>
            <a:noFill/>
          </a:ln>
          <a:effectLst>
            <a:softEdge rad="112500"/>
          </a:effectLst>
        </p:spPr>
      </p:pic>
    </p:spTree>
    <p:extLst>
      <p:ext uri="{BB962C8B-B14F-4D97-AF65-F5344CB8AC3E}">
        <p14:creationId xmlns:p14="http://schemas.microsoft.com/office/powerpoint/2010/main" val="26731067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343"/>
            <a:ext cx="9144000" cy="7011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utoShape 2" descr="https://images.freeimages.com/images/large-previews/c38/bubble-photo-files-116592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4" descr="https://images.freeimages.com/images/large-previews/c38/bubble-photo-files-1165924.jpg"/>
          <p:cNvSpPr>
            <a:spLocks noGrp="1" noChangeAspect="1" noChangeArrowheads="1"/>
          </p:cNvSpPr>
          <p:nvPr>
            <p:ph type="ctrTitle"/>
          </p:nvPr>
        </p:nvSpPr>
        <p:spPr bwMode="auto">
          <a:xfrm>
            <a:off x="685800" y="764705"/>
            <a:ext cx="7772400" cy="270774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90000"/>
          </a:bodyPr>
          <a:lstStyle/>
          <a:p>
            <a:r>
              <a:rPr lang="ru-RU" sz="2000" b="1" u="sng"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Эксперимент </a:t>
            </a:r>
            <a:r>
              <a:rPr lang="ru-RU" sz="2000" b="1" u="sng"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4.</a:t>
            </a:r>
            <a:r>
              <a:rPr lang="ru-RU" sz="20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r>
            <a:br>
              <a:rPr lang="ru-RU" sz="20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br>
            <a:r>
              <a:rPr lang="ru-RU" sz="20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Мы задались вопросом – сможем ли мы в домашних условиях изготовить с помощью взрослых мыло? Взяв детское мыло, натерли его на мелкой терке и растворили его в горячем молоке. Добавили в него: ягоды черной смородины, мандарин и капельку духов. Все хорошо перемешали и разлили по формочкам. На другой день наше волшебное </a:t>
            </a:r>
            <a:r>
              <a:rPr lang="ru-RU" sz="20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мыло затвердело и </a:t>
            </a:r>
            <a:r>
              <a:rPr lang="ru-RU" sz="20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мы </a:t>
            </a:r>
            <a:r>
              <a:rPr lang="ru-RU" sz="20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получили красивое и ароматное мыло с разными наполнителями и запахами.</a:t>
            </a:r>
            <a:br>
              <a:rPr lang="ru-RU" sz="20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br>
            <a:r>
              <a:rPr lang="ru-RU" sz="20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Вывод: М</a:t>
            </a:r>
            <a:r>
              <a:rPr lang="ru-RU" sz="20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ыло </a:t>
            </a:r>
            <a:r>
              <a:rPr lang="ru-RU" sz="20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можно приготовить дома </a:t>
            </a:r>
            <a:r>
              <a:rPr lang="ru-RU" sz="20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самостоятельно, придав ему </a:t>
            </a:r>
            <a:r>
              <a:rPr lang="ru-RU" sz="20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любую форму, цвет, запах.</a:t>
            </a:r>
          </a:p>
        </p:txBody>
      </p:sp>
      <p:pic>
        <p:nvPicPr>
          <p:cNvPr id="6" name="Рисунок 5" descr="C:\Users\1\AppData\Local\Microsoft\Windows\Temporary Internet Files\Content.Word\20200205_101645.jpg"/>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703120" y="3613417"/>
            <a:ext cx="3333214" cy="3396432"/>
          </a:xfrm>
          <a:prstGeom prst="rect">
            <a:avLst/>
          </a:prstGeom>
          <a:ln>
            <a:noFill/>
          </a:ln>
          <a:effectLst>
            <a:softEdge rad="112500"/>
          </a:effectLst>
        </p:spPr>
      </p:pic>
      <p:pic>
        <p:nvPicPr>
          <p:cNvPr id="7" name="Рисунок 6" descr="C:\Users\1\AppData\Local\Microsoft\Windows\Temporary Internet Files\Content.Word\20200205_102016.jpg"/>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5053746" y="3395388"/>
            <a:ext cx="3212973" cy="3744417"/>
          </a:xfrm>
          <a:prstGeom prst="rect">
            <a:avLst/>
          </a:prstGeom>
          <a:ln>
            <a:noFill/>
          </a:ln>
          <a:effectLst>
            <a:softEdge rad="112500"/>
          </a:effectLst>
        </p:spPr>
      </p:pic>
    </p:spTree>
    <p:extLst>
      <p:ext uri="{BB962C8B-B14F-4D97-AF65-F5344CB8AC3E}">
        <p14:creationId xmlns:p14="http://schemas.microsoft.com/office/powerpoint/2010/main" val="37046645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343"/>
            <a:ext cx="9144000" cy="7011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utoShape 2" descr="https://images.freeimages.com/images/large-previews/c38/bubble-photo-files-116592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6" name="Рисунок 5" descr="C:\Users\1\AppData\Local\Microsoft\Windows\Temporary Internet Files\Content.Word\20200205_102500.jpg"/>
          <p:cNvPicPr/>
          <p:nvPr/>
        </p:nvPicPr>
        <p:blipFill rotWithShape="1">
          <a:blip r:embed="rId3" cstate="print">
            <a:extLst>
              <a:ext uri="{28A0092B-C50C-407E-A947-70E740481C1C}">
                <a14:useLocalDpi xmlns:a14="http://schemas.microsoft.com/office/drawing/2010/main" val="0"/>
              </a:ext>
            </a:extLst>
          </a:blip>
          <a:srcRect l="-6431" t="6496" r="-3941" b="-2396"/>
          <a:stretch/>
        </p:blipFill>
        <p:spPr bwMode="auto">
          <a:xfrm rot="5400000">
            <a:off x="381738" y="-284259"/>
            <a:ext cx="4485005" cy="4920031"/>
          </a:xfrm>
          <a:prstGeom prst="rect">
            <a:avLst/>
          </a:prstGeom>
          <a:ln>
            <a:noFill/>
          </a:ln>
          <a:effectLst>
            <a:softEdge rad="112500"/>
          </a:effectLst>
        </p:spPr>
      </p:pic>
      <p:pic>
        <p:nvPicPr>
          <p:cNvPr id="7" name="Рисунок 6" descr="C:\Users\1\AppData\Local\Microsoft\Windows\Temporary Internet Files\Content.Word\20200205_102950.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6" y="3472449"/>
            <a:ext cx="5497700" cy="3372976"/>
          </a:xfrm>
          <a:prstGeom prst="rect">
            <a:avLst/>
          </a:prstGeom>
          <a:ln>
            <a:noFill/>
          </a:ln>
          <a:effectLst>
            <a:softEdge rad="112500"/>
          </a:effectLst>
        </p:spPr>
      </p:pic>
    </p:spTree>
    <p:extLst>
      <p:ext uri="{BB962C8B-B14F-4D97-AF65-F5344CB8AC3E}">
        <p14:creationId xmlns:p14="http://schemas.microsoft.com/office/powerpoint/2010/main" val="39943146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343"/>
            <a:ext cx="9144000" cy="7011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одзаголовок 2"/>
          <p:cNvSpPr>
            <a:spLocks noGrp="1"/>
          </p:cNvSpPr>
          <p:nvPr>
            <p:ph type="subTitle" idx="1"/>
          </p:nvPr>
        </p:nvSpPr>
        <p:spPr>
          <a:xfrm>
            <a:off x="1371600" y="4293096"/>
            <a:ext cx="6400800" cy="1345704"/>
          </a:xfrm>
        </p:spPr>
        <p:txBody>
          <a:bodyPr>
            <a:noAutofit/>
          </a:bodyPr>
          <a:lstStyle/>
          <a:p>
            <a:pPr algn="r"/>
            <a:endParaRPr lang="ru-RU" sz="2000" b="1" dirty="0" smtClean="0">
              <a:solidFill>
                <a:schemeClr val="accent2"/>
              </a:solidFill>
              <a:latin typeface="Times New Roman" pitchFamily="18" charset="0"/>
              <a:cs typeface="Times New Roman" pitchFamily="18" charset="0"/>
            </a:endParaRPr>
          </a:p>
        </p:txBody>
      </p:sp>
      <p:sp>
        <p:nvSpPr>
          <p:cNvPr id="4" name="AutoShape 2" descr="https://images.freeimages.com/images/large-previews/c38/bubble-photo-files-116592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4" descr="https://images.freeimages.com/images/large-previews/c38/bubble-photo-files-1165924.jpg"/>
          <p:cNvSpPr>
            <a:spLocks noGrp="1" noChangeAspect="1" noChangeArrowheads="1"/>
          </p:cNvSpPr>
          <p:nvPr>
            <p:ph type="ctrTitle"/>
          </p:nvPr>
        </p:nvSpPr>
        <p:spPr bwMode="auto">
          <a:xfrm>
            <a:off x="685800" y="764705"/>
            <a:ext cx="7772400" cy="270774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b="1" dirty="0">
              <a:solidFill>
                <a:schemeClr val="accent2"/>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6" name="Рисунок 5" descr="C:\Users\1\AppData\Local\Microsoft\Windows\Temporary Internet Files\Content.Word\20200206_10365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506" y="332656"/>
            <a:ext cx="4615550" cy="3816424"/>
          </a:xfrm>
          <a:prstGeom prst="rect">
            <a:avLst/>
          </a:prstGeom>
          <a:ln>
            <a:noFill/>
          </a:ln>
          <a:effectLst>
            <a:softEdge rad="112500"/>
          </a:effectLst>
        </p:spPr>
      </p:pic>
      <p:pic>
        <p:nvPicPr>
          <p:cNvPr id="7" name="Рисунок 6" descr="C:\Users\1\AppData\Local\Microsoft\Windows\Temporary Internet Files\Content.Word\20200206_103740.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07904" y="2924944"/>
            <a:ext cx="4973171" cy="3573016"/>
          </a:xfrm>
          <a:prstGeom prst="rect">
            <a:avLst/>
          </a:prstGeom>
          <a:ln>
            <a:noFill/>
          </a:ln>
          <a:effectLst>
            <a:softEdge rad="112500"/>
          </a:effectLst>
        </p:spPr>
      </p:pic>
    </p:spTree>
    <p:extLst>
      <p:ext uri="{BB962C8B-B14F-4D97-AF65-F5344CB8AC3E}">
        <p14:creationId xmlns:p14="http://schemas.microsoft.com/office/powerpoint/2010/main" val="33830139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343"/>
            <a:ext cx="9144000" cy="7011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одзаголовок 2"/>
          <p:cNvSpPr>
            <a:spLocks noGrp="1"/>
          </p:cNvSpPr>
          <p:nvPr>
            <p:ph type="subTitle" idx="1"/>
          </p:nvPr>
        </p:nvSpPr>
        <p:spPr>
          <a:xfrm>
            <a:off x="294064" y="1124744"/>
            <a:ext cx="4480049" cy="5616624"/>
          </a:xfrm>
        </p:spPr>
        <p:txBody>
          <a:bodyPr>
            <a:noAutofit/>
          </a:bodyPr>
          <a:lstStyle/>
          <a:p>
            <a:pPr algn="l"/>
            <a:r>
              <a:rPr lang="ru-RU" sz="2000" b="1" dirty="0">
                <a:solidFill>
                  <a:srgbClr val="C00000"/>
                </a:solidFill>
                <a:effectLst>
                  <a:outerShdw blurRad="38100" dist="38100" dir="2700000" algn="tl">
                    <a:srgbClr val="000000">
                      <a:alpha val="43137"/>
                    </a:srgbClr>
                  </a:outerShdw>
                </a:effectLst>
                <a:latin typeface="Times New Roman" pitchFamily="18" charset="0"/>
                <a:ea typeface="+mj-ea"/>
                <a:cs typeface="Times New Roman" pitchFamily="18" charset="0"/>
              </a:rPr>
              <a:t>Не </a:t>
            </a:r>
            <a:r>
              <a:rPr lang="ru-RU" sz="2000" b="1" dirty="0">
                <a:solidFill>
                  <a:srgbClr val="C00000"/>
                </a:solidFill>
                <a:effectLst>
                  <a:outerShdw blurRad="38100" dist="38100" dir="2700000" algn="tl">
                    <a:srgbClr val="000000">
                      <a:alpha val="43137"/>
                    </a:srgbClr>
                  </a:outerShdw>
                </a:effectLst>
                <a:latin typeface="Times New Roman" pitchFamily="18" charset="0"/>
                <a:ea typeface="+mj-ea"/>
                <a:cs typeface="Times New Roman" pitchFamily="18" charset="0"/>
              </a:rPr>
              <a:t>все дети моют </a:t>
            </a:r>
            <a:r>
              <a:rPr lang="ru-RU" sz="2000" b="1" dirty="0">
                <a:solidFill>
                  <a:srgbClr val="C00000"/>
                </a:solidFill>
                <a:effectLst>
                  <a:outerShdw blurRad="38100" dist="38100" dir="2700000" algn="tl">
                    <a:srgbClr val="000000">
                      <a:alpha val="43137"/>
                    </a:srgbClr>
                  </a:outerShdw>
                </a:effectLst>
                <a:latin typeface="Times New Roman" pitchFamily="18" charset="0"/>
                <a:ea typeface="+mj-ea"/>
                <a:cs typeface="Times New Roman" pitchFamily="18" charset="0"/>
              </a:rPr>
              <a:t>руки с </a:t>
            </a:r>
          </a:p>
          <a:p>
            <a:pPr algn="l"/>
            <a:r>
              <a:rPr lang="ru-RU" sz="2000" b="1" dirty="0">
                <a:solidFill>
                  <a:srgbClr val="C00000"/>
                </a:solidFill>
                <a:effectLst>
                  <a:outerShdw blurRad="38100" dist="38100" dir="2700000" algn="tl">
                    <a:srgbClr val="000000">
                      <a:alpha val="43137"/>
                    </a:srgbClr>
                  </a:outerShdw>
                </a:effectLst>
                <a:latin typeface="Times New Roman" pitchFamily="18" charset="0"/>
                <a:ea typeface="+mj-ea"/>
                <a:cs typeface="Times New Roman" pitchFamily="18" charset="0"/>
              </a:rPr>
              <a:t>мылом после </a:t>
            </a:r>
            <a:r>
              <a:rPr lang="ru-RU" sz="2000" b="1" dirty="0">
                <a:solidFill>
                  <a:srgbClr val="C00000"/>
                </a:solidFill>
                <a:effectLst>
                  <a:outerShdw blurRad="38100" dist="38100" dir="2700000" algn="tl">
                    <a:srgbClr val="000000">
                      <a:alpha val="43137"/>
                    </a:srgbClr>
                  </a:outerShdw>
                </a:effectLst>
                <a:latin typeface="Times New Roman" pitchFamily="18" charset="0"/>
                <a:ea typeface="+mj-ea"/>
                <a:cs typeface="Times New Roman" pitchFamily="18" charset="0"/>
              </a:rPr>
              <a:t>прогулки и</a:t>
            </a:r>
          </a:p>
          <a:p>
            <a:pPr algn="l"/>
            <a:r>
              <a:rPr lang="ru-RU" sz="2000" b="1" dirty="0">
                <a:solidFill>
                  <a:srgbClr val="C00000"/>
                </a:solidFill>
                <a:effectLst>
                  <a:outerShdw blurRad="38100" dist="38100" dir="2700000" algn="tl">
                    <a:srgbClr val="000000">
                      <a:alpha val="43137"/>
                    </a:srgbClr>
                  </a:outerShdw>
                </a:effectLst>
                <a:latin typeface="Times New Roman" pitchFamily="18" charset="0"/>
                <a:ea typeface="+mj-ea"/>
                <a:cs typeface="Times New Roman" pitchFamily="18" charset="0"/>
              </a:rPr>
              <a:t>после </a:t>
            </a:r>
            <a:r>
              <a:rPr lang="ru-RU" sz="2000" b="1" dirty="0">
                <a:solidFill>
                  <a:srgbClr val="C00000"/>
                </a:solidFill>
                <a:effectLst>
                  <a:outerShdw blurRad="38100" dist="38100" dir="2700000" algn="tl">
                    <a:srgbClr val="000000">
                      <a:alpha val="43137"/>
                    </a:srgbClr>
                  </a:outerShdw>
                </a:effectLst>
                <a:latin typeface="Times New Roman" pitchFamily="18" charset="0"/>
                <a:ea typeface="+mj-ea"/>
                <a:cs typeface="Times New Roman" pitchFamily="18" charset="0"/>
              </a:rPr>
              <a:t>посещения туалетной </a:t>
            </a:r>
          </a:p>
          <a:p>
            <a:pPr algn="l"/>
            <a:r>
              <a:rPr lang="ru-RU" sz="2000" b="1" dirty="0">
                <a:solidFill>
                  <a:srgbClr val="C00000"/>
                </a:solidFill>
                <a:effectLst>
                  <a:outerShdw blurRad="38100" dist="38100" dir="2700000" algn="tl">
                    <a:srgbClr val="000000">
                      <a:alpha val="43137"/>
                    </a:srgbClr>
                  </a:outerShdw>
                </a:effectLst>
                <a:latin typeface="Times New Roman" pitchFamily="18" charset="0"/>
                <a:ea typeface="+mj-ea"/>
                <a:cs typeface="Times New Roman" pitchFamily="18" charset="0"/>
              </a:rPr>
              <a:t>к</a:t>
            </a:r>
            <a:r>
              <a:rPr lang="ru-RU" sz="2000" b="1" dirty="0">
                <a:solidFill>
                  <a:srgbClr val="C00000"/>
                </a:solidFill>
                <a:effectLst>
                  <a:outerShdw blurRad="38100" dist="38100" dir="2700000" algn="tl">
                    <a:srgbClr val="000000">
                      <a:alpha val="43137"/>
                    </a:srgbClr>
                  </a:outerShdw>
                </a:effectLst>
                <a:latin typeface="Times New Roman" pitchFamily="18" charset="0"/>
                <a:ea typeface="+mj-ea"/>
                <a:cs typeface="Times New Roman" pitchFamily="18" charset="0"/>
              </a:rPr>
              <a:t>омнаты. </a:t>
            </a:r>
          </a:p>
          <a:p>
            <a:pPr>
              <a:spcBef>
                <a:spcPct val="0"/>
              </a:spcBef>
            </a:pPr>
            <a:r>
              <a:rPr lang="ru-RU" sz="4400" b="1" dirty="0" smtClean="0">
                <a:solidFill>
                  <a:srgbClr val="C00000"/>
                </a:solidFill>
                <a:effectLst>
                  <a:outerShdw blurRad="38100" dist="38100" dir="2700000" algn="tl">
                    <a:srgbClr val="000000">
                      <a:alpha val="43137"/>
                    </a:srgbClr>
                  </a:outerShdw>
                </a:effectLst>
                <a:latin typeface="Times New Roman" pitchFamily="18" charset="0"/>
                <a:ea typeface="+mj-ea"/>
                <a:cs typeface="Times New Roman" pitchFamily="18" charset="0"/>
              </a:rPr>
              <a:t>Гипотеза</a:t>
            </a:r>
          </a:p>
          <a:p>
            <a:pPr algn="l">
              <a:spcBef>
                <a:spcPct val="0"/>
              </a:spcBef>
            </a:pPr>
            <a:r>
              <a:rPr lang="ru-RU" sz="2000" b="1" dirty="0" smtClean="0">
                <a:solidFill>
                  <a:srgbClr val="C00000"/>
                </a:solidFill>
                <a:effectLst>
                  <a:outerShdw blurRad="38100" dist="38100" dir="2700000" algn="tl">
                    <a:srgbClr val="000000">
                      <a:alpha val="43137"/>
                    </a:srgbClr>
                  </a:outerShdw>
                </a:effectLst>
                <a:latin typeface="Times New Roman" pitchFamily="18" charset="0"/>
                <a:ea typeface="+mj-ea"/>
                <a:cs typeface="Times New Roman" pitchFamily="18" charset="0"/>
              </a:rPr>
              <a:t>Узнав столько нового и интересного о свойствах мыла, мы с удовольствием будем соблюдать правила личной гигиены. </a:t>
            </a:r>
            <a:endParaRPr lang="ru-RU" sz="2000" b="1" dirty="0">
              <a:solidFill>
                <a:srgbClr val="C00000"/>
              </a:solidFill>
              <a:effectLst>
                <a:outerShdw blurRad="38100" dist="38100" dir="2700000" algn="tl">
                  <a:srgbClr val="000000">
                    <a:alpha val="43137"/>
                  </a:srgbClr>
                </a:outerShdw>
              </a:effectLst>
              <a:latin typeface="Times New Roman" pitchFamily="18" charset="0"/>
              <a:ea typeface="+mj-ea"/>
              <a:cs typeface="Times New Roman" pitchFamily="18" charset="0"/>
            </a:endParaRPr>
          </a:p>
        </p:txBody>
      </p:sp>
      <p:sp>
        <p:nvSpPr>
          <p:cNvPr id="4" name="AutoShape 2" descr="https://images.freeimages.com/images/large-previews/c38/bubble-photo-files-116592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4" descr="https://images.freeimages.com/images/large-previews/c38/bubble-photo-files-1165924.jpg"/>
          <p:cNvSpPr>
            <a:spLocks noGrp="1" noChangeAspect="1" noChangeArrowheads="1"/>
          </p:cNvSpPr>
          <p:nvPr>
            <p:ph type="ctrTitle"/>
          </p:nvPr>
        </p:nvSpPr>
        <p:spPr bwMode="auto">
          <a:xfrm>
            <a:off x="685800" y="404665"/>
            <a:ext cx="7772400" cy="100811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a:r>
              <a:rPr lang="ru-RU" b="1" dirty="0" smtClean="0">
                <a:solidFill>
                  <a:schemeClr val="accent2"/>
                </a:solidFill>
                <a:effectLst>
                  <a:outerShdw blurRad="38100" dist="38100" dir="2700000" algn="tl">
                    <a:srgbClr val="000000">
                      <a:alpha val="43137"/>
                    </a:srgbClr>
                  </a:outerShdw>
                </a:effectLst>
                <a:latin typeface="Times New Roman" pitchFamily="18" charset="0"/>
                <a:cs typeface="Times New Roman" pitchFamily="18" charset="0"/>
              </a:rPr>
              <a:t>   </a:t>
            </a:r>
            <a:r>
              <a:rPr lang="ru-RU"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Проблема</a:t>
            </a:r>
            <a:endParaRPr lang="ru-RU"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6" name="Рисунок 5" descr="C:\Users\1\AppData\Local\Microsoft\Windows\Temporary Internet Files\Content.Word\20200204_121325.jpg"/>
          <p:cNvPicPr/>
          <p:nvPr/>
        </p:nvPicPr>
        <p:blipFill rotWithShape="1">
          <a:blip r:embed="rId3" cstate="print">
            <a:extLst>
              <a:ext uri="{28A0092B-C50C-407E-A947-70E740481C1C}">
                <a14:useLocalDpi xmlns:a14="http://schemas.microsoft.com/office/drawing/2010/main" val="0"/>
              </a:ext>
            </a:extLst>
          </a:blip>
          <a:srcRect l="-23699" t="-1495" r="9672" b="12401"/>
          <a:stretch/>
        </p:blipFill>
        <p:spPr bwMode="auto">
          <a:xfrm rot="5400000">
            <a:off x="3437621" y="962982"/>
            <a:ext cx="7200797" cy="4211960"/>
          </a:xfrm>
          <a:prstGeom prst="rect">
            <a:avLst/>
          </a:prstGeom>
          <a:ln>
            <a:noFill/>
          </a:ln>
          <a:effectLst>
            <a:softEdge rad="11250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1176447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343"/>
            <a:ext cx="9144000" cy="7011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одзаголовок 2"/>
          <p:cNvSpPr>
            <a:spLocks noGrp="1"/>
          </p:cNvSpPr>
          <p:nvPr>
            <p:ph type="subTitle" idx="1"/>
          </p:nvPr>
        </p:nvSpPr>
        <p:spPr>
          <a:xfrm>
            <a:off x="1371600" y="4293096"/>
            <a:ext cx="6400800" cy="1345704"/>
          </a:xfrm>
        </p:spPr>
        <p:txBody>
          <a:bodyPr>
            <a:noAutofit/>
          </a:bodyPr>
          <a:lstStyle/>
          <a:p>
            <a:pPr algn="r"/>
            <a:endParaRPr lang="ru-RU" sz="2000" b="1" dirty="0" smtClean="0">
              <a:solidFill>
                <a:schemeClr val="accent2"/>
              </a:solidFill>
              <a:latin typeface="Times New Roman" pitchFamily="18" charset="0"/>
              <a:cs typeface="Times New Roman" pitchFamily="18" charset="0"/>
            </a:endParaRPr>
          </a:p>
        </p:txBody>
      </p:sp>
      <p:sp>
        <p:nvSpPr>
          <p:cNvPr id="4" name="AutoShape 2" descr="https://images.freeimages.com/images/large-previews/c38/bubble-photo-files-116592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4" descr="https://images.freeimages.com/images/large-previews/c38/bubble-photo-files-1165924.jpg"/>
          <p:cNvSpPr>
            <a:spLocks noGrp="1" noChangeAspect="1" noChangeArrowheads="1"/>
          </p:cNvSpPr>
          <p:nvPr>
            <p:ph type="ctrTitle"/>
          </p:nvPr>
        </p:nvSpPr>
        <p:spPr bwMode="auto">
          <a:xfrm>
            <a:off x="685800" y="332656"/>
            <a:ext cx="7772400" cy="313979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r>
              <a:rPr lang="ru-RU" sz="20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При проведении экспериментов мы  сделали вывод, что </a:t>
            </a:r>
            <a:r>
              <a:rPr lang="ru-RU" sz="20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мыло является лучшим помощником в соблюдении правил личной гигиены. Гипотеза подтвердилась!</a:t>
            </a:r>
            <a:br>
              <a:rPr lang="ru-RU" sz="20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br>
            <a:r>
              <a:rPr lang="ru-RU" sz="20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Да </a:t>
            </a:r>
            <a:r>
              <a:rPr lang="ru-RU" sz="20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здравствует </a:t>
            </a:r>
            <a:r>
              <a:rPr lang="ru-RU" sz="20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мыло душистое!</a:t>
            </a:r>
            <a:endParaRPr lang="ru-RU" sz="20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6" name="Рисунок 5" descr="C:\Users\1\AppData\Local\Microsoft\Windows\Temporary Internet Files\Content.Word\20200206_103926.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7624" y="1916832"/>
            <a:ext cx="6552728" cy="4941168"/>
          </a:xfrm>
          <a:prstGeom prst="rect">
            <a:avLst/>
          </a:prstGeom>
          <a:ln>
            <a:noFill/>
          </a:ln>
          <a:effectLst>
            <a:softEdge rad="112500"/>
          </a:effectLst>
        </p:spPr>
      </p:pic>
    </p:spTree>
    <p:extLst>
      <p:ext uri="{BB962C8B-B14F-4D97-AF65-F5344CB8AC3E}">
        <p14:creationId xmlns:p14="http://schemas.microsoft.com/office/powerpoint/2010/main" val="41133259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37"/>
            <a:ext cx="9144000" cy="713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одзаголовок 2"/>
          <p:cNvSpPr>
            <a:spLocks noGrp="1"/>
          </p:cNvSpPr>
          <p:nvPr>
            <p:ph type="subTitle" idx="1"/>
          </p:nvPr>
        </p:nvSpPr>
        <p:spPr>
          <a:xfrm>
            <a:off x="307975" y="1484784"/>
            <a:ext cx="8512497" cy="4154016"/>
          </a:xfrm>
        </p:spPr>
        <p:txBody>
          <a:bodyPr>
            <a:noAutofit/>
          </a:bodyPr>
          <a:lstStyle/>
          <a:p>
            <a:pPr algn="l">
              <a:spcBef>
                <a:spcPts val="0"/>
              </a:spcBef>
            </a:pPr>
            <a:r>
              <a:rPr lang="ru-RU" sz="2800" b="1" dirty="0" smtClean="0">
                <a:solidFill>
                  <a:srgbClr val="C00000"/>
                </a:solidFill>
                <a:latin typeface="Times New Roman" pitchFamily="18" charset="0"/>
                <a:cs typeface="Times New Roman" pitchFamily="18" charset="0"/>
              </a:rPr>
              <a:t>1.С помощью рассказов воспитателя ознакомимся  </a:t>
            </a:r>
            <a:r>
              <a:rPr lang="ru-RU" sz="2800" b="1" dirty="0">
                <a:solidFill>
                  <a:srgbClr val="C00000"/>
                </a:solidFill>
                <a:latin typeface="Times New Roman" pitchFamily="18" charset="0"/>
                <a:cs typeface="Times New Roman" pitchFamily="18" charset="0"/>
              </a:rPr>
              <a:t>с </a:t>
            </a:r>
            <a:r>
              <a:rPr lang="ru-RU" sz="2800" b="1" dirty="0" smtClean="0">
                <a:solidFill>
                  <a:srgbClr val="C00000"/>
                </a:solidFill>
                <a:latin typeface="Times New Roman" pitchFamily="18" charset="0"/>
                <a:cs typeface="Times New Roman" pitchFamily="18" charset="0"/>
              </a:rPr>
              <a:t>историей происхождения мыла</a:t>
            </a:r>
            <a:endParaRPr lang="ru-RU" sz="2800" b="1" dirty="0">
              <a:solidFill>
                <a:srgbClr val="C00000"/>
              </a:solidFill>
              <a:latin typeface="Times New Roman" pitchFamily="18" charset="0"/>
              <a:cs typeface="Times New Roman" pitchFamily="18" charset="0"/>
            </a:endParaRPr>
          </a:p>
          <a:p>
            <a:pPr algn="l">
              <a:spcBef>
                <a:spcPts val="0"/>
              </a:spcBef>
            </a:pPr>
            <a:endParaRPr lang="ru-RU" sz="2800" b="1" dirty="0">
              <a:solidFill>
                <a:srgbClr val="C00000"/>
              </a:solidFill>
              <a:latin typeface="Times New Roman" pitchFamily="18" charset="0"/>
              <a:cs typeface="Times New Roman" pitchFamily="18" charset="0"/>
            </a:endParaRPr>
          </a:p>
          <a:p>
            <a:pPr algn="l">
              <a:spcBef>
                <a:spcPts val="0"/>
              </a:spcBef>
            </a:pPr>
            <a:r>
              <a:rPr lang="ru-RU" sz="2800" b="1" dirty="0" smtClean="0">
                <a:solidFill>
                  <a:srgbClr val="C00000"/>
                </a:solidFill>
                <a:latin typeface="Times New Roman" pitchFamily="18" charset="0"/>
                <a:cs typeface="Times New Roman" pitchFamily="18" charset="0"/>
              </a:rPr>
              <a:t>2</a:t>
            </a:r>
            <a:r>
              <a:rPr lang="ru-RU" sz="2800" b="1" dirty="0">
                <a:solidFill>
                  <a:srgbClr val="C00000"/>
                </a:solidFill>
                <a:latin typeface="Times New Roman" pitchFamily="18" charset="0"/>
                <a:cs typeface="Times New Roman" pitchFamily="18" charset="0"/>
              </a:rPr>
              <a:t>. </a:t>
            </a:r>
            <a:r>
              <a:rPr lang="ru-RU" sz="2800" b="1" dirty="0" smtClean="0">
                <a:solidFill>
                  <a:srgbClr val="C00000"/>
                </a:solidFill>
                <a:latin typeface="Times New Roman" pitchFamily="18" charset="0"/>
                <a:cs typeface="Times New Roman" pitchFamily="18" charset="0"/>
              </a:rPr>
              <a:t>Изучим </a:t>
            </a:r>
            <a:r>
              <a:rPr lang="ru-RU" sz="2800" b="1" dirty="0">
                <a:solidFill>
                  <a:srgbClr val="C00000"/>
                </a:solidFill>
                <a:latin typeface="Times New Roman" pitchFamily="18" charset="0"/>
                <a:cs typeface="Times New Roman" pitchFamily="18" charset="0"/>
              </a:rPr>
              <a:t>свойства </a:t>
            </a:r>
            <a:r>
              <a:rPr lang="ru-RU" sz="2800" b="1" dirty="0" smtClean="0">
                <a:solidFill>
                  <a:srgbClr val="C00000"/>
                </a:solidFill>
                <a:latin typeface="Times New Roman" pitchFamily="18" charset="0"/>
                <a:cs typeface="Times New Roman" pitchFamily="18" charset="0"/>
              </a:rPr>
              <a:t>мыла</a:t>
            </a:r>
            <a:endParaRPr lang="ru-RU" sz="2800" b="1" dirty="0">
              <a:solidFill>
                <a:srgbClr val="C00000"/>
              </a:solidFill>
              <a:latin typeface="Times New Roman" pitchFamily="18" charset="0"/>
              <a:cs typeface="Times New Roman" pitchFamily="18" charset="0"/>
            </a:endParaRPr>
          </a:p>
          <a:p>
            <a:pPr algn="l">
              <a:spcBef>
                <a:spcPts val="0"/>
              </a:spcBef>
            </a:pPr>
            <a:endParaRPr lang="ru-RU" sz="2800" b="1" dirty="0" smtClean="0">
              <a:solidFill>
                <a:srgbClr val="C00000"/>
              </a:solidFill>
              <a:latin typeface="Times New Roman" pitchFamily="18" charset="0"/>
              <a:cs typeface="Times New Roman" pitchFamily="18" charset="0"/>
            </a:endParaRPr>
          </a:p>
          <a:p>
            <a:pPr algn="l">
              <a:spcBef>
                <a:spcPts val="0"/>
              </a:spcBef>
            </a:pPr>
            <a:r>
              <a:rPr lang="ru-RU" sz="2800" b="1" dirty="0">
                <a:solidFill>
                  <a:srgbClr val="C00000"/>
                </a:solidFill>
                <a:latin typeface="Times New Roman" pitchFamily="18" charset="0"/>
                <a:cs typeface="Times New Roman" pitchFamily="18" charset="0"/>
              </a:rPr>
              <a:t>3</a:t>
            </a:r>
            <a:r>
              <a:rPr lang="ru-RU" sz="2800" b="1" dirty="0" smtClean="0">
                <a:solidFill>
                  <a:srgbClr val="C00000"/>
                </a:solidFill>
                <a:latin typeface="Times New Roman" pitchFamily="18" charset="0"/>
                <a:cs typeface="Times New Roman" pitchFamily="18" charset="0"/>
              </a:rPr>
              <a:t>. Выясним </a:t>
            </a:r>
            <a:r>
              <a:rPr lang="ru-RU" sz="2800" b="1" dirty="0">
                <a:solidFill>
                  <a:srgbClr val="C00000"/>
                </a:solidFill>
                <a:latin typeface="Times New Roman" pitchFamily="18" charset="0"/>
                <a:cs typeface="Times New Roman" pitchFamily="18" charset="0"/>
              </a:rPr>
              <a:t>из какого мыла и </a:t>
            </a:r>
            <a:r>
              <a:rPr lang="ru-RU" sz="2800" b="1" dirty="0" smtClean="0">
                <a:solidFill>
                  <a:srgbClr val="C00000"/>
                </a:solidFill>
                <a:latin typeface="Times New Roman" pitchFamily="18" charset="0"/>
                <a:cs typeface="Times New Roman" pitchFamily="18" charset="0"/>
              </a:rPr>
              <a:t>как изготавливаются </a:t>
            </a:r>
            <a:r>
              <a:rPr lang="ru-RU" sz="2800" b="1" dirty="0">
                <a:solidFill>
                  <a:srgbClr val="C00000"/>
                </a:solidFill>
                <a:latin typeface="Times New Roman" pitchFamily="18" charset="0"/>
                <a:cs typeface="Times New Roman" pitchFamily="18" charset="0"/>
              </a:rPr>
              <a:t>мыльные </a:t>
            </a:r>
            <a:r>
              <a:rPr lang="ru-RU" sz="2800" b="1" dirty="0" smtClean="0">
                <a:solidFill>
                  <a:srgbClr val="C00000"/>
                </a:solidFill>
                <a:latin typeface="Times New Roman" pitchFamily="18" charset="0"/>
                <a:cs typeface="Times New Roman" pitchFamily="18" charset="0"/>
              </a:rPr>
              <a:t>пузыри</a:t>
            </a:r>
            <a:endParaRPr lang="ru-RU" sz="2800" b="1" dirty="0">
              <a:solidFill>
                <a:srgbClr val="C00000"/>
              </a:solidFill>
              <a:latin typeface="Times New Roman" pitchFamily="18" charset="0"/>
              <a:cs typeface="Times New Roman" pitchFamily="18" charset="0"/>
            </a:endParaRPr>
          </a:p>
          <a:p>
            <a:pPr algn="l">
              <a:spcBef>
                <a:spcPts val="0"/>
              </a:spcBef>
            </a:pPr>
            <a:endParaRPr lang="ru-RU" sz="2800" b="1" dirty="0">
              <a:solidFill>
                <a:srgbClr val="C00000"/>
              </a:solidFill>
              <a:latin typeface="Times New Roman" pitchFamily="18" charset="0"/>
              <a:cs typeface="Times New Roman" pitchFamily="18" charset="0"/>
            </a:endParaRPr>
          </a:p>
          <a:p>
            <a:pPr algn="l">
              <a:spcBef>
                <a:spcPts val="0"/>
              </a:spcBef>
            </a:pPr>
            <a:r>
              <a:rPr lang="ru-RU" sz="2800" b="1" dirty="0" smtClean="0">
                <a:solidFill>
                  <a:srgbClr val="C00000"/>
                </a:solidFill>
                <a:latin typeface="Times New Roman" pitchFamily="18" charset="0"/>
                <a:cs typeface="Times New Roman" pitchFamily="18" charset="0"/>
              </a:rPr>
              <a:t>4. Научимся делать  </a:t>
            </a:r>
            <a:r>
              <a:rPr lang="ru-RU" sz="2800" b="1" dirty="0">
                <a:solidFill>
                  <a:srgbClr val="C00000"/>
                </a:solidFill>
                <a:latin typeface="Times New Roman" pitchFamily="18" charset="0"/>
                <a:cs typeface="Times New Roman" pitchFamily="18" charset="0"/>
              </a:rPr>
              <a:t>мыло </a:t>
            </a:r>
            <a:r>
              <a:rPr lang="ru-RU" sz="2800" b="1" dirty="0" smtClean="0">
                <a:solidFill>
                  <a:srgbClr val="C00000"/>
                </a:solidFill>
                <a:latin typeface="Times New Roman" pitchFamily="18" charset="0"/>
                <a:cs typeface="Times New Roman" pitchFamily="18" charset="0"/>
              </a:rPr>
              <a:t>в </a:t>
            </a:r>
            <a:r>
              <a:rPr lang="ru-RU" sz="2800" b="1" dirty="0">
                <a:solidFill>
                  <a:srgbClr val="C00000"/>
                </a:solidFill>
                <a:latin typeface="Times New Roman" pitchFamily="18" charset="0"/>
                <a:cs typeface="Times New Roman" pitchFamily="18" charset="0"/>
              </a:rPr>
              <a:t>домашних </a:t>
            </a:r>
            <a:r>
              <a:rPr lang="ru-RU" sz="2800" b="1" dirty="0" smtClean="0">
                <a:solidFill>
                  <a:srgbClr val="C00000"/>
                </a:solidFill>
                <a:latin typeface="Times New Roman" pitchFamily="18" charset="0"/>
                <a:cs typeface="Times New Roman" pitchFamily="18" charset="0"/>
              </a:rPr>
              <a:t>условиях</a:t>
            </a:r>
            <a:endParaRPr lang="ru-RU" sz="2800" b="1" dirty="0">
              <a:solidFill>
                <a:srgbClr val="C00000"/>
              </a:solidFill>
              <a:latin typeface="Times New Roman" pitchFamily="18" charset="0"/>
              <a:cs typeface="Times New Roman" pitchFamily="18" charset="0"/>
            </a:endParaRPr>
          </a:p>
          <a:p>
            <a:pPr algn="l"/>
            <a:endParaRPr lang="ru-RU" sz="2800" b="1" dirty="0">
              <a:solidFill>
                <a:srgbClr val="C00000"/>
              </a:solidFill>
              <a:latin typeface="Times New Roman" pitchFamily="18" charset="0"/>
              <a:cs typeface="Times New Roman" pitchFamily="18" charset="0"/>
            </a:endParaRPr>
          </a:p>
        </p:txBody>
      </p:sp>
      <p:sp>
        <p:nvSpPr>
          <p:cNvPr id="4" name="AutoShape 2" descr="https://images.freeimages.com/images/large-previews/c38/bubble-photo-files-116592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4" descr="https://images.freeimages.com/images/large-previews/c38/bubble-photo-files-1165924.jpg"/>
          <p:cNvSpPr>
            <a:spLocks noGrp="1" noChangeAspect="1" noChangeArrowheads="1"/>
          </p:cNvSpPr>
          <p:nvPr>
            <p:ph type="ctrTitle"/>
          </p:nvPr>
        </p:nvSpPr>
        <p:spPr bwMode="auto">
          <a:xfrm>
            <a:off x="685800" y="764705"/>
            <a:ext cx="7772400" cy="64807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r>
              <a:rPr lang="ru-RU"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Задачи</a:t>
            </a:r>
            <a:br>
              <a:rPr lang="ru-RU"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br>
            <a:endParaRPr lang="ru-RU"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6966515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011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одзаголовок 2"/>
          <p:cNvSpPr>
            <a:spLocks noGrp="1"/>
          </p:cNvSpPr>
          <p:nvPr>
            <p:ph type="subTitle" idx="1"/>
          </p:nvPr>
        </p:nvSpPr>
        <p:spPr>
          <a:xfrm>
            <a:off x="460375" y="1700808"/>
            <a:ext cx="8360097" cy="4896544"/>
          </a:xfrm>
        </p:spPr>
        <p:txBody>
          <a:bodyPr>
            <a:noAutofit/>
          </a:bodyPr>
          <a:lstStyle/>
          <a:p>
            <a:pPr algn="l"/>
            <a:r>
              <a:rPr lang="ru-RU" sz="2000" b="1" dirty="0" smtClean="0">
                <a:solidFill>
                  <a:schemeClr val="accent2"/>
                </a:solidFill>
                <a:latin typeface="Times New Roman" pitchFamily="18" charset="0"/>
                <a:cs typeface="Times New Roman" pitchFamily="18" charset="0"/>
              </a:rPr>
              <a:t> </a:t>
            </a:r>
            <a:r>
              <a:rPr lang="ru-RU" sz="2000" b="1" dirty="0" smtClean="0">
                <a:solidFill>
                  <a:srgbClr val="C00000"/>
                </a:solidFill>
                <a:latin typeface="Times New Roman" pitchFamily="18" charset="0"/>
                <a:cs typeface="Times New Roman" pitchFamily="18" charset="0"/>
              </a:rPr>
              <a:t>1</a:t>
            </a:r>
            <a:r>
              <a:rPr lang="ru-RU" sz="2000" b="1" dirty="0" smtClean="0">
                <a:solidFill>
                  <a:srgbClr val="C00000"/>
                </a:solidFill>
                <a:latin typeface="Times New Roman" pitchFamily="18" charset="0"/>
                <a:cs typeface="Times New Roman" pitchFamily="18" charset="0"/>
              </a:rPr>
              <a:t>. Попросим медицинскую сестру провести с нами беседу «Как можно защититься </a:t>
            </a:r>
            <a:r>
              <a:rPr lang="ru-RU" sz="2000" b="1" dirty="0">
                <a:solidFill>
                  <a:srgbClr val="C00000"/>
                </a:solidFill>
                <a:latin typeface="Times New Roman" pitchFamily="18" charset="0"/>
                <a:cs typeface="Times New Roman" pitchFamily="18" charset="0"/>
              </a:rPr>
              <a:t>от </a:t>
            </a:r>
            <a:r>
              <a:rPr lang="ru-RU" sz="2000" b="1" dirty="0" smtClean="0">
                <a:solidFill>
                  <a:srgbClr val="C00000"/>
                </a:solidFill>
                <a:latin typeface="Times New Roman" pitchFamily="18" charset="0"/>
                <a:cs typeface="Times New Roman" pitchFamily="18" charset="0"/>
              </a:rPr>
              <a:t>микробов?»</a:t>
            </a:r>
          </a:p>
          <a:p>
            <a:pPr algn="l"/>
            <a:r>
              <a:rPr lang="ru-RU" sz="2000" b="1" dirty="0" smtClean="0">
                <a:solidFill>
                  <a:srgbClr val="C00000"/>
                </a:solidFill>
                <a:latin typeface="Times New Roman" pitchFamily="18" charset="0"/>
                <a:cs typeface="Times New Roman" pitchFamily="18" charset="0"/>
              </a:rPr>
              <a:t> 2</a:t>
            </a:r>
            <a:r>
              <a:rPr lang="ru-RU" sz="2000" b="1" dirty="0" smtClean="0">
                <a:solidFill>
                  <a:srgbClr val="C00000"/>
                </a:solidFill>
                <a:latin typeface="Times New Roman" pitchFamily="18" charset="0"/>
                <a:cs typeface="Times New Roman" pitchFamily="18" charset="0"/>
              </a:rPr>
              <a:t>. Просмотрим  мультфильм «</a:t>
            </a:r>
            <a:r>
              <a:rPr lang="ru-RU" sz="2000" b="1" dirty="0" err="1" smtClean="0">
                <a:solidFill>
                  <a:srgbClr val="C00000"/>
                </a:solidFill>
                <a:latin typeface="Times New Roman" pitchFamily="18" charset="0"/>
                <a:cs typeface="Times New Roman" pitchFamily="18" charset="0"/>
              </a:rPr>
              <a:t>Мойдодыр</a:t>
            </a:r>
            <a:r>
              <a:rPr lang="ru-RU" sz="2000" b="1" dirty="0" smtClean="0">
                <a:solidFill>
                  <a:srgbClr val="C00000"/>
                </a:solidFill>
                <a:latin typeface="Times New Roman" pitchFamily="18" charset="0"/>
                <a:cs typeface="Times New Roman" pitchFamily="18" charset="0"/>
              </a:rPr>
              <a:t>».</a:t>
            </a:r>
          </a:p>
          <a:p>
            <a:pPr algn="l"/>
            <a:r>
              <a:rPr lang="ru-RU" sz="2000" b="1" dirty="0" smtClean="0">
                <a:solidFill>
                  <a:srgbClr val="C00000"/>
                </a:solidFill>
                <a:latin typeface="Times New Roman" pitchFamily="18" charset="0"/>
                <a:cs typeface="Times New Roman" pitchFamily="18" charset="0"/>
              </a:rPr>
              <a:t> 3. Прочитаем </a:t>
            </a:r>
            <a:r>
              <a:rPr lang="ru-RU" sz="2000" b="1" dirty="0" smtClean="0">
                <a:solidFill>
                  <a:srgbClr val="C00000"/>
                </a:solidFill>
                <a:latin typeface="Times New Roman" pitchFamily="18" charset="0"/>
                <a:cs typeface="Times New Roman" pitchFamily="18" charset="0"/>
              </a:rPr>
              <a:t>произведение А</a:t>
            </a:r>
            <a:r>
              <a:rPr lang="ru-RU" sz="2000" b="1" dirty="0" smtClean="0">
                <a:solidFill>
                  <a:srgbClr val="C00000"/>
                </a:solidFill>
                <a:latin typeface="Times New Roman" pitchFamily="18" charset="0"/>
                <a:cs typeface="Times New Roman" pitchFamily="18" charset="0"/>
              </a:rPr>
              <a:t>. Л. </a:t>
            </a:r>
            <a:r>
              <a:rPr lang="ru-RU" sz="2000" b="1" dirty="0" err="1" smtClean="0">
                <a:solidFill>
                  <a:srgbClr val="C00000"/>
                </a:solidFill>
                <a:latin typeface="Times New Roman" pitchFamily="18" charset="0"/>
                <a:cs typeface="Times New Roman" pitchFamily="18" charset="0"/>
              </a:rPr>
              <a:t>Барто</a:t>
            </a:r>
            <a:r>
              <a:rPr lang="ru-RU" sz="2000" b="1" dirty="0" smtClean="0">
                <a:solidFill>
                  <a:srgbClr val="C00000"/>
                </a:solidFill>
                <a:latin typeface="Times New Roman" pitchFamily="18" charset="0"/>
                <a:cs typeface="Times New Roman" pitchFamily="18" charset="0"/>
              </a:rPr>
              <a:t> </a:t>
            </a:r>
            <a:r>
              <a:rPr lang="ru-RU" sz="2000" b="1" dirty="0" smtClean="0">
                <a:solidFill>
                  <a:srgbClr val="C00000"/>
                </a:solidFill>
                <a:latin typeface="Times New Roman" pitchFamily="18" charset="0"/>
                <a:cs typeface="Times New Roman" pitchFamily="18" charset="0"/>
              </a:rPr>
              <a:t>«Ах ты девочка чумазая». </a:t>
            </a:r>
            <a:endParaRPr lang="ru-RU" sz="2000" b="1" dirty="0" smtClean="0">
              <a:solidFill>
                <a:srgbClr val="C00000"/>
              </a:solidFill>
              <a:latin typeface="Times New Roman" pitchFamily="18" charset="0"/>
              <a:cs typeface="Times New Roman" pitchFamily="18" charset="0"/>
            </a:endParaRPr>
          </a:p>
          <a:p>
            <a:pPr algn="l"/>
            <a:r>
              <a:rPr lang="ru-RU" sz="2000" b="1" dirty="0" smtClean="0">
                <a:solidFill>
                  <a:srgbClr val="C00000"/>
                </a:solidFill>
                <a:latin typeface="Times New Roman" pitchFamily="18" charset="0"/>
                <a:cs typeface="Times New Roman" pitchFamily="18" charset="0"/>
              </a:rPr>
              <a:t> </a:t>
            </a:r>
            <a:r>
              <a:rPr lang="ru-RU" sz="2000" b="1" dirty="0" smtClean="0">
                <a:solidFill>
                  <a:srgbClr val="C00000"/>
                </a:solidFill>
                <a:latin typeface="Times New Roman" pitchFamily="18" charset="0"/>
                <a:cs typeface="Times New Roman" pitchFamily="18" charset="0"/>
              </a:rPr>
              <a:t>4. </a:t>
            </a:r>
            <a:r>
              <a:rPr lang="ru-RU" sz="2000" b="1" dirty="0" smtClean="0">
                <a:solidFill>
                  <a:srgbClr val="C00000"/>
                </a:solidFill>
                <a:latin typeface="Times New Roman" pitchFamily="18" charset="0"/>
                <a:cs typeface="Times New Roman" pitchFamily="18" charset="0"/>
              </a:rPr>
              <a:t>С </a:t>
            </a:r>
            <a:r>
              <a:rPr lang="ru-RU" sz="2000" b="1" dirty="0" smtClean="0">
                <a:solidFill>
                  <a:srgbClr val="C00000"/>
                </a:solidFill>
                <a:latin typeface="Times New Roman" pitchFamily="18" charset="0"/>
                <a:cs typeface="Times New Roman" pitchFamily="18" charset="0"/>
              </a:rPr>
              <a:t>помощью родителей подготовим выставку « Мыло волшебное». </a:t>
            </a:r>
          </a:p>
          <a:p>
            <a:pPr algn="l"/>
            <a:r>
              <a:rPr lang="ru-RU" sz="2000" b="1" dirty="0" smtClean="0">
                <a:solidFill>
                  <a:srgbClr val="C00000"/>
                </a:solidFill>
                <a:latin typeface="Times New Roman" pitchFamily="18" charset="0"/>
                <a:cs typeface="Times New Roman" pitchFamily="18" charset="0"/>
              </a:rPr>
              <a:t> 5. </a:t>
            </a:r>
            <a:r>
              <a:rPr lang="ru-RU" sz="2000" b="1" dirty="0" smtClean="0">
                <a:solidFill>
                  <a:srgbClr val="C00000"/>
                </a:solidFill>
                <a:latin typeface="Times New Roman" pitchFamily="18" charset="0"/>
                <a:cs typeface="Times New Roman" pitchFamily="18" charset="0"/>
              </a:rPr>
              <a:t>О</a:t>
            </a:r>
            <a:r>
              <a:rPr lang="ru-RU" sz="2000" b="1" dirty="0" smtClean="0">
                <a:solidFill>
                  <a:srgbClr val="C00000"/>
                </a:solidFill>
                <a:latin typeface="Times New Roman" pitchFamily="18" charset="0"/>
                <a:cs typeface="Times New Roman" pitchFamily="18" charset="0"/>
              </a:rPr>
              <a:t>просим </a:t>
            </a:r>
            <a:r>
              <a:rPr lang="ru-RU" sz="2000" b="1" dirty="0">
                <a:solidFill>
                  <a:srgbClr val="C00000"/>
                </a:solidFill>
                <a:latin typeface="Times New Roman" pitchFamily="18" charset="0"/>
                <a:cs typeface="Times New Roman" pitchFamily="18" charset="0"/>
              </a:rPr>
              <a:t>сотрудников детского сада «Каким мылом Вы пользуетесь чаще всего и почему? » </a:t>
            </a:r>
            <a:endParaRPr lang="ru-RU" sz="2000" b="1" dirty="0" smtClean="0">
              <a:solidFill>
                <a:srgbClr val="C00000"/>
              </a:solidFill>
              <a:latin typeface="Times New Roman" pitchFamily="18" charset="0"/>
              <a:cs typeface="Times New Roman" pitchFamily="18" charset="0"/>
            </a:endParaRPr>
          </a:p>
          <a:p>
            <a:pPr algn="l"/>
            <a:r>
              <a:rPr lang="ru-RU" sz="2000" b="1" dirty="0" smtClean="0">
                <a:solidFill>
                  <a:srgbClr val="C00000"/>
                </a:solidFill>
                <a:latin typeface="Times New Roman" pitchFamily="18" charset="0"/>
                <a:cs typeface="Times New Roman" pitchFamily="18" charset="0"/>
              </a:rPr>
              <a:t> 6. </a:t>
            </a:r>
            <a:r>
              <a:rPr lang="ru-RU" sz="2000" b="1" dirty="0" smtClean="0">
                <a:solidFill>
                  <a:srgbClr val="C00000"/>
                </a:solidFill>
                <a:latin typeface="Times New Roman" pitchFamily="18" charset="0"/>
                <a:cs typeface="Times New Roman" pitchFamily="18" charset="0"/>
              </a:rPr>
              <a:t>Проведем несколько экспериментов </a:t>
            </a:r>
            <a:r>
              <a:rPr lang="ru-RU" sz="2000" b="1" dirty="0" smtClean="0">
                <a:solidFill>
                  <a:srgbClr val="C00000"/>
                </a:solidFill>
                <a:latin typeface="Times New Roman" pitchFamily="18" charset="0"/>
                <a:cs typeface="Times New Roman" pitchFamily="18" charset="0"/>
              </a:rPr>
              <a:t>с мылом для определения его свойств  </a:t>
            </a:r>
          </a:p>
          <a:p>
            <a:pPr algn="l"/>
            <a:r>
              <a:rPr lang="ru-RU" sz="2000" b="1" dirty="0" smtClean="0">
                <a:solidFill>
                  <a:srgbClr val="C00000"/>
                </a:solidFill>
                <a:latin typeface="Times New Roman" pitchFamily="18" charset="0"/>
                <a:cs typeface="Times New Roman" pitchFamily="18" charset="0"/>
              </a:rPr>
              <a:t> 7. </a:t>
            </a:r>
            <a:r>
              <a:rPr lang="ru-RU" sz="2000" b="1" dirty="0" smtClean="0">
                <a:solidFill>
                  <a:srgbClr val="C00000"/>
                </a:solidFill>
                <a:latin typeface="Times New Roman" pitchFamily="18" charset="0"/>
                <a:cs typeface="Times New Roman" pitchFamily="18" charset="0"/>
              </a:rPr>
              <a:t>Приготовим </a:t>
            </a:r>
            <a:r>
              <a:rPr lang="ru-RU" sz="2000" b="1" dirty="0" smtClean="0">
                <a:solidFill>
                  <a:srgbClr val="C00000"/>
                </a:solidFill>
                <a:latin typeface="Times New Roman" pitchFamily="18" charset="0"/>
                <a:cs typeface="Times New Roman" pitchFamily="18" charset="0"/>
              </a:rPr>
              <a:t>раствор для изготовления мыльных пузырей</a:t>
            </a:r>
          </a:p>
          <a:p>
            <a:pPr algn="l"/>
            <a:r>
              <a:rPr lang="ru-RU" sz="2000" b="1" dirty="0" smtClean="0">
                <a:solidFill>
                  <a:srgbClr val="C00000"/>
                </a:solidFill>
                <a:latin typeface="Times New Roman" pitchFamily="18" charset="0"/>
                <a:cs typeface="Times New Roman" pitchFamily="18" charset="0"/>
              </a:rPr>
              <a:t> 8. Научимся делать мыло </a:t>
            </a:r>
            <a:r>
              <a:rPr lang="ru-RU" sz="2000" b="1" dirty="0">
                <a:solidFill>
                  <a:srgbClr val="C00000"/>
                </a:solidFill>
                <a:latin typeface="Times New Roman" pitchFamily="18" charset="0"/>
                <a:cs typeface="Times New Roman" pitchFamily="18" charset="0"/>
              </a:rPr>
              <a:t>с </a:t>
            </a:r>
            <a:r>
              <a:rPr lang="ru-RU" sz="2000" b="1" dirty="0" smtClean="0">
                <a:solidFill>
                  <a:srgbClr val="C00000"/>
                </a:solidFill>
                <a:latin typeface="Times New Roman" pitchFamily="18" charset="0"/>
                <a:cs typeface="Times New Roman" pitchFamily="18" charset="0"/>
              </a:rPr>
              <a:t>разным составом </a:t>
            </a:r>
            <a:r>
              <a:rPr lang="ru-RU" sz="2000" b="1" dirty="0">
                <a:solidFill>
                  <a:srgbClr val="C00000"/>
                </a:solidFill>
                <a:latin typeface="Times New Roman" pitchFamily="18" charset="0"/>
                <a:cs typeface="Times New Roman" pitchFamily="18" charset="0"/>
              </a:rPr>
              <a:t>в домашних </a:t>
            </a:r>
            <a:r>
              <a:rPr lang="ru-RU" sz="2000" b="1" dirty="0" smtClean="0">
                <a:solidFill>
                  <a:srgbClr val="C00000"/>
                </a:solidFill>
                <a:latin typeface="Times New Roman" pitchFamily="18" charset="0"/>
                <a:cs typeface="Times New Roman" pitchFamily="18" charset="0"/>
              </a:rPr>
              <a:t>условиях.</a:t>
            </a:r>
          </a:p>
          <a:p>
            <a:pPr algn="l"/>
            <a:endParaRPr lang="ru-RU" sz="2000" b="1" dirty="0" smtClean="0">
              <a:solidFill>
                <a:srgbClr val="C00000"/>
              </a:solidFill>
              <a:latin typeface="Times New Roman" pitchFamily="18" charset="0"/>
              <a:cs typeface="Times New Roman" pitchFamily="18" charset="0"/>
            </a:endParaRPr>
          </a:p>
        </p:txBody>
      </p:sp>
      <p:sp>
        <p:nvSpPr>
          <p:cNvPr id="4" name="AutoShape 2" descr="https://images.freeimages.com/images/large-previews/c38/bubble-photo-files-116592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4" descr="https://images.freeimages.com/images/large-previews/c38/bubble-photo-files-1165924.jpg"/>
          <p:cNvSpPr>
            <a:spLocks noGrp="1" noChangeAspect="1" noChangeArrowheads="1"/>
          </p:cNvSpPr>
          <p:nvPr>
            <p:ph type="ctrTitle"/>
          </p:nvPr>
        </p:nvSpPr>
        <p:spPr bwMode="auto">
          <a:xfrm>
            <a:off x="685800" y="404665"/>
            <a:ext cx="7772400" cy="108012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r>
              <a:rPr lang="ru-RU"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План реализации проекта</a:t>
            </a:r>
            <a:endParaRPr lang="ru-RU"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42088635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343"/>
            <a:ext cx="9144000" cy="7011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одзаголовок 2"/>
          <p:cNvSpPr>
            <a:spLocks noGrp="1"/>
          </p:cNvSpPr>
          <p:nvPr>
            <p:ph type="subTitle" idx="1"/>
          </p:nvPr>
        </p:nvSpPr>
        <p:spPr>
          <a:xfrm>
            <a:off x="1371600" y="4293096"/>
            <a:ext cx="6400800" cy="1345704"/>
          </a:xfrm>
        </p:spPr>
        <p:txBody>
          <a:bodyPr>
            <a:noAutofit/>
          </a:bodyPr>
          <a:lstStyle/>
          <a:p>
            <a:pPr algn="r"/>
            <a:endParaRPr lang="ru-RU" sz="2000" b="1" dirty="0" smtClean="0">
              <a:solidFill>
                <a:schemeClr val="accent2"/>
              </a:solidFill>
              <a:latin typeface="Times New Roman" pitchFamily="18" charset="0"/>
              <a:cs typeface="Times New Roman" pitchFamily="18" charset="0"/>
            </a:endParaRPr>
          </a:p>
        </p:txBody>
      </p:sp>
      <p:sp>
        <p:nvSpPr>
          <p:cNvPr id="4" name="AutoShape 2" descr="https://images.freeimages.com/images/large-previews/c38/bubble-photo-files-116592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4" descr="https://images.freeimages.com/images/large-previews/c38/bubble-photo-files-1165924.jpg"/>
          <p:cNvSpPr>
            <a:spLocks noGrp="1" noChangeAspect="1" noChangeArrowheads="1"/>
          </p:cNvSpPr>
          <p:nvPr>
            <p:ph type="ctrTitle"/>
          </p:nvPr>
        </p:nvSpPr>
        <p:spPr bwMode="auto">
          <a:xfrm>
            <a:off x="899592" y="620688"/>
            <a:ext cx="7772400" cy="270774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algn="l"/>
            <a:r>
              <a:rPr lang="ru-RU" sz="20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Мы </a:t>
            </a:r>
            <a:r>
              <a:rPr lang="ru-RU" sz="20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внимательно просмотрели </a:t>
            </a:r>
            <a:r>
              <a:rPr lang="ru-RU" sz="20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мультфильм «</a:t>
            </a:r>
            <a:r>
              <a:rPr lang="ru-RU" sz="20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Мойдодыр</a:t>
            </a:r>
            <a:r>
              <a:rPr lang="ru-RU" sz="20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a:t>
            </a:r>
            <a:br>
              <a:rPr lang="ru-RU" sz="20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br>
            <a:r>
              <a:rPr lang="ru-RU" sz="20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Нам прочитали сказки «Зачем нам мыло» и «Сказка про мыло», </a:t>
            </a:r>
            <a:r>
              <a:rPr lang="ru-RU" sz="20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А</a:t>
            </a:r>
            <a:r>
              <a:rPr lang="ru-RU" sz="20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Л. </a:t>
            </a:r>
            <a:r>
              <a:rPr lang="ru-RU" sz="20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Барто</a:t>
            </a:r>
            <a:r>
              <a:rPr lang="ru-RU" sz="20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ru-RU" sz="20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«Ах ты девочка </a:t>
            </a:r>
            <a:r>
              <a:rPr lang="ru-RU" sz="20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чумазая».</a:t>
            </a:r>
            <a:br>
              <a:rPr lang="ru-RU" sz="20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br>
            <a:r>
              <a:rPr lang="ru-RU" sz="20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Мы узнали очень много </a:t>
            </a:r>
            <a:r>
              <a:rPr lang="ru-RU" sz="20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интересного о </a:t>
            </a:r>
            <a:r>
              <a:rPr lang="ru-RU" sz="20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микробах, появляющихся время от времени на наших руках и даже нарисовали их.</a:t>
            </a:r>
            <a:endParaRPr lang="ru-RU" sz="20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6" name="Рисунок 5" descr="C:\Users\1\AppData\Local\Microsoft\Windows\Temporary Internet Files\Content.Word\20200205_110854.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7974" y="2492895"/>
            <a:ext cx="4624065" cy="2806713"/>
          </a:xfrm>
          <a:prstGeom prst="rect">
            <a:avLst/>
          </a:prstGeom>
          <a:ln>
            <a:noFill/>
          </a:ln>
          <a:effectLst>
            <a:softEdge rad="112500"/>
          </a:effectLst>
        </p:spPr>
      </p:pic>
      <p:pic>
        <p:nvPicPr>
          <p:cNvPr id="8" name="Рисунок 7" descr="C:\Users\1\AppData\Local\Microsoft\Windows\Temporary Internet Files\Content.Word\20200205_095627.jpg"/>
          <p:cNvPicPr/>
          <p:nvPr/>
        </p:nvPicPr>
        <p:blipFill rotWithShape="1">
          <a:blip r:embed="rId4" cstate="print">
            <a:extLst>
              <a:ext uri="{28A0092B-C50C-407E-A947-70E740481C1C}">
                <a14:useLocalDpi xmlns:a14="http://schemas.microsoft.com/office/drawing/2010/main" val="0"/>
              </a:ext>
            </a:extLst>
          </a:blip>
          <a:srcRect l="-842" t="26710" r="-1" b="5342"/>
          <a:stretch/>
        </p:blipFill>
        <p:spPr bwMode="auto">
          <a:xfrm rot="10800000">
            <a:off x="4355976" y="3785134"/>
            <a:ext cx="4536504" cy="3028950"/>
          </a:xfrm>
          <a:prstGeom prst="rect">
            <a:avLst/>
          </a:prstGeom>
          <a:ln>
            <a:noFill/>
          </a:ln>
          <a:effectLst>
            <a:softEdge rad="11250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5895345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343"/>
            <a:ext cx="9144000" cy="7011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одзаголовок 2"/>
          <p:cNvSpPr>
            <a:spLocks noGrp="1"/>
          </p:cNvSpPr>
          <p:nvPr>
            <p:ph type="subTitle" idx="1"/>
          </p:nvPr>
        </p:nvSpPr>
        <p:spPr>
          <a:xfrm>
            <a:off x="307975" y="5454030"/>
            <a:ext cx="4264025" cy="1238994"/>
          </a:xfrm>
        </p:spPr>
        <p:txBody>
          <a:bodyPr>
            <a:noAutofit/>
          </a:bodyPr>
          <a:lstStyle/>
          <a:p>
            <a:pPr>
              <a:spcBef>
                <a:spcPct val="0"/>
              </a:spcBef>
            </a:pPr>
            <a:r>
              <a:rPr lang="ru-RU" sz="2000" b="1" dirty="0">
                <a:solidFill>
                  <a:srgbClr val="C00000"/>
                </a:solidFill>
                <a:effectLst>
                  <a:outerShdw blurRad="38100" dist="38100" dir="2700000" algn="tl">
                    <a:srgbClr val="000000">
                      <a:alpha val="43137"/>
                    </a:srgbClr>
                  </a:outerShdw>
                </a:effectLst>
                <a:latin typeface="Times New Roman" pitchFamily="18" charset="0"/>
                <a:ea typeface="+mj-ea"/>
                <a:cs typeface="Times New Roman" pitchFamily="18" charset="0"/>
              </a:rPr>
              <a:t>Оказывается:  мыло появилось 6 тысяч лет назад в Древнем Риме.</a:t>
            </a:r>
          </a:p>
        </p:txBody>
      </p:sp>
      <p:sp>
        <p:nvSpPr>
          <p:cNvPr id="4" name="AutoShape 2" descr="https://images.freeimages.com/images/large-previews/c38/bubble-photo-files-116592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4" descr="https://images.freeimages.com/images/large-previews/c38/bubble-photo-files-1165924.jpg"/>
          <p:cNvSpPr>
            <a:spLocks noGrp="1" noChangeAspect="1" noChangeArrowheads="1"/>
          </p:cNvSpPr>
          <p:nvPr>
            <p:ph type="ctrTitle"/>
          </p:nvPr>
        </p:nvSpPr>
        <p:spPr bwMode="auto">
          <a:xfrm>
            <a:off x="685800" y="764705"/>
            <a:ext cx="7772400" cy="270774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r>
              <a:rPr lang="ru-RU" sz="20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Мы узнали о истории происхождения мыла </a:t>
            </a:r>
            <a:endParaRPr lang="ru-RU" sz="20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7" name="Рисунок 6" descr="https://ds02.infourok.ru/uploads/ex/0cce/0003dd5d-a013eb27/img0.jpg"/>
          <p:cNvPicPr/>
          <p:nvPr/>
        </p:nvPicPr>
        <p:blipFill>
          <a:blip r:embed="rId3">
            <a:extLst>
              <a:ext uri="{28A0092B-C50C-407E-A947-70E740481C1C}">
                <a14:useLocalDpi xmlns:a14="http://schemas.microsoft.com/office/drawing/2010/main" val="0"/>
              </a:ext>
            </a:extLst>
          </a:blip>
          <a:srcRect/>
          <a:stretch>
            <a:fillRect/>
          </a:stretch>
        </p:blipFill>
        <p:spPr bwMode="auto">
          <a:xfrm>
            <a:off x="307975" y="1486161"/>
            <a:ext cx="4435401" cy="3897238"/>
          </a:xfrm>
          <a:prstGeom prst="rect">
            <a:avLst/>
          </a:prstGeom>
          <a:noFill/>
          <a:ln>
            <a:noFill/>
          </a:ln>
        </p:spPr>
      </p:pic>
      <p:pic>
        <p:nvPicPr>
          <p:cNvPr id="8" name="Рисунок 7" descr="https://ds03.infourok.ru/uploads/ex/12bb/0002f8ea-e007f632/img8.jpg"/>
          <p:cNvPicPr/>
          <p:nvPr/>
        </p:nvPicPr>
        <p:blipFill rotWithShape="1">
          <a:blip r:embed="rId4">
            <a:extLst>
              <a:ext uri="{28A0092B-C50C-407E-A947-70E740481C1C}">
                <a14:useLocalDpi xmlns:a14="http://schemas.microsoft.com/office/drawing/2010/main" val="0"/>
              </a:ext>
            </a:extLst>
          </a:blip>
          <a:srcRect l="21474" t="4273" r="15545" b="11752"/>
          <a:stretch/>
        </p:blipFill>
        <p:spPr bwMode="auto">
          <a:xfrm>
            <a:off x="4878457" y="2564904"/>
            <a:ext cx="4020368" cy="405611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463644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343"/>
            <a:ext cx="9144000" cy="7011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одзаголовок 2"/>
          <p:cNvSpPr>
            <a:spLocks noGrp="1"/>
          </p:cNvSpPr>
          <p:nvPr>
            <p:ph type="subTitle" idx="1"/>
          </p:nvPr>
        </p:nvSpPr>
        <p:spPr>
          <a:xfrm>
            <a:off x="1371600" y="4293096"/>
            <a:ext cx="6400800" cy="1345704"/>
          </a:xfrm>
        </p:spPr>
        <p:txBody>
          <a:bodyPr>
            <a:noAutofit/>
          </a:bodyPr>
          <a:lstStyle/>
          <a:p>
            <a:pPr algn="r"/>
            <a:endParaRPr lang="ru-RU" sz="2000" b="1" dirty="0" smtClean="0">
              <a:solidFill>
                <a:schemeClr val="accent2"/>
              </a:solidFill>
              <a:latin typeface="Times New Roman" pitchFamily="18" charset="0"/>
              <a:cs typeface="Times New Roman" pitchFamily="18" charset="0"/>
            </a:endParaRPr>
          </a:p>
        </p:txBody>
      </p:sp>
      <p:sp>
        <p:nvSpPr>
          <p:cNvPr id="4" name="AutoShape 2" descr="https://images.freeimages.com/images/large-previews/c38/bubble-photo-files-116592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4" descr="https://images.freeimages.com/images/large-previews/c38/bubble-photo-files-1165924.jpg"/>
          <p:cNvSpPr>
            <a:spLocks noGrp="1" noChangeAspect="1" noChangeArrowheads="1"/>
          </p:cNvSpPr>
          <p:nvPr>
            <p:ph type="ctrTitle"/>
          </p:nvPr>
        </p:nvSpPr>
        <p:spPr bwMode="auto">
          <a:xfrm>
            <a:off x="685800" y="764705"/>
            <a:ext cx="7772400" cy="270774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r>
              <a:rPr lang="ru-RU"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Такого разнообразия мыла мы </a:t>
            </a:r>
            <a:r>
              <a:rPr lang="ru-RU"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еще не </a:t>
            </a:r>
            <a:r>
              <a:rPr lang="ru-RU"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видели. </a:t>
            </a:r>
            <a:r>
              <a:rPr lang="ru-RU"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А как оно пахнет…</a:t>
            </a:r>
            <a:endParaRPr lang="ru-RU"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186" r="8842"/>
          <a:stretch/>
        </p:blipFill>
        <p:spPr bwMode="auto">
          <a:xfrm>
            <a:off x="755576" y="2780929"/>
            <a:ext cx="7560840" cy="396044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85236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343"/>
            <a:ext cx="9144000" cy="7011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одзаголовок 2"/>
          <p:cNvSpPr>
            <a:spLocks noGrp="1"/>
          </p:cNvSpPr>
          <p:nvPr>
            <p:ph type="subTitle" idx="1"/>
          </p:nvPr>
        </p:nvSpPr>
        <p:spPr>
          <a:xfrm>
            <a:off x="1371600" y="4293096"/>
            <a:ext cx="6400800" cy="1345704"/>
          </a:xfrm>
        </p:spPr>
        <p:txBody>
          <a:bodyPr>
            <a:noAutofit/>
          </a:bodyPr>
          <a:lstStyle/>
          <a:p>
            <a:pPr algn="r"/>
            <a:endParaRPr lang="ru-RU" sz="2000" b="1" dirty="0" smtClean="0">
              <a:solidFill>
                <a:schemeClr val="accent2"/>
              </a:solidFill>
              <a:latin typeface="Times New Roman" pitchFamily="18" charset="0"/>
              <a:cs typeface="Times New Roman" pitchFamily="18" charset="0"/>
            </a:endParaRPr>
          </a:p>
        </p:txBody>
      </p:sp>
      <p:sp>
        <p:nvSpPr>
          <p:cNvPr id="4" name="AutoShape 2" descr="https://images.freeimages.com/images/large-previews/c38/bubble-photo-files-116592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4" descr="https://images.freeimages.com/images/large-previews/c38/bubble-photo-files-1165924.jpg"/>
          <p:cNvSpPr>
            <a:spLocks noGrp="1" noChangeAspect="1" noChangeArrowheads="1"/>
          </p:cNvSpPr>
          <p:nvPr>
            <p:ph type="ctrTitle"/>
          </p:nvPr>
        </p:nvSpPr>
        <p:spPr bwMode="auto">
          <a:xfrm>
            <a:off x="685800" y="160338"/>
            <a:ext cx="7772400" cy="331211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r>
              <a:rPr lang="ru-RU" b="1" dirty="0">
                <a:solidFill>
                  <a:schemeClr val="accent2"/>
                </a:solidFill>
                <a:effectLst>
                  <a:outerShdw blurRad="38100" dist="38100" dir="2700000" algn="tl">
                    <a:srgbClr val="000000">
                      <a:alpha val="43137"/>
                    </a:srgbClr>
                  </a:outerShdw>
                </a:effectLst>
                <a:latin typeface="Times New Roman" pitchFamily="18" charset="0"/>
                <a:cs typeface="Times New Roman" pitchFamily="18" charset="0"/>
              </a:rPr>
              <a:t> </a:t>
            </a:r>
            <a:r>
              <a:rPr lang="ru-RU" sz="20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Наши мамы и папы помогли нам сделать </a:t>
            </a:r>
            <a:r>
              <a:rPr lang="ru-RU" sz="20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выставку</a:t>
            </a:r>
            <a:br>
              <a:rPr lang="ru-RU" sz="20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br>
            <a:r>
              <a:rPr lang="ru-RU" sz="20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ru-RU" sz="20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a:t>
            </a:r>
            <a:r>
              <a:rPr lang="ru-RU" sz="3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Я УМЕЮ УМЫВАТЬСЯ</a:t>
            </a:r>
            <a:r>
              <a:rPr lang="ru-RU" sz="36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a:t>
            </a:r>
            <a:endParaRPr lang="ru-RU" sz="3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340768"/>
            <a:ext cx="3468061" cy="310852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5158" b="14892"/>
          <a:stretch/>
        </p:blipFill>
        <p:spPr bwMode="auto">
          <a:xfrm>
            <a:off x="6376591" y="1340768"/>
            <a:ext cx="2767409" cy="272370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40696"/>
          <a:stretch/>
        </p:blipFill>
        <p:spPr bwMode="auto">
          <a:xfrm>
            <a:off x="3131840" y="1340768"/>
            <a:ext cx="3244751" cy="310852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10505" y="4077072"/>
            <a:ext cx="3142343" cy="292067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rotWithShape="1">
          <a:blip r:embed="rId7">
            <a:extLst>
              <a:ext uri="{28A0092B-C50C-407E-A947-70E740481C1C}">
                <a14:useLocalDpi xmlns:a14="http://schemas.microsoft.com/office/drawing/2010/main" val="0"/>
              </a:ext>
            </a:extLst>
          </a:blip>
          <a:srcRect l="-4216" t="17333" r="4216" b="10559"/>
          <a:stretch/>
        </p:blipFill>
        <p:spPr bwMode="auto">
          <a:xfrm>
            <a:off x="2987824" y="4077072"/>
            <a:ext cx="3388767" cy="289686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rotWithShape="1">
          <a:blip r:embed="rId8">
            <a:extLst>
              <a:ext uri="{28A0092B-C50C-407E-A947-70E740481C1C}">
                <a14:useLocalDpi xmlns:a14="http://schemas.microsoft.com/office/drawing/2010/main" val="0"/>
              </a:ext>
            </a:extLst>
          </a:blip>
          <a:srcRect t="29451" r="-12615" b="20930"/>
          <a:stretch/>
        </p:blipFill>
        <p:spPr bwMode="auto">
          <a:xfrm>
            <a:off x="6371463" y="4064476"/>
            <a:ext cx="3169089" cy="290945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87267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343"/>
            <a:ext cx="9144000" cy="7011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utoShape 2" descr="https://images.freeimages.com/images/large-previews/c38/bubble-photo-files-116592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9" name="Рисунок 8" descr="C:\Users\1\AppData\Local\Microsoft\Windows\Temporary Internet Files\Content.Word\20200204_10232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39952" y="2945904"/>
            <a:ext cx="4896543" cy="3912096"/>
          </a:xfrm>
          <a:prstGeom prst="rect">
            <a:avLst/>
          </a:prstGeom>
          <a:ln>
            <a:noFill/>
          </a:ln>
          <a:effectLst>
            <a:softEdge rad="112500"/>
          </a:effectLst>
        </p:spPr>
      </p:pic>
      <p:pic>
        <p:nvPicPr>
          <p:cNvPr id="8" name="Рисунок 7" descr="C:\Users\1\AppData\Local\Microsoft\Windows\Temporary Internet Files\Content.Word\20200204_102239.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166" y="38709"/>
            <a:ext cx="5208513" cy="3928473"/>
          </a:xfrm>
          <a:prstGeom prst="rect">
            <a:avLst/>
          </a:prstGeom>
          <a:ln>
            <a:noFill/>
          </a:ln>
          <a:effectLst>
            <a:softEdge rad="112500"/>
          </a:effectLst>
        </p:spPr>
      </p:pic>
    </p:spTree>
    <p:extLst>
      <p:ext uri="{BB962C8B-B14F-4D97-AF65-F5344CB8AC3E}">
        <p14:creationId xmlns:p14="http://schemas.microsoft.com/office/powerpoint/2010/main" val="1180241932"/>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663</TotalTime>
  <Words>448</Words>
  <Application>Microsoft Office PowerPoint</Application>
  <PresentationFormat>Экран (4:3)</PresentationFormat>
  <Paragraphs>50</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Тема Office</vt:lpstr>
      <vt:lpstr>Проект  «Волшебное мыло»</vt:lpstr>
      <vt:lpstr>   Проблема</vt:lpstr>
      <vt:lpstr>Задачи </vt:lpstr>
      <vt:lpstr>План реализации проекта</vt:lpstr>
      <vt:lpstr>Мы внимательно просмотрели мультфильм «Мойдодыр».  Нам прочитали сказки «Зачем нам мыло» и «Сказка про мыло», А. Л. Барто «Ах ты девочка чумазая». Мы узнали очень много интересного о микробах, появляющихся время от времени на наших руках и даже нарисовали их.</vt:lpstr>
      <vt:lpstr>Мы узнали о истории происхождения мыла </vt:lpstr>
      <vt:lpstr>Такого разнообразия мыла мы еще не видели. А как оно пахнет…</vt:lpstr>
      <vt:lpstr> Наши мамы и папы помогли нам сделать выставку  «Я УМЕЮ УМЫВАТЬСЯ!»</vt:lpstr>
      <vt:lpstr>Презентация PowerPoint</vt:lpstr>
      <vt:lpstr>Мы опросили  сотрудников детского сада, каким мылом они пользуются  чаще всего и почему.  </vt:lpstr>
      <vt:lpstr>А наша строгая медицинская сестра Жанна Михайловна рассказала нам, что пользуется только жидким антибактериальным мылом, так как её руки всегда должны быть очень чистыми. Мы узнали. что очень чистые руки называются новым для нас словом – стерильные.</vt:lpstr>
      <vt:lpstr>Узнав столько интересного о мыле, решили узнать: почему же необходимо мыть руки с мылом? Какими волшебными свойствами оно обладает? Эксперимент 1.  Испачканные руки помыли простой водой. Вывод: грязь с наших рук вода  удалила не полностью!</vt:lpstr>
      <vt:lpstr>Помыв руки  с мылом, увидели, что наши ручки стали удивительно чистыми. Вывод: Мыло действительно смывает грязь!</vt:lpstr>
      <vt:lpstr>Эксперимент 2.  </vt:lpstr>
      <vt:lpstr>Эксперимент 3. Во время намыливания рук мы обратили внимание на то, что на руках появляются пузыри, очень похожие на мыльные. Растворив твердое мыло в воде, попытались надуть мыльный пузырь - не получилось ничего! Тогда развели жидкое мыло в воде. Пузыри надувались легко, долго не лопались.  Вывод: жидкое мыло может растягиваться в очень тонкую плёнку, из которой при надувании и получается пузырь. </vt:lpstr>
      <vt:lpstr>Ура! Мы теперь можем сами сделать раствор для мыльных пузырей.</vt:lpstr>
      <vt:lpstr>Эксперимент 4. Мы задались вопросом – сможем ли мы в домашних условиях изготовить с помощью взрослых мыло? Взяв детское мыло, натерли его на мелкой терке и растворили его в горячем молоке. Добавили в него: ягоды черной смородины, мандарин и капельку духов. Все хорошо перемешали и разлили по формочкам. На другой день наше волшебное мыло затвердело и мы получили красивое и ароматное мыло с разными наполнителями и запахами. Вывод: Мыло можно приготовить дома самостоятельно, придав ему любую форму, цвет, запах.</vt:lpstr>
      <vt:lpstr>Презентация PowerPoint</vt:lpstr>
      <vt:lpstr>Презентация PowerPoint</vt:lpstr>
      <vt:lpstr>При проведении экспериментов мы  сделали вывод, что мыло является лучшим помощником в соблюдении правил личной гигиены. Гипотеза подтвердилась! Да здравствует мыло душистое!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1</dc:creator>
  <cp:lastModifiedBy>1</cp:lastModifiedBy>
  <cp:revision>54</cp:revision>
  <dcterms:created xsi:type="dcterms:W3CDTF">2020-02-03T13:49:22Z</dcterms:created>
  <dcterms:modified xsi:type="dcterms:W3CDTF">2020-02-06T14:54:14Z</dcterms:modified>
</cp:coreProperties>
</file>