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70" r:id="rId11"/>
    <p:sldId id="271" r:id="rId12"/>
    <p:sldId id="272" r:id="rId13"/>
    <p:sldId id="273" r:id="rId14"/>
    <p:sldId id="277" r:id="rId15"/>
    <p:sldId id="275" r:id="rId16"/>
    <p:sldId id="276" r:id="rId17"/>
    <p:sldId id="274" r:id="rId18"/>
    <p:sldId id="278" r:id="rId19"/>
    <p:sldId id="279" r:id="rId20"/>
    <p:sldId id="265" r:id="rId21"/>
    <p:sldId id="266" r:id="rId22"/>
    <p:sldId id="267" r:id="rId23"/>
    <p:sldId id="268" r:id="rId24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2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05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50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00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17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746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35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53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67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47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852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615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61B87-74DA-4293-BE2A-B23C58CC192D}" type="datetimeFigureOut">
              <a:rPr lang="ru-RU" smtClean="0"/>
              <a:t>18.10.2022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DCB1E-88DD-4736-A5B6-EBC0FFE516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174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536"/>
            <a:ext cx="9906000" cy="695353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8484" y="-95535"/>
            <a:ext cx="8420100" cy="73946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№15 «Ручеек»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01772" y="1937011"/>
            <a:ext cx="7429500" cy="1655762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 – презентация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«Психолого-педагогическая характеристика детей дошкольного возраста с умственной отсталостью. Особые образовательные потребности детей с нарушением интеллекта».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74507" y="4080681"/>
            <a:ext cx="2442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Педагог-психолог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Калинина Е.В.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8101" y="6073254"/>
            <a:ext cx="1937983" cy="36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Сергач,2022 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822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199196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49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898594"/>
            <a:ext cx="8543925" cy="527836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умственной отсталости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близкая к нормативному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«Продуктивные виды деятельности»: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процессе коррекционного обучения у детей формируется интерес и практические умения выполнять задания по лепке, рисованию, аппликации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конструированию;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умениями работать по показу, подражанию, образцу и речевой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инструкции;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охотно принимают и выполняют самостоятельно задания до конца по рисованию и конструированию, основанные на своем практическом опыте. Однако рисование и конструирование по замыслу вызывает 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овладевают основными видами движений - ходьбой, бегом, лазанием, ползанием,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метанием;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охотно принимают участие в коллективных физических упражнениях и подвижных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особенность развития детей в этом варианте развития характеризуется готовностью к взаимодействию со взрослыми и сверстниками на основе сформированных подражательных способностей, умениям работать по показу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образцу.</a:t>
            </a:r>
            <a:endParaRPr lang="ru-RU" sz="18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31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016429"/>
            <a:ext cx="8543925" cy="556179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неустойчивая»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дети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фиксируют взор на лице взрослого, у них затруднен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«глаза в глаза», не проявляют желание сотрудничества со взрослыми;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инициатива и активность в коммуникативных проявлениях;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выделяют себя из окружающей среды, не могут по просьбе взрослого назвать свое имя, показать свои части тела и лица;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формируются представления о себе, о «своем Я», и о своих близких. Х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арактерно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неустойчивое настроение,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раздражительность;</a:t>
            </a:r>
            <a:endParaRPr lang="ru-RU" sz="19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как правило, упрямы, плаксивы, часто бывают либо вялы, либо возбудимы; не стремятся подражать и взаимодействовать с близкими взрослыми и сверстниками.</a:t>
            </a:r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Речевое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ечевые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у этих детей носят системный характер, т.е. страдает речь как целостная функциональная система: нарушены все компоненты речи: ее фонетико-фонематическая сторона, лексика, семантика, грамматический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отмечается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слабость мотивации, снижение потребности в речевом общении; нарушено смысловое программирование речевой деятельности, создание внутренних программ речевых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них монотонна, маловыразительна, лишена эмоций.</a:t>
            </a:r>
            <a:endParaRPr lang="ru-RU" sz="19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«Быт»: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9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9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выраженная задержка становления навыков опрятности 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культурно-гигиенических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навыков самообслуживания (отсутствует самостоятельность в быту), полностью зависимы от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взрослого.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6498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199196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49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898594"/>
            <a:ext cx="8543925" cy="527836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умственной отсталости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неустойчивая»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личности»: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/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усвоения общественного опыта самостоятельно не появляются: умения действовать по указательному жесту, готовность действовать совместно со взрослым, действовать по подражанию, ориентировка и действия по речевой инструкции, что, в свою очередь, отрицательно сказывается на всем последующем развитии личности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endParaRPr lang="ru-RU" sz="1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отставание в познавательном развитии проявляется во всех психических процессах: внимании, памяти, восприятии, мышлении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проявляют интереса к окружающему миру: не рассматривают предметы, не берут самостоятельно игрушки в руки, не манипулируют и не действуют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время не различают свойства и качества предметов, самостоятельно не овладевают методом «проб и ошибок» при выполнении познавательных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формируется наглядно-действенное мышление, что отрицательно сказывается на становлении наглядно-образного и логического мышления.</a:t>
            </a:r>
          </a:p>
        </p:txBody>
      </p:sp>
    </p:spTree>
    <p:extLst>
      <p:ext uri="{BB962C8B-B14F-4D97-AF65-F5344CB8AC3E}">
        <p14:creationId xmlns:p14="http://schemas.microsoft.com/office/powerpoint/2010/main" val="200948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199196"/>
            <a:ext cx="9906859" cy="705719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49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898594"/>
            <a:ext cx="8543925" cy="527836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Умеренная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умственной отсталости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неустойчивая»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появляются специфические предметные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 преобладают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с предметами, иногда напоминающие специфическое использование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манипуляции перемежаются неадекватными действиями: ребенок стучит ложкой по столу, бросает машинку, облизывает или сосет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игрушку;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формируются предпосылки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 видам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детской деятельности - игре, рисованию, конструированию.</a:t>
            </a:r>
            <a:endParaRPr lang="ru-RU" sz="1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«Физическое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движения детей характеризуются неустойчивостью, неуклюжестью, замедленностью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импульсивностью;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стремление овладевать такими основными движениями как бегом 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прыжками;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захватывают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мелкие предметы всей ладонью, не могут выделить отдельно каждый палец, у них отсутствует указательный тип хватания (указательным и большим пальцем) и хватание щепотью (указательным, средним и большим пальцами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38121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01642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неблагополучная»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фиксируют взор и не прослеживают за лицом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новым взрослым «глаза в глаза» формируется с трудом и длительное время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проявления ограничены непроизвольными движениями и частыми вегетативными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новой ситуации дети проявляют негативные реакции в виде плача, крика или наоборот, затихают, устремляют взгляд в неопределенную точку, бесцельно перебирают руками близлежащие предметы, тянут их в рот, облизывают, иногда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разбрасывают.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навыки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опрятности у детей формируются только в условиях целенаправленного коррекционного воздействия, при этом они нуждаются в постоянной помощи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взрослого.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2496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96735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неблагополучная»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характеризуется малой активностью всех психических процессов, что затрудняет ориентировку детей в окружающей среде: игрушки и предметы не «цепляют» взгляд, а вкладывание игрушки в руку не приводит к манипуляциям с ней, повышение голоса взрослого и тактильные контакты первично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воспринимаются, 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угроза;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отмечается недостаточность произвольного целенаправленного внимания, нарушение его распределения в процессе мыслительной деятельности и др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систематическом взаимодействии со взрослым начинают накапливаться невербальные способы для удовлетворения потребности ребенка в новых впечатлениях: появляются улыбка, мимические реакции, модулирование голосом, непроизвольное хватание рук или предмета.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 Речевое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формируется у этих детей примитивно, на уровне звуковых комплексов, отдельных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слогов.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511261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9558" y="96735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неблагополучная»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безразличен результат собственных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разные манипуляции с предметами, завершая этап непроизвольных движений, как бы переключают внимание ребенка на объекты окружающего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пространства;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повторение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таких манипуляций приводит к появлению кратковременного интереса к тем предметам, которые имеют значимое значение в жизнедеятельности ребенка (приятный звук колокольчика, тепло мягкой игрушки, вкусовое ощущение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сладости).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« Физическое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многих детей отмечается диспропорция телосложения, отставание или опережение в росте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становлении значимых навыков отмечается незавершенность этапов основных движений: ползания, сидения, ходьбы, бега, прыжков, перешагивания,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двигательных навыков происходит с большим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характерны трудности в становлении ручной и мелкой моторики: не сформирован правильный захват предмета ладонью и пальцами руки, мелкие действия пальцами рук, практически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затруднены.</a:t>
            </a: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584156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01642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дезодаптированная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ориентировочных реакций на взрослого - дети не фиксируют взор и не пролеживают за предметом и лицом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появляются непроизвольные двигательные ответы: хаотичные движения рук, возможны повороты головой или поворот тела в одну сторон, ярко проявляются мимические изменения (дети морщат лоб, сжимают губы или широко открывают рот, могут учащенно моргать глазами и др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иногда проявляют возбуждение в виде эмоциональных реакций, увеличения двигательной активности (взмахивают руками, двигают головой, пытаются сгибать колени и поворачивать тело в свободную для движения сторон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случаях, повышение эмоциональной активности сопровождается плачем, криком, иногда автономными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аутостимулирующими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движениями в виде раскачиваний, совершения однообразных движений частями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опрятности у детей этой группы совершаются рефлекторно, без контроля, они также нуждаются в постоянной помощи взрослого и преимущественном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уходе.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8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01642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дезодаптированная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этой группы грубо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нарушено;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нтерес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окружающему миру ограничен ситуацией ухода за ним взрослого и удовлетворением элементарных жизненно 16 значимых потребностей (в еде, в чистоте,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тепле);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предметы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окружающего мира не стимулируют внимание этих детей к фиксации и прослеживанию за ними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взглядом;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различение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 и качеств предметов доступно на уровне ощущений комфорта или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дискомфорта.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«Речевое развитие»: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речь у этих детей примитивна, на уровне отдельных звуков и звуковых комплексов в виде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мычания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произнесения слогов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068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1016429"/>
            <a:ext cx="9021171" cy="55617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Глубокая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дезодаптированная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9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организуется только взрослым в ситуации ухода (кормления, переодевания, приема пищи, досуга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собственные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этих детей бесцельны, во многих случаях хаотичны, если касаются окружающего предметного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«Физическое развитие»: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9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многих детей отмечается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строения лица и черепа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большинство из них проводят свою жизнедеятельность в лежачем положении, с трудом поворачивают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голову;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грубых и выраженных патологиях мозга никогда не способны ее удерживать при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вертикализации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ручная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мелкая моторика также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несовершенна.</a:t>
            </a:r>
            <a:endParaRPr lang="ru-RU" sz="1800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746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67471"/>
            <a:ext cx="8654031" cy="928048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6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Умственная отсталость</a:t>
            </a:r>
            <a: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Умственная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стойкое, выраженное недоразвитие познавательной деятельности вследствие органического поражения центральной нервной системы (ЦНС).</a:t>
            </a:r>
          </a:p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6003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01391"/>
            <a:ext cx="8543925" cy="94505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образовательные потребности детей с нарушением интеллекта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147840"/>
            <a:ext cx="8543925" cy="5607802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раннее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коррекционное обучение и воспитание в ситуации эмоционально-положительного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непрерывность, системность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поэтапность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коррекционного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возрастных и индивидуальных потребностей ребенка на доступном уровне взаимодействия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специальных методов и приемов обучения в ситуации взаимодействия 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взрослыми;</a:t>
            </a: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систематических коррекционных занятий с ребенком,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ситуаций для формирования переноса накопленного опыта взаимодействия в значимый для ребенка социальный опыт,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сторон психического развития с учетом доступных ребенку способов обучения,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активизация и стимуляция познавательного интереса к ближайшему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окружению.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064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Глубокая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1399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30392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10637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Глубокая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3343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228650"/>
            <a:ext cx="8543925" cy="1040592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Выделяют следующие диагностические критерии умственной отсталости:</a:t>
            </a:r>
            <a: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546962"/>
            <a:ext cx="854392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психолого-педагогические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стойкое необратимое нарушение познавательной деятельности, ранние этапы онтогенеза;</a:t>
            </a:r>
          </a:p>
          <a:p>
            <a:pPr marL="0" indent="0" algn="just">
              <a:buNone/>
            </a:pP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: органическое поражение центральной нервной системы.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отсутствии одного из вышеперечисленных диагностических критериев нельзя говорить о психическом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недоразвитии.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833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1069051"/>
            <a:ext cx="8543925" cy="1325563"/>
          </a:xfrm>
        </p:spPr>
        <p:txBody>
          <a:bodyPr>
            <a:normAutofit fontScale="90000"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 причины умственной отсталости делятся на две большие группы: эндогенные (внутренние) и экзогенные (внешние).</a:t>
            </a:r>
            <a:r>
              <a:rPr lang="ru-RU" sz="26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26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2767321"/>
            <a:ext cx="8543925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Эндогенные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Изменение наследственных структур (мутации).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Эндокринные заболевания и метаболические дефекты. Диабет матери может быть причиной отставания в умственном развитии ее ребенка.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Перезревание половых клеток.</a:t>
            </a:r>
          </a:p>
          <a:p>
            <a:pPr marL="0" indent="0" algn="just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Возраст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69492" y="173124"/>
            <a:ext cx="6359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Причины умственной отсталости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87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730392"/>
          </a:xfrm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Причины умственной отсталости</a:t>
            </a:r>
            <a: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/>
            </a:r>
            <a:br>
              <a:rPr lang="ru-RU" sz="18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1320" y="914400"/>
            <a:ext cx="8898340" cy="5262563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Экзогенные причины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Высокий риск рождения умственно отсталых детей связан с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гипоксией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плода у матерей, страдающих в тяжелой форме хроническими заболеваниями: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сердечно-сосудистой недостаточностью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болезнями печени и почек, диабетом, болезнью щитовидной железы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Эти болезни способствуют также недоношенности и осложнениям во время родов.</a:t>
            </a: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.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Несовместимость по </a:t>
            </a:r>
            <a:r>
              <a:rPr lang="ru-RU" sz="37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-фактору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 факторам крови АВО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Внутриутробные инфекции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37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.Химические 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вредности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, приводящие к интеллектуальному дефекту, - свинец, алкоголь, лекарственные препараты.</a:t>
            </a:r>
          </a:p>
          <a:p>
            <a:pPr marL="0" indent="0" algn="just">
              <a:buNone/>
            </a:pPr>
            <a:r>
              <a:rPr lang="ru-RU" sz="3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7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Острые или хронические эмоциональные стрессы</a:t>
            </a:r>
            <a:r>
              <a:rPr lang="ru-RU" sz="3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 течение беременности могут оказаться причиной пороков развития, малой массы плода и умственной отсталости.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25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849524"/>
          </a:xfrm>
        </p:spPr>
        <p:txBody>
          <a:bodyPr>
            <a:normAutofit fontScale="90000"/>
          </a:bodyPr>
          <a:lstStyle/>
          <a:p>
            <a:pPr marL="228600" lvl="0" indent="-228600" algn="ctr">
              <a:spcBef>
                <a:spcPts val="1000"/>
              </a:spcBef>
            </a:pP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Степени </a:t>
            </a:r>
            <a:r>
              <a:rPr lang="ru-RU" sz="31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и формы умственной </a:t>
            </a:r>
            <a:r>
              <a:rPr lang="ru-RU" sz="31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отсталости</a:t>
            </a:r>
            <a: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PT Sans"/>
                <a:ea typeface="+mn-ea"/>
                <a:cs typeface="+mn-cs"/>
              </a:rPr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13823"/>
              </p:ext>
            </p:extLst>
          </p:nvPr>
        </p:nvGraphicFramePr>
        <p:xfrm>
          <a:off x="681038" y="1091821"/>
          <a:ext cx="8543925" cy="51400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547"/>
                <a:gridCol w="2965314"/>
                <a:gridCol w="2606722"/>
                <a:gridCol w="1732342"/>
              </a:tblGrid>
              <a:tr h="49323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IQ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Степень умственной отсталости (МКБ -10)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Традиционный термин (МКБ-9)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Рубрика </a:t>
                      </a:r>
                    </a:p>
                    <a:p>
                      <a:pPr algn="ctr"/>
                      <a:r>
                        <a:rPr lang="ru-RU" dirty="0" smtClean="0"/>
                        <a:t>(МКБ-10)</a:t>
                      </a:r>
                      <a:endParaRPr lang="ru-RU" dirty="0"/>
                    </a:p>
                  </a:txBody>
                  <a:tcPr/>
                </a:tc>
              </a:tr>
              <a:tr h="1216197">
                <a:tc>
                  <a:txBody>
                    <a:bodyPr/>
                    <a:lstStyle/>
                    <a:p>
                      <a:r>
                        <a:rPr lang="ru-RU" dirty="0" smtClean="0"/>
                        <a:t>50-70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Незначительная умственная отсталость, затруднения в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Дебильность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F70</a:t>
                      </a:r>
                      <a:endParaRPr lang="ru-RU" dirty="0"/>
                    </a:p>
                  </a:txBody>
                  <a:tcPr/>
                </a:tc>
              </a:tr>
              <a:tr h="1216197">
                <a:tc>
                  <a:txBody>
                    <a:bodyPr/>
                    <a:lstStyle/>
                    <a:p>
                      <a:r>
                        <a:rPr lang="ru-RU" dirty="0" smtClean="0"/>
                        <a:t>35-49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Умеренная умственная отсталость, трудности в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Имбецильность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F71</a:t>
                      </a:r>
                      <a:endParaRPr lang="ru-RU" dirty="0"/>
                    </a:p>
                  </a:txBody>
                  <a:tcPr/>
                </a:tc>
              </a:tr>
              <a:tr h="1216197">
                <a:tc>
                  <a:txBody>
                    <a:bodyPr/>
                    <a:lstStyle/>
                    <a:p>
                      <a:r>
                        <a:rPr lang="ru-RU" dirty="0" smtClean="0"/>
                        <a:t>25-34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Тяжелая умственная</a:t>
                      </a:r>
                      <a:r>
                        <a:rPr lang="ru-RU" baseline="0" dirty="0" smtClean="0"/>
                        <a:t> отсталость, значительные трудности в обучении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Идиотия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F72</a:t>
                      </a:r>
                      <a:endParaRPr lang="ru-RU" dirty="0"/>
                    </a:p>
                  </a:txBody>
                  <a:tcPr/>
                </a:tc>
              </a:tr>
              <a:tr h="851338">
                <a:tc>
                  <a:txBody>
                    <a:bodyPr/>
                    <a:lstStyle/>
                    <a:p>
                      <a:r>
                        <a:rPr lang="ru-RU" dirty="0" smtClean="0"/>
                        <a:t>20 и ниже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Глубокая умственная</a:t>
                      </a:r>
                      <a:r>
                        <a:rPr lang="ru-RU" baseline="0" dirty="0" smtClean="0"/>
                        <a:t> отсталость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F73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5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" y="-49070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96735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1016429"/>
            <a:ext cx="8543925" cy="556179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отсталости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близкая к нормативному»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«Социально-коммуникативное развитие» :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выразительная мимика, потребность к взаимодействию с окружающими;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используют слова вежливости, правильное выражение, улыбаются;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не могут долго удерживать условия задания, отвлекаются, торопятся;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при выполнении задания ориентируются на оценку своих действий от взрослого.</a:t>
            </a:r>
          </a:p>
          <a:p>
            <a:pPr>
              <a:buFontTx/>
              <a:buChar char="-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Речевое развитие»: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фразовая речь отличается большим количеством фонетических и грамматических искажений;   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страдает связная речь;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- пассивный словарь превышает активный;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активная речь бедна, а иногда и совсем отсутствует;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отмечается стойкое нарушение звукопроизношения;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 процессе активной коммуникации проявляют интерес к запоминанию стихов и песен.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«Быт»: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проявляют самостоятельность и независимость: обслуживают себя, умываются, одеваются, убирают игрушки и др.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их нельзя оставлять одних на длительное время даже в домашних условиях, т.к. они нуждаются в организации собственной деятельности со стороны взрослых.</a:t>
            </a:r>
          </a:p>
          <a:p>
            <a:pPr>
              <a:buFontTx/>
              <a:buChar char="-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39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199196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49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898594"/>
            <a:ext cx="8543925" cy="5278369"/>
          </a:xfrm>
        </p:spPr>
        <p:txBody>
          <a:bodyPr>
            <a:normAutofit lnSpcReduction="10000"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умственной отсталости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близкая к нормативному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«Развитие личности»: 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переживают свои ошибки, у них могут возникнуть нежелательные реакции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неудачу;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наблюдаются трудности в регуляции поведения, не появляется контроль в произвольном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в случае неудачи при выполнении задания отказываются выполнять его повторно;</a:t>
            </a:r>
          </a:p>
          <a:p>
            <a:pPr marL="0" indent="0" algn="just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наблюдается соподчинения мотивов, импульсивные действия, сиюминутные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желания.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охотно выполняют сенсорные задачи, могут проявлять интерес к свойствам и отношениям между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предметами;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уже делать выбор по образцу (по цвету, форме, величине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продвижение в развитии целостного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восприятия происходит неравномерно, усвоенные эталоны зачастую оказываются нестойкими, расплывчатыми, отсутствует перенос усвоенного способа действия с одной ситуации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другую;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развитии восприятия проявляются нестойкие сенсорные образы-восприятия и образы- 12 представления о свойствах и качествах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142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9" y="-199196"/>
            <a:ext cx="9906859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0"/>
            <a:ext cx="8543925" cy="84952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психофизического развития обучающихся с умственной отсталостью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1038" y="898594"/>
            <a:ext cx="8543925" cy="5278369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Легкая степень умственной отсталости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«социально близкая к нормативному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Причинно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следственные связи»: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причинно-следственных связей и зависимостей между предметами и явлениями дети не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справляются;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понимание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короткого текста, воспринятого на слух, вызывает трудности, также как и скрытый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установление количественных отношений между предметами выполняют только с наглядной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опорой.</a:t>
            </a:r>
          </a:p>
          <a:p>
            <a:pPr lvl="0">
              <a:spcBef>
                <a:spcPts val="0"/>
              </a:spcBef>
              <a:buFontTx/>
              <a:buChar char="-"/>
            </a:pP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«Деятельность»: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сопровождается нецеленаправленными действиями, равнодушным отношением к результату своих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коррекционном обучении формируется интерес к сюжетной игре, появляется положительные средства взаимодействия с партнером по игре, возможности выполнять определенные роли в театрализованных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играх;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деятельности у детей отмечается интерес к дидактическим и сюжетным игрушкам и действиям с ними: они выполняют процессуальные и предметно-игровые действия, охотно участвуют в сюжетно-ролевой игре, организуемой взрослым, используют предметы-заместители в игровой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ситуации.</a:t>
            </a:r>
            <a:endParaRPr lang="ru-RU" sz="1800" b="1" i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547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344</TotalTime>
  <Words>2350</Words>
  <Application>Microsoft Office PowerPoint</Application>
  <PresentationFormat>Лист A4 (210x297 мм)</PresentationFormat>
  <Paragraphs>217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PT Sans</vt:lpstr>
      <vt:lpstr>Times New Roman</vt:lpstr>
      <vt:lpstr>Тема Office</vt:lpstr>
      <vt:lpstr>Муниципальное бюджетное дошкольное образовательное учреждение детский сад №15 «Ручеек»</vt:lpstr>
      <vt:lpstr>Умственная отсталость </vt:lpstr>
      <vt:lpstr>Выделяют следующие диагностические критерии умственной отсталости: </vt:lpstr>
      <vt:lpstr> Все причины умственной отсталости делятся на две большие группы: эндогенные (внутренние) и экзогенные (внешние). </vt:lpstr>
      <vt:lpstr>Причины умственной отсталости </vt:lpstr>
      <vt:lpstr>Степени  и формы умственной отсталости 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Особенности психофизического развития обучающихся с умственной отсталостью</vt:lpstr>
      <vt:lpstr>Особые образовательные потребности детей с нарушением интеллекта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Ручеек</dc:creator>
  <cp:lastModifiedBy>Ручеек</cp:lastModifiedBy>
  <cp:revision>27</cp:revision>
  <dcterms:created xsi:type="dcterms:W3CDTF">2022-10-18T04:58:29Z</dcterms:created>
  <dcterms:modified xsi:type="dcterms:W3CDTF">2022-10-18T10:45:25Z</dcterms:modified>
</cp:coreProperties>
</file>