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4"/>
  </p:notesMasterIdLst>
  <p:sldIdLst>
    <p:sldId id="256" r:id="rId2"/>
    <p:sldId id="303" r:id="rId3"/>
    <p:sldId id="305" r:id="rId4"/>
    <p:sldId id="298" r:id="rId5"/>
    <p:sldId id="297" r:id="rId6"/>
    <p:sldId id="278" r:id="rId7"/>
    <p:sldId id="304" r:id="rId8"/>
    <p:sldId id="300" r:id="rId9"/>
    <p:sldId id="295" r:id="rId10"/>
    <p:sldId id="302" r:id="rId11"/>
    <p:sldId id="274" r:id="rId12"/>
    <p:sldId id="301" r:id="rId13"/>
  </p:sldIdLst>
  <p:sldSz cx="9144000" cy="5143500" type="screen16x9"/>
  <p:notesSz cx="6858000" cy="9144000"/>
  <p:embeddedFontLst>
    <p:embeddedFont>
      <p:font typeface="Arial Black" pitchFamily="34" charset="0"/>
      <p:bold r:id="rId15"/>
    </p:embeddedFont>
    <p:embeddedFont>
      <p:font typeface="Montserrat" charset="-52"/>
      <p:regular r:id="rId16"/>
      <p:bold r:id="rId17"/>
      <p:italic r:id="rId18"/>
      <p:boldItalic r:id="rId19"/>
    </p:embeddedFont>
    <p:embeddedFont>
      <p:font typeface="Mongolian Baiti" pitchFamily="66" charset="0"/>
      <p:regular r:id="rId20"/>
    </p:embeddedFont>
    <p:embeddedFont>
      <p:font typeface="Calibri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980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D805BA5-9128-455E-8E6C-B20B09C9C169}">
  <a:tblStyle styleId="{8D805BA5-9128-455E-8E6C-B20B09C9C16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146" d="100"/>
          <a:sy n="146" d="100"/>
        </p:scale>
        <p:origin x="-618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3425F4-BFCB-49F7-9AEA-D1802E0168CC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035BF089-B7C0-4A58-B36B-F3CD34D0C0ED}">
      <dgm:prSet custT="1"/>
      <dgm:spPr/>
      <dgm:t>
        <a:bodyPr/>
        <a:lstStyle/>
        <a:p>
          <a:r>
            <a:rPr lang="ru-RU" sz="1200" dirty="0" smtClean="0"/>
            <a:t>Ухудшение состояния здоровья детей;</a:t>
          </a:r>
          <a:endParaRPr lang="ru-RU" sz="1200" dirty="0"/>
        </a:p>
      </dgm:t>
    </dgm:pt>
    <dgm:pt modelId="{5D11A05F-D2B8-4A3D-B500-8C0DC60223E1}" type="parTrans" cxnId="{A2A4978F-3B26-41C0-9F6D-179189E69A5C}">
      <dgm:prSet/>
      <dgm:spPr/>
      <dgm:t>
        <a:bodyPr/>
        <a:lstStyle/>
        <a:p>
          <a:endParaRPr lang="ru-RU"/>
        </a:p>
      </dgm:t>
    </dgm:pt>
    <dgm:pt modelId="{589BF8A2-07A0-4A19-8FC9-C754B2EAFE8F}" type="sibTrans" cxnId="{A2A4978F-3B26-41C0-9F6D-179189E69A5C}">
      <dgm:prSet/>
      <dgm:spPr/>
      <dgm:t>
        <a:bodyPr/>
        <a:lstStyle/>
        <a:p>
          <a:endParaRPr lang="ru-RU"/>
        </a:p>
      </dgm:t>
    </dgm:pt>
    <dgm:pt modelId="{BD76814A-17BB-462C-9762-51506C962124}">
      <dgm:prSet custT="1"/>
      <dgm:spPr/>
      <dgm:t>
        <a:bodyPr/>
        <a:lstStyle/>
        <a:p>
          <a:r>
            <a:rPr lang="ru-RU" sz="1200" dirty="0" smtClean="0"/>
            <a:t>Существенное сужение объема «живого» общения родителей и детей;</a:t>
          </a:r>
          <a:endParaRPr lang="ru-RU" sz="1200" dirty="0"/>
        </a:p>
      </dgm:t>
    </dgm:pt>
    <dgm:pt modelId="{E14F9D09-78C2-4EBE-A6CE-5B7D72460172}" type="parTrans" cxnId="{9FA39E5D-B5CF-4325-B1A8-2A83B18A1FDE}">
      <dgm:prSet/>
      <dgm:spPr/>
      <dgm:t>
        <a:bodyPr/>
        <a:lstStyle/>
        <a:p>
          <a:endParaRPr lang="ru-RU"/>
        </a:p>
      </dgm:t>
    </dgm:pt>
    <dgm:pt modelId="{749EDA8E-FB38-489F-84CD-9EDA7634EBD2}" type="sibTrans" cxnId="{9FA39E5D-B5CF-4325-B1A8-2A83B18A1FDE}">
      <dgm:prSet/>
      <dgm:spPr/>
      <dgm:t>
        <a:bodyPr/>
        <a:lstStyle/>
        <a:p>
          <a:endParaRPr lang="ru-RU"/>
        </a:p>
      </dgm:t>
    </dgm:pt>
    <dgm:pt modelId="{2942CC95-C3CF-4E09-8E94-038AD45A1E86}">
      <dgm:prSet custT="1"/>
      <dgm:spPr/>
      <dgm:t>
        <a:bodyPr/>
        <a:lstStyle/>
        <a:p>
          <a:r>
            <a:rPr lang="ru-RU" sz="1200" dirty="0" smtClean="0"/>
            <a:t>Глобальное снижение уровня речевой культуры в обществе;</a:t>
          </a:r>
          <a:endParaRPr lang="ru-RU" sz="1200" dirty="0"/>
        </a:p>
      </dgm:t>
    </dgm:pt>
    <dgm:pt modelId="{533CC3EE-83E5-46E5-A5B4-F58465E75130}" type="parTrans" cxnId="{2E05FCA0-2A3D-4A29-8D64-5706EB52C54A}">
      <dgm:prSet/>
      <dgm:spPr/>
      <dgm:t>
        <a:bodyPr/>
        <a:lstStyle/>
        <a:p>
          <a:endParaRPr lang="ru-RU"/>
        </a:p>
      </dgm:t>
    </dgm:pt>
    <dgm:pt modelId="{3905EE28-BA12-4EE3-98D1-429B5AD976DA}" type="sibTrans" cxnId="{2E05FCA0-2A3D-4A29-8D64-5706EB52C54A}">
      <dgm:prSet/>
      <dgm:spPr/>
      <dgm:t>
        <a:bodyPr/>
        <a:lstStyle/>
        <a:p>
          <a:endParaRPr lang="ru-RU"/>
        </a:p>
      </dgm:t>
    </dgm:pt>
    <dgm:pt modelId="{EFC4E506-3589-43D9-8512-D3E451F1AE44}">
      <dgm:prSet custT="1"/>
      <dgm:spPr/>
      <dgm:t>
        <a:bodyPr/>
        <a:lstStyle/>
        <a:p>
          <a:r>
            <a:rPr lang="ru-RU" sz="1200" dirty="0" smtClean="0"/>
            <a:t>Дисбаланс семейного воспитания в вопросах развития речи, что проявляется либо в его необоснованной интенсификации, либо в равнодушном к нему отношении.</a:t>
          </a:r>
          <a:endParaRPr lang="ru-RU" sz="1200" dirty="0"/>
        </a:p>
      </dgm:t>
    </dgm:pt>
    <dgm:pt modelId="{9EA46949-8521-4CB8-837A-CA5CA1DE15A2}" type="parTrans" cxnId="{3BC527FF-675D-44AA-94B8-F671C34BA078}">
      <dgm:prSet/>
      <dgm:spPr/>
      <dgm:t>
        <a:bodyPr/>
        <a:lstStyle/>
        <a:p>
          <a:endParaRPr lang="ru-RU"/>
        </a:p>
      </dgm:t>
    </dgm:pt>
    <dgm:pt modelId="{3FEA6B49-7980-4F88-AA56-581516D74981}" type="sibTrans" cxnId="{3BC527FF-675D-44AA-94B8-F671C34BA078}">
      <dgm:prSet/>
      <dgm:spPr/>
      <dgm:t>
        <a:bodyPr/>
        <a:lstStyle/>
        <a:p>
          <a:endParaRPr lang="ru-RU"/>
        </a:p>
      </dgm:t>
    </dgm:pt>
    <dgm:pt modelId="{6A9ECAE4-DC10-4720-925B-D290D4760290}" type="pres">
      <dgm:prSet presAssocID="{E13425F4-BFCB-49F7-9AEA-D1802E0168C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DBBD40-737B-4FA2-AB2D-E2969A19C887}" type="pres">
      <dgm:prSet presAssocID="{BD76814A-17BB-462C-9762-51506C962124}" presName="parentLin" presStyleCnt="0"/>
      <dgm:spPr/>
    </dgm:pt>
    <dgm:pt modelId="{CD9B7CF9-E79B-4438-9BD5-3DA5241E1595}" type="pres">
      <dgm:prSet presAssocID="{BD76814A-17BB-462C-9762-51506C962124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4AFAF9A4-4E6A-438B-B904-52101EFFF3B6}" type="pres">
      <dgm:prSet presAssocID="{BD76814A-17BB-462C-9762-51506C962124}" presName="parentText" presStyleLbl="node1" presStyleIdx="0" presStyleCnt="4" custScaleY="1494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96B343-7B4D-4B4D-804B-9EF9A553530D}" type="pres">
      <dgm:prSet presAssocID="{BD76814A-17BB-462C-9762-51506C962124}" presName="negativeSpace" presStyleCnt="0"/>
      <dgm:spPr/>
    </dgm:pt>
    <dgm:pt modelId="{604D4AB0-AD32-488E-892C-D2351E0C468E}" type="pres">
      <dgm:prSet presAssocID="{BD76814A-17BB-462C-9762-51506C962124}" presName="childText" presStyleLbl="conFgAcc1" presStyleIdx="0" presStyleCnt="4" custScaleX="82003" custLinFactY="329" custLinFactNeighborY="100000">
        <dgm:presLayoutVars>
          <dgm:bulletEnabled val="1"/>
        </dgm:presLayoutVars>
      </dgm:prSet>
      <dgm:spPr/>
    </dgm:pt>
    <dgm:pt modelId="{3C64A401-AE42-43A0-959C-9D7783FE82FF}" type="pres">
      <dgm:prSet presAssocID="{749EDA8E-FB38-489F-84CD-9EDA7634EBD2}" presName="spaceBetweenRectangles" presStyleCnt="0"/>
      <dgm:spPr/>
    </dgm:pt>
    <dgm:pt modelId="{18BA65DF-DB73-4E95-BA60-F7F3A031C3F7}" type="pres">
      <dgm:prSet presAssocID="{035BF089-B7C0-4A58-B36B-F3CD34D0C0ED}" presName="parentLin" presStyleCnt="0"/>
      <dgm:spPr/>
    </dgm:pt>
    <dgm:pt modelId="{59322A5A-F6BE-4993-BC5C-713A27377291}" type="pres">
      <dgm:prSet presAssocID="{035BF089-B7C0-4A58-B36B-F3CD34D0C0ED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4462F56A-2628-401B-BCF4-54C49D96929C}" type="pres">
      <dgm:prSet presAssocID="{035BF089-B7C0-4A58-B36B-F3CD34D0C0ED}" presName="parentText" presStyleLbl="node1" presStyleIdx="1" presStyleCnt="4" custScaleY="1341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D6D273-1C13-4F2B-A77F-C4DCB2A61DAB}" type="pres">
      <dgm:prSet presAssocID="{035BF089-B7C0-4A58-B36B-F3CD34D0C0ED}" presName="negativeSpace" presStyleCnt="0"/>
      <dgm:spPr/>
    </dgm:pt>
    <dgm:pt modelId="{589002F5-9456-4064-9450-64E475FCB87A}" type="pres">
      <dgm:prSet presAssocID="{035BF089-B7C0-4A58-B36B-F3CD34D0C0ED}" presName="childText" presStyleLbl="conFgAcc1" presStyleIdx="1" presStyleCnt="4" custScaleX="82002">
        <dgm:presLayoutVars>
          <dgm:bulletEnabled val="1"/>
        </dgm:presLayoutVars>
      </dgm:prSet>
      <dgm:spPr/>
    </dgm:pt>
    <dgm:pt modelId="{40CDF2B3-8C0B-4927-8A27-9AFCE1E3F326}" type="pres">
      <dgm:prSet presAssocID="{589BF8A2-07A0-4A19-8FC9-C754B2EAFE8F}" presName="spaceBetweenRectangles" presStyleCnt="0"/>
      <dgm:spPr/>
    </dgm:pt>
    <dgm:pt modelId="{BC9D76D9-0A7D-46D2-8E59-45C5DDCF9792}" type="pres">
      <dgm:prSet presAssocID="{2942CC95-C3CF-4E09-8E94-038AD45A1E86}" presName="parentLin" presStyleCnt="0"/>
      <dgm:spPr/>
    </dgm:pt>
    <dgm:pt modelId="{00E60EA9-B25B-420C-840D-9EE55BFFD251}" type="pres">
      <dgm:prSet presAssocID="{2942CC95-C3CF-4E09-8E94-038AD45A1E86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F6A39894-4A58-45F6-93C1-C9BFC988BCCC}" type="pres">
      <dgm:prSet presAssocID="{2942CC95-C3CF-4E09-8E94-038AD45A1E86}" presName="parentText" presStyleLbl="node1" presStyleIdx="2" presStyleCnt="4" custScaleY="1341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F95803-C96F-43D0-A020-ECB0C6252FD9}" type="pres">
      <dgm:prSet presAssocID="{2942CC95-C3CF-4E09-8E94-038AD45A1E86}" presName="negativeSpace" presStyleCnt="0"/>
      <dgm:spPr/>
    </dgm:pt>
    <dgm:pt modelId="{988CC15D-A231-41E7-B5B2-4CD46CC3A552}" type="pres">
      <dgm:prSet presAssocID="{2942CC95-C3CF-4E09-8E94-038AD45A1E86}" presName="childText" presStyleLbl="conFgAcc1" presStyleIdx="2" presStyleCnt="4" custScaleX="82003">
        <dgm:presLayoutVars>
          <dgm:bulletEnabled val="1"/>
        </dgm:presLayoutVars>
      </dgm:prSet>
      <dgm:spPr/>
    </dgm:pt>
    <dgm:pt modelId="{B0995E17-80E6-43FC-8BB3-E0C7C499D83D}" type="pres">
      <dgm:prSet presAssocID="{3905EE28-BA12-4EE3-98D1-429B5AD976DA}" presName="spaceBetweenRectangles" presStyleCnt="0"/>
      <dgm:spPr/>
    </dgm:pt>
    <dgm:pt modelId="{87B00526-915D-4A48-860A-319F700F1903}" type="pres">
      <dgm:prSet presAssocID="{EFC4E506-3589-43D9-8512-D3E451F1AE44}" presName="parentLin" presStyleCnt="0"/>
      <dgm:spPr/>
    </dgm:pt>
    <dgm:pt modelId="{FCD1FF48-CBC9-45DF-8FFA-5CBDE362E63E}" type="pres">
      <dgm:prSet presAssocID="{EFC4E506-3589-43D9-8512-D3E451F1AE44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DEF7E27F-CE25-4CE1-A195-49220B80DAFB}" type="pres">
      <dgm:prSet presAssocID="{EFC4E506-3589-43D9-8512-D3E451F1AE44}" presName="parentText" presStyleLbl="node1" presStyleIdx="3" presStyleCnt="4" custScaleY="2317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3E591F-1384-41BC-A258-4E51774BFDD6}" type="pres">
      <dgm:prSet presAssocID="{EFC4E506-3589-43D9-8512-D3E451F1AE44}" presName="negativeSpace" presStyleCnt="0"/>
      <dgm:spPr/>
    </dgm:pt>
    <dgm:pt modelId="{655F564F-C435-40DC-A1CA-DF8342B207FC}" type="pres">
      <dgm:prSet presAssocID="{EFC4E506-3589-43D9-8512-D3E451F1AE44}" presName="childText" presStyleLbl="conFgAcc1" presStyleIdx="3" presStyleCnt="4" custScaleX="82003" custLinFactNeighborX="-948" custLinFactNeighborY="-732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FFB789-3F02-4CB2-9229-78114FFA1141}" type="presOf" srcId="{035BF089-B7C0-4A58-B36B-F3CD34D0C0ED}" destId="{59322A5A-F6BE-4993-BC5C-713A27377291}" srcOrd="0" destOrd="0" presId="urn:microsoft.com/office/officeart/2005/8/layout/list1"/>
    <dgm:cxn modelId="{3F7B6925-6594-4B3D-9670-5EF8F8342732}" type="presOf" srcId="{2942CC95-C3CF-4E09-8E94-038AD45A1E86}" destId="{F6A39894-4A58-45F6-93C1-C9BFC988BCCC}" srcOrd="1" destOrd="0" presId="urn:microsoft.com/office/officeart/2005/8/layout/list1"/>
    <dgm:cxn modelId="{1048C5B1-DF31-4D8E-B613-1398115208CA}" type="presOf" srcId="{2942CC95-C3CF-4E09-8E94-038AD45A1E86}" destId="{00E60EA9-B25B-420C-840D-9EE55BFFD251}" srcOrd="0" destOrd="0" presId="urn:microsoft.com/office/officeart/2005/8/layout/list1"/>
    <dgm:cxn modelId="{3BC527FF-675D-44AA-94B8-F671C34BA078}" srcId="{E13425F4-BFCB-49F7-9AEA-D1802E0168CC}" destId="{EFC4E506-3589-43D9-8512-D3E451F1AE44}" srcOrd="3" destOrd="0" parTransId="{9EA46949-8521-4CB8-837A-CA5CA1DE15A2}" sibTransId="{3FEA6B49-7980-4F88-AA56-581516D74981}"/>
    <dgm:cxn modelId="{9A688679-BAC1-40E1-8DC6-4E6250FA1FDC}" type="presOf" srcId="{035BF089-B7C0-4A58-B36B-F3CD34D0C0ED}" destId="{4462F56A-2628-401B-BCF4-54C49D96929C}" srcOrd="1" destOrd="0" presId="urn:microsoft.com/office/officeart/2005/8/layout/list1"/>
    <dgm:cxn modelId="{9FA39E5D-B5CF-4325-B1A8-2A83B18A1FDE}" srcId="{E13425F4-BFCB-49F7-9AEA-D1802E0168CC}" destId="{BD76814A-17BB-462C-9762-51506C962124}" srcOrd="0" destOrd="0" parTransId="{E14F9D09-78C2-4EBE-A6CE-5B7D72460172}" sibTransId="{749EDA8E-FB38-489F-84CD-9EDA7634EBD2}"/>
    <dgm:cxn modelId="{2E05FCA0-2A3D-4A29-8D64-5706EB52C54A}" srcId="{E13425F4-BFCB-49F7-9AEA-D1802E0168CC}" destId="{2942CC95-C3CF-4E09-8E94-038AD45A1E86}" srcOrd="2" destOrd="0" parTransId="{533CC3EE-83E5-46E5-A5B4-F58465E75130}" sibTransId="{3905EE28-BA12-4EE3-98D1-429B5AD976DA}"/>
    <dgm:cxn modelId="{A2A4978F-3B26-41C0-9F6D-179189E69A5C}" srcId="{E13425F4-BFCB-49F7-9AEA-D1802E0168CC}" destId="{035BF089-B7C0-4A58-B36B-F3CD34D0C0ED}" srcOrd="1" destOrd="0" parTransId="{5D11A05F-D2B8-4A3D-B500-8C0DC60223E1}" sibTransId="{589BF8A2-07A0-4A19-8FC9-C754B2EAFE8F}"/>
    <dgm:cxn modelId="{D27DDCD3-0EBC-472D-BE91-067A0FB409DC}" type="presOf" srcId="{BD76814A-17BB-462C-9762-51506C962124}" destId="{CD9B7CF9-E79B-4438-9BD5-3DA5241E1595}" srcOrd="0" destOrd="0" presId="urn:microsoft.com/office/officeart/2005/8/layout/list1"/>
    <dgm:cxn modelId="{0AA06C06-D794-4887-8F4D-393DA5A9C1BE}" type="presOf" srcId="{E13425F4-BFCB-49F7-9AEA-D1802E0168CC}" destId="{6A9ECAE4-DC10-4720-925B-D290D4760290}" srcOrd="0" destOrd="0" presId="urn:microsoft.com/office/officeart/2005/8/layout/list1"/>
    <dgm:cxn modelId="{69816BA2-90B4-4DA5-90CE-B4FF1C7BF2BD}" type="presOf" srcId="{BD76814A-17BB-462C-9762-51506C962124}" destId="{4AFAF9A4-4E6A-438B-B904-52101EFFF3B6}" srcOrd="1" destOrd="0" presId="urn:microsoft.com/office/officeart/2005/8/layout/list1"/>
    <dgm:cxn modelId="{FBFCC6EE-F425-4E29-BCD1-0EC5D5C25D0F}" type="presOf" srcId="{EFC4E506-3589-43D9-8512-D3E451F1AE44}" destId="{DEF7E27F-CE25-4CE1-A195-49220B80DAFB}" srcOrd="1" destOrd="0" presId="urn:microsoft.com/office/officeart/2005/8/layout/list1"/>
    <dgm:cxn modelId="{FF391A7E-0A23-498E-9D44-D05D508AD79A}" type="presOf" srcId="{EFC4E506-3589-43D9-8512-D3E451F1AE44}" destId="{FCD1FF48-CBC9-45DF-8FFA-5CBDE362E63E}" srcOrd="0" destOrd="0" presId="urn:microsoft.com/office/officeart/2005/8/layout/list1"/>
    <dgm:cxn modelId="{E3DCF6D1-F238-41CF-BD0F-5E3D6543F5D9}" type="presParOf" srcId="{6A9ECAE4-DC10-4720-925B-D290D4760290}" destId="{8BDBBD40-737B-4FA2-AB2D-E2969A19C887}" srcOrd="0" destOrd="0" presId="urn:microsoft.com/office/officeart/2005/8/layout/list1"/>
    <dgm:cxn modelId="{1C989F5B-D330-40B9-929C-FAD321D0206A}" type="presParOf" srcId="{8BDBBD40-737B-4FA2-AB2D-E2969A19C887}" destId="{CD9B7CF9-E79B-4438-9BD5-3DA5241E1595}" srcOrd="0" destOrd="0" presId="urn:microsoft.com/office/officeart/2005/8/layout/list1"/>
    <dgm:cxn modelId="{AFF479ED-6EAA-4328-84A9-8F15DED69654}" type="presParOf" srcId="{8BDBBD40-737B-4FA2-AB2D-E2969A19C887}" destId="{4AFAF9A4-4E6A-438B-B904-52101EFFF3B6}" srcOrd="1" destOrd="0" presId="urn:microsoft.com/office/officeart/2005/8/layout/list1"/>
    <dgm:cxn modelId="{9267EB12-E971-40BE-8B88-D1C597101B06}" type="presParOf" srcId="{6A9ECAE4-DC10-4720-925B-D290D4760290}" destId="{3796B343-7B4D-4B4D-804B-9EF9A553530D}" srcOrd="1" destOrd="0" presId="urn:microsoft.com/office/officeart/2005/8/layout/list1"/>
    <dgm:cxn modelId="{345ED6C9-1AAB-4E90-8EA1-67291A47BFA7}" type="presParOf" srcId="{6A9ECAE4-DC10-4720-925B-D290D4760290}" destId="{604D4AB0-AD32-488E-892C-D2351E0C468E}" srcOrd="2" destOrd="0" presId="urn:microsoft.com/office/officeart/2005/8/layout/list1"/>
    <dgm:cxn modelId="{8978DAF9-F1BC-4EA9-B25A-33DE53888A68}" type="presParOf" srcId="{6A9ECAE4-DC10-4720-925B-D290D4760290}" destId="{3C64A401-AE42-43A0-959C-9D7783FE82FF}" srcOrd="3" destOrd="0" presId="urn:microsoft.com/office/officeart/2005/8/layout/list1"/>
    <dgm:cxn modelId="{7C9A722C-F162-404B-9859-214AACAE45A5}" type="presParOf" srcId="{6A9ECAE4-DC10-4720-925B-D290D4760290}" destId="{18BA65DF-DB73-4E95-BA60-F7F3A031C3F7}" srcOrd="4" destOrd="0" presId="urn:microsoft.com/office/officeart/2005/8/layout/list1"/>
    <dgm:cxn modelId="{0A4AA3C3-E455-457D-B62D-B83E5000E9A5}" type="presParOf" srcId="{18BA65DF-DB73-4E95-BA60-F7F3A031C3F7}" destId="{59322A5A-F6BE-4993-BC5C-713A27377291}" srcOrd="0" destOrd="0" presId="urn:microsoft.com/office/officeart/2005/8/layout/list1"/>
    <dgm:cxn modelId="{5816C9D7-4BC9-46B8-9012-72A400B87A54}" type="presParOf" srcId="{18BA65DF-DB73-4E95-BA60-F7F3A031C3F7}" destId="{4462F56A-2628-401B-BCF4-54C49D96929C}" srcOrd="1" destOrd="0" presId="urn:microsoft.com/office/officeart/2005/8/layout/list1"/>
    <dgm:cxn modelId="{78C861EF-ABE6-46BA-90BB-58AE17B4E1EC}" type="presParOf" srcId="{6A9ECAE4-DC10-4720-925B-D290D4760290}" destId="{23D6D273-1C13-4F2B-A77F-C4DCB2A61DAB}" srcOrd="5" destOrd="0" presId="urn:microsoft.com/office/officeart/2005/8/layout/list1"/>
    <dgm:cxn modelId="{7BF3BBE5-B09C-44C9-9985-586A5DFDFE57}" type="presParOf" srcId="{6A9ECAE4-DC10-4720-925B-D290D4760290}" destId="{589002F5-9456-4064-9450-64E475FCB87A}" srcOrd="6" destOrd="0" presId="urn:microsoft.com/office/officeart/2005/8/layout/list1"/>
    <dgm:cxn modelId="{4F95AD2F-E966-4C35-A7AC-483B93BE1F63}" type="presParOf" srcId="{6A9ECAE4-DC10-4720-925B-D290D4760290}" destId="{40CDF2B3-8C0B-4927-8A27-9AFCE1E3F326}" srcOrd="7" destOrd="0" presId="urn:microsoft.com/office/officeart/2005/8/layout/list1"/>
    <dgm:cxn modelId="{E1B83A31-04DD-41C4-86FC-993189E355A8}" type="presParOf" srcId="{6A9ECAE4-DC10-4720-925B-D290D4760290}" destId="{BC9D76D9-0A7D-46D2-8E59-45C5DDCF9792}" srcOrd="8" destOrd="0" presId="urn:microsoft.com/office/officeart/2005/8/layout/list1"/>
    <dgm:cxn modelId="{D7173D61-728F-452F-B51A-D147357891A2}" type="presParOf" srcId="{BC9D76D9-0A7D-46D2-8E59-45C5DDCF9792}" destId="{00E60EA9-B25B-420C-840D-9EE55BFFD251}" srcOrd="0" destOrd="0" presId="urn:microsoft.com/office/officeart/2005/8/layout/list1"/>
    <dgm:cxn modelId="{3859237A-3118-4C2C-B37C-73C3CFF27839}" type="presParOf" srcId="{BC9D76D9-0A7D-46D2-8E59-45C5DDCF9792}" destId="{F6A39894-4A58-45F6-93C1-C9BFC988BCCC}" srcOrd="1" destOrd="0" presId="urn:microsoft.com/office/officeart/2005/8/layout/list1"/>
    <dgm:cxn modelId="{7F3E80F6-1FB0-4913-9D38-86C7A29DC3C1}" type="presParOf" srcId="{6A9ECAE4-DC10-4720-925B-D290D4760290}" destId="{62F95803-C96F-43D0-A020-ECB0C6252FD9}" srcOrd="9" destOrd="0" presId="urn:microsoft.com/office/officeart/2005/8/layout/list1"/>
    <dgm:cxn modelId="{28D52A61-636D-44F6-8BD0-FF6F86E5E3BE}" type="presParOf" srcId="{6A9ECAE4-DC10-4720-925B-D290D4760290}" destId="{988CC15D-A231-41E7-B5B2-4CD46CC3A552}" srcOrd="10" destOrd="0" presId="urn:microsoft.com/office/officeart/2005/8/layout/list1"/>
    <dgm:cxn modelId="{191A15F2-E17B-4A08-BFEB-194796955839}" type="presParOf" srcId="{6A9ECAE4-DC10-4720-925B-D290D4760290}" destId="{B0995E17-80E6-43FC-8BB3-E0C7C499D83D}" srcOrd="11" destOrd="0" presId="urn:microsoft.com/office/officeart/2005/8/layout/list1"/>
    <dgm:cxn modelId="{DF1FF3A9-EFC2-458F-B011-D002E2603D6F}" type="presParOf" srcId="{6A9ECAE4-DC10-4720-925B-D290D4760290}" destId="{87B00526-915D-4A48-860A-319F700F1903}" srcOrd="12" destOrd="0" presId="urn:microsoft.com/office/officeart/2005/8/layout/list1"/>
    <dgm:cxn modelId="{1B14100F-2034-4B77-9E0C-607CC1490E09}" type="presParOf" srcId="{87B00526-915D-4A48-860A-319F700F1903}" destId="{FCD1FF48-CBC9-45DF-8FFA-5CBDE362E63E}" srcOrd="0" destOrd="0" presId="urn:microsoft.com/office/officeart/2005/8/layout/list1"/>
    <dgm:cxn modelId="{70925A5E-11CC-427E-AEAB-DD46AB6A1A30}" type="presParOf" srcId="{87B00526-915D-4A48-860A-319F700F1903}" destId="{DEF7E27F-CE25-4CE1-A195-49220B80DAFB}" srcOrd="1" destOrd="0" presId="urn:microsoft.com/office/officeart/2005/8/layout/list1"/>
    <dgm:cxn modelId="{0E705716-A5EB-460C-8D28-34447BF69744}" type="presParOf" srcId="{6A9ECAE4-DC10-4720-925B-D290D4760290}" destId="{DD3E591F-1384-41BC-A258-4E51774BFDD6}" srcOrd="13" destOrd="0" presId="urn:microsoft.com/office/officeart/2005/8/layout/list1"/>
    <dgm:cxn modelId="{9A9C67EF-C253-4B4A-BAB9-86F67AD5381A}" type="presParOf" srcId="{6A9ECAE4-DC10-4720-925B-D290D4760290}" destId="{655F564F-C435-40DC-A1CA-DF8342B207F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64D023-822C-45C5-B5A3-DD7EB96ADA11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694B89-F86A-4C0B-9CD4-863A156CEB9B}">
      <dgm:prSet/>
      <dgm:spPr>
        <a:solidFill>
          <a:srgbClr val="FF9801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Внедрение в практику педагогов инновационных образовательных</a:t>
          </a:r>
          <a:br>
            <a:rPr lang="ru-RU" b="1" dirty="0" smtClean="0">
              <a:solidFill>
                <a:schemeClr val="tx1"/>
              </a:solidFill>
            </a:rPr>
          </a:br>
          <a:r>
            <a:rPr lang="ru-RU" b="1" dirty="0" smtClean="0">
              <a:solidFill>
                <a:schemeClr val="tx1"/>
              </a:solidFill>
            </a:rPr>
            <a:t>технологий, ориентированных на успешную социальную адаптацию детей дошкольного возраста</a:t>
          </a:r>
          <a:endParaRPr lang="ru-RU" b="1" dirty="0"/>
        </a:p>
      </dgm:t>
    </dgm:pt>
    <dgm:pt modelId="{F8DB33C4-32ED-429C-815D-B574B5551DED}" type="parTrans" cxnId="{778946D4-A4A4-466D-ACFA-E5BC3F4F6861}">
      <dgm:prSet/>
      <dgm:spPr/>
      <dgm:t>
        <a:bodyPr/>
        <a:lstStyle/>
        <a:p>
          <a:endParaRPr lang="ru-RU"/>
        </a:p>
      </dgm:t>
    </dgm:pt>
    <dgm:pt modelId="{9BA1133A-116A-426D-BC59-A6CBA47852AF}" type="sibTrans" cxnId="{778946D4-A4A4-466D-ACFA-E5BC3F4F6861}">
      <dgm:prSet/>
      <dgm:spPr/>
      <dgm:t>
        <a:bodyPr/>
        <a:lstStyle/>
        <a:p>
          <a:endParaRPr lang="ru-RU"/>
        </a:p>
      </dgm:t>
    </dgm:pt>
    <dgm:pt modelId="{1A57FA16-9B6B-4F97-8AF3-C84CDAF74108}">
      <dgm:prSet/>
      <dgm:spPr>
        <a:solidFill>
          <a:srgbClr val="FF9801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Использование потенциала семьи в увеличении социально значимых</a:t>
          </a:r>
          <a:br>
            <a:rPr lang="ru-RU" b="1" dirty="0" smtClean="0">
              <a:solidFill>
                <a:schemeClr val="tx1"/>
              </a:solidFill>
            </a:rPr>
          </a:br>
          <a:r>
            <a:rPr lang="ru-RU" b="1" dirty="0" smtClean="0">
              <a:solidFill>
                <a:schemeClr val="tx1"/>
              </a:solidFill>
            </a:rPr>
            <a:t>контактов и успешного речевого развития дошкольников</a:t>
          </a:r>
          <a:endParaRPr lang="ru-RU" b="1" dirty="0">
            <a:solidFill>
              <a:schemeClr val="tx1"/>
            </a:solidFill>
          </a:endParaRPr>
        </a:p>
      </dgm:t>
    </dgm:pt>
    <dgm:pt modelId="{C9992CB7-52D5-42D8-818C-37513AE56C5C}" type="parTrans" cxnId="{4E831C49-A1C9-4F63-B1B3-FFCC92F81602}">
      <dgm:prSet/>
      <dgm:spPr/>
      <dgm:t>
        <a:bodyPr/>
        <a:lstStyle/>
        <a:p>
          <a:endParaRPr lang="ru-RU"/>
        </a:p>
      </dgm:t>
    </dgm:pt>
    <dgm:pt modelId="{A8C68D8F-D2CA-4308-B35D-B9C90444E9A6}" type="sibTrans" cxnId="{4E831C49-A1C9-4F63-B1B3-FFCC92F81602}">
      <dgm:prSet/>
      <dgm:spPr/>
      <dgm:t>
        <a:bodyPr/>
        <a:lstStyle/>
        <a:p>
          <a:endParaRPr lang="ru-RU"/>
        </a:p>
      </dgm:t>
    </dgm:pt>
    <dgm:pt modelId="{4BABE3B4-1906-47A8-8721-363BB633BD63}">
      <dgm:prSet/>
      <dgm:spPr>
        <a:solidFill>
          <a:srgbClr val="FF9801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Применение опыта работы педагогов нашего детского сада по речевому</a:t>
          </a:r>
          <a:br>
            <a:rPr lang="ru-RU" b="1" dirty="0" smtClean="0">
              <a:solidFill>
                <a:schemeClr val="tx1"/>
              </a:solidFill>
            </a:rPr>
          </a:br>
          <a:r>
            <a:rPr lang="ru-RU" b="1" dirty="0" smtClean="0">
              <a:solidFill>
                <a:schemeClr val="tx1"/>
              </a:solidFill>
            </a:rPr>
            <a:t>развитию коллегами других дошкольных организаций.</a:t>
          </a:r>
          <a:endParaRPr lang="ru-RU" b="1" dirty="0">
            <a:solidFill>
              <a:schemeClr val="tx1"/>
            </a:solidFill>
          </a:endParaRPr>
        </a:p>
      </dgm:t>
    </dgm:pt>
    <dgm:pt modelId="{AF289D5B-29AB-43FB-854B-23CCEB354A8E}" type="parTrans" cxnId="{0A8B9074-944D-4249-A2A9-7F183FF0647D}">
      <dgm:prSet/>
      <dgm:spPr/>
      <dgm:t>
        <a:bodyPr/>
        <a:lstStyle/>
        <a:p>
          <a:endParaRPr lang="ru-RU"/>
        </a:p>
      </dgm:t>
    </dgm:pt>
    <dgm:pt modelId="{90935A11-C944-46B2-84FF-1C7EEAD57E08}" type="sibTrans" cxnId="{0A8B9074-944D-4249-A2A9-7F183FF0647D}">
      <dgm:prSet/>
      <dgm:spPr/>
      <dgm:t>
        <a:bodyPr/>
        <a:lstStyle/>
        <a:p>
          <a:endParaRPr lang="ru-RU"/>
        </a:p>
      </dgm:t>
    </dgm:pt>
    <dgm:pt modelId="{51691902-14A6-42A0-A925-D48664E72129}" type="pres">
      <dgm:prSet presAssocID="{3F64D023-822C-45C5-B5A3-DD7EB96ADA1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563206-FF92-4B56-BCDF-327F0650D103}" type="pres">
      <dgm:prSet presAssocID="{4F694B89-F86A-4C0B-9CD4-863A156CEB9B}" presName="node" presStyleLbl="node1" presStyleIdx="0" presStyleCnt="3" custScaleY="85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A1B2CA-103D-4E2C-A5BA-180CABF6B370}" type="pres">
      <dgm:prSet presAssocID="{9BA1133A-116A-426D-BC59-A6CBA47852AF}" presName="sibTrans" presStyleCnt="0"/>
      <dgm:spPr/>
    </dgm:pt>
    <dgm:pt modelId="{1C275D8A-D7A8-4AE2-8E42-E982BB897321}" type="pres">
      <dgm:prSet presAssocID="{1A57FA16-9B6B-4F97-8AF3-C84CDAF7410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BFDDD0-78DF-4C1D-B7D2-0FA2E1F4FFB0}" type="pres">
      <dgm:prSet presAssocID="{A8C68D8F-D2CA-4308-B35D-B9C90444E9A6}" presName="sibTrans" presStyleCnt="0"/>
      <dgm:spPr/>
    </dgm:pt>
    <dgm:pt modelId="{FDFC84C0-6D14-4B15-BBE0-4D889D5499B6}" type="pres">
      <dgm:prSet presAssocID="{4BABE3B4-1906-47A8-8721-363BB633BD6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EF0A41-C721-4ACA-8D1E-E6C1DE47FE1F}" type="presOf" srcId="{3F64D023-822C-45C5-B5A3-DD7EB96ADA11}" destId="{51691902-14A6-42A0-A925-D48664E72129}" srcOrd="0" destOrd="0" presId="urn:microsoft.com/office/officeart/2005/8/layout/hList6"/>
    <dgm:cxn modelId="{55704EC5-833B-46A2-80F8-8982084638F2}" type="presOf" srcId="{4F694B89-F86A-4C0B-9CD4-863A156CEB9B}" destId="{92563206-FF92-4B56-BCDF-327F0650D103}" srcOrd="0" destOrd="0" presId="urn:microsoft.com/office/officeart/2005/8/layout/hList6"/>
    <dgm:cxn modelId="{4E831C49-A1C9-4F63-B1B3-FFCC92F81602}" srcId="{3F64D023-822C-45C5-B5A3-DD7EB96ADA11}" destId="{1A57FA16-9B6B-4F97-8AF3-C84CDAF74108}" srcOrd="1" destOrd="0" parTransId="{C9992CB7-52D5-42D8-818C-37513AE56C5C}" sibTransId="{A8C68D8F-D2CA-4308-B35D-B9C90444E9A6}"/>
    <dgm:cxn modelId="{778946D4-A4A4-466D-ACFA-E5BC3F4F6861}" srcId="{3F64D023-822C-45C5-B5A3-DD7EB96ADA11}" destId="{4F694B89-F86A-4C0B-9CD4-863A156CEB9B}" srcOrd="0" destOrd="0" parTransId="{F8DB33C4-32ED-429C-815D-B574B5551DED}" sibTransId="{9BA1133A-116A-426D-BC59-A6CBA47852AF}"/>
    <dgm:cxn modelId="{FC9B7E71-F5AF-488A-955D-6EDFCB77FBCA}" type="presOf" srcId="{4BABE3B4-1906-47A8-8721-363BB633BD63}" destId="{FDFC84C0-6D14-4B15-BBE0-4D889D5499B6}" srcOrd="0" destOrd="0" presId="urn:microsoft.com/office/officeart/2005/8/layout/hList6"/>
    <dgm:cxn modelId="{FAF0ED81-8853-4AD1-9360-CB191AB18C09}" type="presOf" srcId="{1A57FA16-9B6B-4F97-8AF3-C84CDAF74108}" destId="{1C275D8A-D7A8-4AE2-8E42-E982BB897321}" srcOrd="0" destOrd="0" presId="urn:microsoft.com/office/officeart/2005/8/layout/hList6"/>
    <dgm:cxn modelId="{0A8B9074-944D-4249-A2A9-7F183FF0647D}" srcId="{3F64D023-822C-45C5-B5A3-DD7EB96ADA11}" destId="{4BABE3B4-1906-47A8-8721-363BB633BD63}" srcOrd="2" destOrd="0" parTransId="{AF289D5B-29AB-43FB-854B-23CCEB354A8E}" sibTransId="{90935A11-C944-46B2-84FF-1C7EEAD57E08}"/>
    <dgm:cxn modelId="{6ED9377B-CB99-44E2-AD7D-A0EEE25E9361}" type="presParOf" srcId="{51691902-14A6-42A0-A925-D48664E72129}" destId="{92563206-FF92-4B56-BCDF-327F0650D103}" srcOrd="0" destOrd="0" presId="urn:microsoft.com/office/officeart/2005/8/layout/hList6"/>
    <dgm:cxn modelId="{891613FC-3B4B-46C9-817A-9D4FF0293D7E}" type="presParOf" srcId="{51691902-14A6-42A0-A925-D48664E72129}" destId="{54A1B2CA-103D-4E2C-A5BA-180CABF6B370}" srcOrd="1" destOrd="0" presId="urn:microsoft.com/office/officeart/2005/8/layout/hList6"/>
    <dgm:cxn modelId="{389E5D50-D74E-4CCC-878D-25AC206460F6}" type="presParOf" srcId="{51691902-14A6-42A0-A925-D48664E72129}" destId="{1C275D8A-D7A8-4AE2-8E42-E982BB897321}" srcOrd="2" destOrd="0" presId="urn:microsoft.com/office/officeart/2005/8/layout/hList6"/>
    <dgm:cxn modelId="{33D186A3-1F28-4275-9F3C-16488BF4789A}" type="presParOf" srcId="{51691902-14A6-42A0-A925-D48664E72129}" destId="{ADBFDDD0-78DF-4C1D-B7D2-0FA2E1F4FFB0}" srcOrd="3" destOrd="0" presId="urn:microsoft.com/office/officeart/2005/8/layout/hList6"/>
    <dgm:cxn modelId="{C536DB5F-7CAF-40FC-A161-5B84F48FD005}" type="presParOf" srcId="{51691902-14A6-42A0-A925-D48664E72129}" destId="{FDFC84C0-6D14-4B15-BBE0-4D889D5499B6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7DC4FC-0EAD-4941-9975-DC12E34AEA2F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AE07A21-661E-4F12-BEB3-DD1B9CAB1584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Высокая мотивация деятельности воспитанников на основе личностно-ориентированного подхода к процессу обучения; </a:t>
          </a:r>
          <a:endParaRPr lang="ru-RU" b="1" dirty="0">
            <a:solidFill>
              <a:schemeClr val="tx1"/>
            </a:solidFill>
          </a:endParaRPr>
        </a:p>
      </dgm:t>
    </dgm:pt>
    <dgm:pt modelId="{ED2E4B9D-CC9F-4177-8343-93AE9B2EACF0}" type="parTrans" cxnId="{A64887DF-9D4D-4DA4-993C-18F0EABE9C0F}">
      <dgm:prSet/>
      <dgm:spPr/>
      <dgm:t>
        <a:bodyPr/>
        <a:lstStyle/>
        <a:p>
          <a:endParaRPr lang="ru-RU"/>
        </a:p>
      </dgm:t>
    </dgm:pt>
    <dgm:pt modelId="{AF3830B7-E1A6-4C05-86E7-D25AAA063F6D}" type="sibTrans" cxnId="{A64887DF-9D4D-4DA4-993C-18F0EABE9C0F}">
      <dgm:prSet/>
      <dgm:spPr/>
      <dgm:t>
        <a:bodyPr/>
        <a:lstStyle/>
        <a:p>
          <a:endParaRPr lang="ru-RU"/>
        </a:p>
      </dgm:t>
    </dgm:pt>
    <dgm:pt modelId="{7880FE6F-C1E2-45C1-BF4C-3D1E74A07320}">
      <dgm:prSet phldrT="[Текст]" phldr="1"/>
      <dgm:spPr/>
      <dgm:t>
        <a:bodyPr/>
        <a:lstStyle/>
        <a:p>
          <a:endParaRPr lang="ru-RU" dirty="0"/>
        </a:p>
      </dgm:t>
    </dgm:pt>
    <dgm:pt modelId="{7BF13C1C-3984-4CBB-9B80-6452AC00EDFF}" type="parTrans" cxnId="{1EC98344-F6A7-4B7B-9931-1B44DE25CB17}">
      <dgm:prSet/>
      <dgm:spPr/>
      <dgm:t>
        <a:bodyPr/>
        <a:lstStyle/>
        <a:p>
          <a:endParaRPr lang="ru-RU"/>
        </a:p>
      </dgm:t>
    </dgm:pt>
    <dgm:pt modelId="{63A7851F-C9DD-4C56-961D-B2ADC90006BA}" type="sibTrans" cxnId="{1EC98344-F6A7-4B7B-9931-1B44DE25CB17}">
      <dgm:prSet/>
      <dgm:spPr/>
      <dgm:t>
        <a:bodyPr/>
        <a:lstStyle/>
        <a:p>
          <a:endParaRPr lang="ru-RU"/>
        </a:p>
      </dgm:t>
    </dgm:pt>
    <dgm:pt modelId="{599E24A7-4DA2-4DDD-A9A0-FDCE5F40C360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Организация коммуникативной среды в образовательной деятельности</a:t>
          </a:r>
          <a:endParaRPr lang="ru-RU" b="1" dirty="0">
            <a:solidFill>
              <a:schemeClr val="tx1"/>
            </a:solidFill>
          </a:endParaRPr>
        </a:p>
      </dgm:t>
    </dgm:pt>
    <dgm:pt modelId="{1BA6CC5F-1B16-44FE-B7A5-84CB8BF88444}" type="parTrans" cxnId="{337D69B0-B8E4-4664-8BBD-47122E5D7B24}">
      <dgm:prSet/>
      <dgm:spPr/>
      <dgm:t>
        <a:bodyPr/>
        <a:lstStyle/>
        <a:p>
          <a:endParaRPr lang="ru-RU"/>
        </a:p>
      </dgm:t>
    </dgm:pt>
    <dgm:pt modelId="{7E829456-EA73-4616-8712-53C713C98C49}" type="sibTrans" cxnId="{337D69B0-B8E4-4664-8BBD-47122E5D7B24}">
      <dgm:prSet/>
      <dgm:spPr/>
      <dgm:t>
        <a:bodyPr/>
        <a:lstStyle/>
        <a:p>
          <a:endParaRPr lang="ru-RU"/>
        </a:p>
      </dgm:t>
    </dgm:pt>
    <dgm:pt modelId="{C726EBC0-3C89-4E32-8C3B-3C871C19D61D}">
      <dgm:prSet phldrT="[Текст]" phldr="1"/>
      <dgm:spPr/>
      <dgm:t>
        <a:bodyPr/>
        <a:lstStyle/>
        <a:p>
          <a:endParaRPr lang="ru-RU" dirty="0"/>
        </a:p>
      </dgm:t>
    </dgm:pt>
    <dgm:pt modelId="{6324E155-AEBA-499F-932E-EA6786D83FF2}" type="parTrans" cxnId="{EEBD67E2-CFB3-4F7B-9B71-2703F062007B}">
      <dgm:prSet/>
      <dgm:spPr/>
      <dgm:t>
        <a:bodyPr/>
        <a:lstStyle/>
        <a:p>
          <a:endParaRPr lang="ru-RU"/>
        </a:p>
      </dgm:t>
    </dgm:pt>
    <dgm:pt modelId="{C1C02162-018E-4F5F-8B26-C03AFCF91B90}" type="sibTrans" cxnId="{EEBD67E2-CFB3-4F7B-9B71-2703F062007B}">
      <dgm:prSet/>
      <dgm:spPr/>
      <dgm:t>
        <a:bodyPr/>
        <a:lstStyle/>
        <a:p>
          <a:endParaRPr lang="ru-RU"/>
        </a:p>
      </dgm:t>
    </dgm:pt>
    <dgm:pt modelId="{41C66362-86ED-4C56-BCE5-5AFE5C52A30F}" type="pres">
      <dgm:prSet presAssocID="{257DC4FC-0EAD-4941-9975-DC12E34AEA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6C6773-138C-4A30-BF1D-44F9E05A5C13}" type="pres">
      <dgm:prSet presAssocID="{6AE07A21-661E-4F12-BEB3-DD1B9CAB1584}" presName="parentText" presStyleLbl="node1" presStyleIdx="0" presStyleCnt="2" custScaleY="143691" custLinFactY="-12887" custLinFactNeighborX="-315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54B88E-F002-4066-BF79-C22DEF963E05}" type="pres">
      <dgm:prSet presAssocID="{6AE07A21-661E-4F12-BEB3-DD1B9CAB1584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B719CC-91A2-401F-96B7-FBDEA82B73EA}" type="pres">
      <dgm:prSet presAssocID="{599E24A7-4DA2-4DDD-A9A0-FDCE5F40C360}" presName="parentText" presStyleLbl="node1" presStyleIdx="1" presStyleCnt="2" custScaleY="121562" custLinFactNeighborX="388" custLinFactNeighborY="-102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AA1F2F-5BCC-4090-8D3A-11ACD0A92639}" type="pres">
      <dgm:prSet presAssocID="{599E24A7-4DA2-4DDD-A9A0-FDCE5F40C360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FED68B-C594-4EEF-BDA6-3DCFB35707DD}" type="presOf" srcId="{C726EBC0-3C89-4E32-8C3B-3C871C19D61D}" destId="{12AA1F2F-5BCC-4090-8D3A-11ACD0A92639}" srcOrd="0" destOrd="0" presId="urn:microsoft.com/office/officeart/2005/8/layout/vList2"/>
    <dgm:cxn modelId="{ABF070CA-1E16-4E50-B8DD-CB48724740CC}" type="presOf" srcId="{257DC4FC-0EAD-4941-9975-DC12E34AEA2F}" destId="{41C66362-86ED-4C56-BCE5-5AFE5C52A30F}" srcOrd="0" destOrd="0" presId="urn:microsoft.com/office/officeart/2005/8/layout/vList2"/>
    <dgm:cxn modelId="{4EB0C686-CD54-4034-8F8E-06BC36BF828A}" type="presOf" srcId="{6AE07A21-661E-4F12-BEB3-DD1B9CAB1584}" destId="{456C6773-138C-4A30-BF1D-44F9E05A5C13}" srcOrd="0" destOrd="0" presId="urn:microsoft.com/office/officeart/2005/8/layout/vList2"/>
    <dgm:cxn modelId="{FB50EF8A-4392-4209-BB58-BD17D61131EE}" type="presOf" srcId="{599E24A7-4DA2-4DDD-A9A0-FDCE5F40C360}" destId="{6EB719CC-91A2-401F-96B7-FBDEA82B73EA}" srcOrd="0" destOrd="0" presId="urn:microsoft.com/office/officeart/2005/8/layout/vList2"/>
    <dgm:cxn modelId="{337D69B0-B8E4-4664-8BBD-47122E5D7B24}" srcId="{257DC4FC-0EAD-4941-9975-DC12E34AEA2F}" destId="{599E24A7-4DA2-4DDD-A9A0-FDCE5F40C360}" srcOrd="1" destOrd="0" parTransId="{1BA6CC5F-1B16-44FE-B7A5-84CB8BF88444}" sibTransId="{7E829456-EA73-4616-8712-53C713C98C49}"/>
    <dgm:cxn modelId="{A64887DF-9D4D-4DA4-993C-18F0EABE9C0F}" srcId="{257DC4FC-0EAD-4941-9975-DC12E34AEA2F}" destId="{6AE07A21-661E-4F12-BEB3-DD1B9CAB1584}" srcOrd="0" destOrd="0" parTransId="{ED2E4B9D-CC9F-4177-8343-93AE9B2EACF0}" sibTransId="{AF3830B7-E1A6-4C05-86E7-D25AAA063F6D}"/>
    <dgm:cxn modelId="{EEBD67E2-CFB3-4F7B-9B71-2703F062007B}" srcId="{599E24A7-4DA2-4DDD-A9A0-FDCE5F40C360}" destId="{C726EBC0-3C89-4E32-8C3B-3C871C19D61D}" srcOrd="0" destOrd="0" parTransId="{6324E155-AEBA-499F-932E-EA6786D83FF2}" sibTransId="{C1C02162-018E-4F5F-8B26-C03AFCF91B90}"/>
    <dgm:cxn modelId="{3AF24D87-DD28-4492-8307-968D3821287E}" type="presOf" srcId="{7880FE6F-C1E2-45C1-BF4C-3D1E74A07320}" destId="{8F54B88E-F002-4066-BF79-C22DEF963E05}" srcOrd="0" destOrd="0" presId="urn:microsoft.com/office/officeart/2005/8/layout/vList2"/>
    <dgm:cxn modelId="{1EC98344-F6A7-4B7B-9931-1B44DE25CB17}" srcId="{6AE07A21-661E-4F12-BEB3-DD1B9CAB1584}" destId="{7880FE6F-C1E2-45C1-BF4C-3D1E74A07320}" srcOrd="0" destOrd="0" parTransId="{7BF13C1C-3984-4CBB-9B80-6452AC00EDFF}" sibTransId="{63A7851F-C9DD-4C56-961D-B2ADC90006BA}"/>
    <dgm:cxn modelId="{60E503A2-87DB-4E4F-B86B-331AC59E6011}" type="presParOf" srcId="{41C66362-86ED-4C56-BCE5-5AFE5C52A30F}" destId="{456C6773-138C-4A30-BF1D-44F9E05A5C13}" srcOrd="0" destOrd="0" presId="urn:microsoft.com/office/officeart/2005/8/layout/vList2"/>
    <dgm:cxn modelId="{CAFFE0A3-F237-4FB5-B7FD-62E4CEBEC4B4}" type="presParOf" srcId="{41C66362-86ED-4C56-BCE5-5AFE5C52A30F}" destId="{8F54B88E-F002-4066-BF79-C22DEF963E05}" srcOrd="1" destOrd="0" presId="urn:microsoft.com/office/officeart/2005/8/layout/vList2"/>
    <dgm:cxn modelId="{5E7993BB-F6E8-4E19-BEEB-1C58BD2CFFFE}" type="presParOf" srcId="{41C66362-86ED-4C56-BCE5-5AFE5C52A30F}" destId="{6EB719CC-91A2-401F-96B7-FBDEA82B73EA}" srcOrd="2" destOrd="0" presId="urn:microsoft.com/office/officeart/2005/8/layout/vList2"/>
    <dgm:cxn modelId="{2523E8C4-7A89-4673-A482-E7CA3DA7C7C6}" type="presParOf" srcId="{41C66362-86ED-4C56-BCE5-5AFE5C52A30F}" destId="{12AA1F2F-5BCC-4090-8D3A-11ACD0A9263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04D4AB0-AD32-488E-892C-D2351E0C468E}">
      <dsp:nvSpPr>
        <dsp:cNvPr id="0" name=""/>
        <dsp:cNvSpPr/>
      </dsp:nvSpPr>
      <dsp:spPr>
        <a:xfrm>
          <a:off x="0" y="432048"/>
          <a:ext cx="6171007" cy="252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FAF9A4-4E6A-438B-B904-52101EFFF3B6}">
      <dsp:nvSpPr>
        <dsp:cNvPr id="0" name=""/>
        <dsp:cNvSpPr/>
      </dsp:nvSpPr>
      <dsp:spPr>
        <a:xfrm>
          <a:off x="375899" y="83507"/>
          <a:ext cx="5262596" cy="44131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08" tIns="0" rIns="199108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Существенное сужение объема «живого» общения родителей и детей;</a:t>
          </a:r>
          <a:endParaRPr lang="ru-RU" sz="1200" kern="1200" dirty="0"/>
        </a:p>
      </dsp:txBody>
      <dsp:txXfrm>
        <a:off x="375899" y="83507"/>
        <a:ext cx="5262596" cy="441312"/>
      </dsp:txXfrm>
    </dsp:sp>
    <dsp:sp modelId="{589002F5-9456-4064-9450-64E475FCB87A}">
      <dsp:nvSpPr>
        <dsp:cNvPr id="0" name=""/>
        <dsp:cNvSpPr/>
      </dsp:nvSpPr>
      <dsp:spPr>
        <a:xfrm>
          <a:off x="0" y="931733"/>
          <a:ext cx="6170932" cy="252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62F56A-2628-401B-BCF4-54C49D96929C}">
      <dsp:nvSpPr>
        <dsp:cNvPr id="0" name=""/>
        <dsp:cNvSpPr/>
      </dsp:nvSpPr>
      <dsp:spPr>
        <a:xfrm>
          <a:off x="376267" y="683219"/>
          <a:ext cx="5267740" cy="3961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08" tIns="0" rIns="199108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Ухудшение состояния здоровья детей;</a:t>
          </a:r>
          <a:endParaRPr lang="ru-RU" sz="1200" kern="1200" dirty="0"/>
        </a:p>
      </dsp:txBody>
      <dsp:txXfrm>
        <a:off x="376267" y="683219"/>
        <a:ext cx="5267740" cy="396114"/>
      </dsp:txXfrm>
    </dsp:sp>
    <dsp:sp modelId="{988CC15D-A231-41E7-B5B2-4CD46CC3A552}">
      <dsp:nvSpPr>
        <dsp:cNvPr id="0" name=""/>
        <dsp:cNvSpPr/>
      </dsp:nvSpPr>
      <dsp:spPr>
        <a:xfrm>
          <a:off x="0" y="1486244"/>
          <a:ext cx="6171007" cy="252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A39894-4A58-45F6-93C1-C9BFC988BCCC}">
      <dsp:nvSpPr>
        <dsp:cNvPr id="0" name=""/>
        <dsp:cNvSpPr/>
      </dsp:nvSpPr>
      <dsp:spPr>
        <a:xfrm>
          <a:off x="376267" y="1237733"/>
          <a:ext cx="5267740" cy="39611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08" tIns="0" rIns="199108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Глобальное снижение уровня речевой культуры в обществе;</a:t>
          </a:r>
          <a:endParaRPr lang="ru-RU" sz="1200" kern="1200" dirty="0"/>
        </a:p>
      </dsp:txBody>
      <dsp:txXfrm>
        <a:off x="376267" y="1237733"/>
        <a:ext cx="5267740" cy="396111"/>
      </dsp:txXfrm>
    </dsp:sp>
    <dsp:sp modelId="{655F564F-C435-40DC-A1CA-DF8342B207FC}">
      <dsp:nvSpPr>
        <dsp:cNvPr id="0" name=""/>
        <dsp:cNvSpPr/>
      </dsp:nvSpPr>
      <dsp:spPr>
        <a:xfrm>
          <a:off x="0" y="2220665"/>
          <a:ext cx="6171007" cy="252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F7E27F-CE25-4CE1-A195-49220B80DAFB}">
      <dsp:nvSpPr>
        <dsp:cNvPr id="0" name=""/>
        <dsp:cNvSpPr/>
      </dsp:nvSpPr>
      <dsp:spPr>
        <a:xfrm>
          <a:off x="375899" y="1792244"/>
          <a:ext cx="5262596" cy="68414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08" tIns="0" rIns="199108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Дисбаланс семейного воспитания в вопросах развития речи, что проявляется либо в его необоснованной интенсификации, либо в равнодушном к нему отношении.</a:t>
          </a:r>
          <a:endParaRPr lang="ru-RU" sz="1200" kern="1200" dirty="0"/>
        </a:p>
      </dsp:txBody>
      <dsp:txXfrm>
        <a:off x="375899" y="1792244"/>
        <a:ext cx="5262596" cy="68414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563206-FF92-4B56-BCDF-327F0650D103}">
      <dsp:nvSpPr>
        <dsp:cNvPr id="0" name=""/>
        <dsp:cNvSpPr/>
      </dsp:nvSpPr>
      <dsp:spPr>
        <a:xfrm rot="16200000">
          <a:off x="-367153" y="583131"/>
          <a:ext cx="2449683" cy="1714057"/>
        </a:xfrm>
        <a:prstGeom prst="flowChartManualOperation">
          <a:avLst/>
        </a:prstGeom>
        <a:solidFill>
          <a:srgbClr val="FF980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0" rIns="65236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Внедрение в практику педагогов инновационных образовательных</a:t>
          </a:r>
          <a:br>
            <a:rPr lang="ru-RU" sz="1000" b="1" kern="1200" dirty="0" smtClean="0">
              <a:solidFill>
                <a:schemeClr val="tx1"/>
              </a:solidFill>
            </a:rPr>
          </a:br>
          <a:r>
            <a:rPr lang="ru-RU" sz="1000" b="1" kern="1200" dirty="0" smtClean="0">
              <a:solidFill>
                <a:schemeClr val="tx1"/>
              </a:solidFill>
            </a:rPr>
            <a:t>технологий, ориентированных на успешную социальную адаптацию детей дошкольного возраста</a:t>
          </a:r>
          <a:endParaRPr lang="ru-RU" sz="1000" b="1" kern="1200" dirty="0"/>
        </a:p>
      </dsp:txBody>
      <dsp:txXfrm rot="16200000">
        <a:off x="-367153" y="583131"/>
        <a:ext cx="2449683" cy="1714057"/>
      </dsp:txXfrm>
    </dsp:sp>
    <dsp:sp modelId="{1C275D8A-D7A8-4AE2-8E42-E982BB897321}">
      <dsp:nvSpPr>
        <dsp:cNvPr id="0" name=""/>
        <dsp:cNvSpPr/>
      </dsp:nvSpPr>
      <dsp:spPr>
        <a:xfrm rot="16200000">
          <a:off x="1260140" y="583131"/>
          <a:ext cx="2880320" cy="1714057"/>
        </a:xfrm>
        <a:prstGeom prst="flowChartManualOperation">
          <a:avLst/>
        </a:prstGeom>
        <a:solidFill>
          <a:srgbClr val="FF980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0" rIns="65236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Использование потенциала семьи в увеличении социально значимых</a:t>
          </a:r>
          <a:br>
            <a:rPr lang="ru-RU" sz="1000" b="1" kern="1200" dirty="0" smtClean="0">
              <a:solidFill>
                <a:schemeClr val="tx1"/>
              </a:solidFill>
            </a:rPr>
          </a:br>
          <a:r>
            <a:rPr lang="ru-RU" sz="1000" b="1" kern="1200" dirty="0" smtClean="0">
              <a:solidFill>
                <a:schemeClr val="tx1"/>
              </a:solidFill>
            </a:rPr>
            <a:t>контактов и успешного речевого развития дошкольников</a:t>
          </a:r>
          <a:endParaRPr lang="ru-RU" sz="1000" b="1" kern="1200" dirty="0">
            <a:solidFill>
              <a:schemeClr val="tx1"/>
            </a:solidFill>
          </a:endParaRPr>
        </a:p>
      </dsp:txBody>
      <dsp:txXfrm rot="16200000">
        <a:off x="1260140" y="583131"/>
        <a:ext cx="2880320" cy="1714057"/>
      </dsp:txXfrm>
    </dsp:sp>
    <dsp:sp modelId="{FDFC84C0-6D14-4B15-BBE0-4D889D5499B6}">
      <dsp:nvSpPr>
        <dsp:cNvPr id="0" name=""/>
        <dsp:cNvSpPr/>
      </dsp:nvSpPr>
      <dsp:spPr>
        <a:xfrm rot="16200000">
          <a:off x="3102751" y="583131"/>
          <a:ext cx="2880320" cy="1714057"/>
        </a:xfrm>
        <a:prstGeom prst="flowChartManualOperation">
          <a:avLst/>
        </a:prstGeom>
        <a:solidFill>
          <a:srgbClr val="FF980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0" rIns="65236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Применение опыта работы педагогов нашего детского сада по речевому</a:t>
          </a:r>
          <a:br>
            <a:rPr lang="ru-RU" sz="1000" b="1" kern="1200" dirty="0" smtClean="0">
              <a:solidFill>
                <a:schemeClr val="tx1"/>
              </a:solidFill>
            </a:rPr>
          </a:br>
          <a:r>
            <a:rPr lang="ru-RU" sz="1000" b="1" kern="1200" dirty="0" smtClean="0">
              <a:solidFill>
                <a:schemeClr val="tx1"/>
              </a:solidFill>
            </a:rPr>
            <a:t>развитию коллегами других дошкольных организаций.</a:t>
          </a:r>
          <a:endParaRPr lang="ru-RU" sz="1000" b="1" kern="1200" dirty="0">
            <a:solidFill>
              <a:schemeClr val="tx1"/>
            </a:solidFill>
          </a:endParaRPr>
        </a:p>
      </dsp:txBody>
      <dsp:txXfrm rot="16200000">
        <a:off x="3102751" y="583131"/>
        <a:ext cx="2880320" cy="171405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6C6773-138C-4A30-BF1D-44F9E05A5C13}">
      <dsp:nvSpPr>
        <dsp:cNvPr id="0" name=""/>
        <dsp:cNvSpPr/>
      </dsp:nvSpPr>
      <dsp:spPr>
        <a:xfrm>
          <a:off x="0" y="0"/>
          <a:ext cx="6096000" cy="83218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</a:rPr>
            <a:t>Высокая мотивация деятельности воспитанников на основе личностно-ориентированного подхода к процессу обучения; </a:t>
          </a:r>
          <a:endParaRPr lang="ru-RU" sz="1500" b="1" kern="1200" dirty="0">
            <a:solidFill>
              <a:schemeClr val="tx1"/>
            </a:solidFill>
          </a:endParaRPr>
        </a:p>
      </dsp:txBody>
      <dsp:txXfrm>
        <a:off x="0" y="0"/>
        <a:ext cx="6096000" cy="832186"/>
      </dsp:txXfrm>
    </dsp:sp>
    <dsp:sp modelId="{8F54B88E-F002-4066-BF79-C22DEF963E05}">
      <dsp:nvSpPr>
        <dsp:cNvPr id="0" name=""/>
        <dsp:cNvSpPr/>
      </dsp:nvSpPr>
      <dsp:spPr>
        <a:xfrm>
          <a:off x="0" y="967808"/>
          <a:ext cx="6096000" cy="24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200" kern="1200" dirty="0"/>
        </a:p>
      </dsp:txBody>
      <dsp:txXfrm>
        <a:off x="0" y="967808"/>
        <a:ext cx="6096000" cy="248400"/>
      </dsp:txXfrm>
    </dsp:sp>
    <dsp:sp modelId="{6EB719CC-91A2-401F-96B7-FBDEA82B73EA}">
      <dsp:nvSpPr>
        <dsp:cNvPr id="0" name=""/>
        <dsp:cNvSpPr/>
      </dsp:nvSpPr>
      <dsp:spPr>
        <a:xfrm>
          <a:off x="0" y="1190684"/>
          <a:ext cx="6096000" cy="704026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</a:rPr>
            <a:t>Организация коммуникативной среды в образовательной деятельности</a:t>
          </a:r>
          <a:endParaRPr lang="ru-RU" sz="1500" b="1" kern="1200" dirty="0">
            <a:solidFill>
              <a:schemeClr val="tx1"/>
            </a:solidFill>
          </a:endParaRPr>
        </a:p>
      </dsp:txBody>
      <dsp:txXfrm>
        <a:off x="0" y="1190684"/>
        <a:ext cx="6096000" cy="704026"/>
      </dsp:txXfrm>
    </dsp:sp>
    <dsp:sp modelId="{12AA1F2F-5BCC-4090-8D3A-11ACD0A92639}">
      <dsp:nvSpPr>
        <dsp:cNvPr id="0" name=""/>
        <dsp:cNvSpPr/>
      </dsp:nvSpPr>
      <dsp:spPr>
        <a:xfrm>
          <a:off x="0" y="1920234"/>
          <a:ext cx="6096000" cy="24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200" kern="1200" dirty="0"/>
        </a:p>
      </dsp:txBody>
      <dsp:txXfrm>
        <a:off x="0" y="1920234"/>
        <a:ext cx="6096000" cy="248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2771882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9E0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818063" y="805650"/>
            <a:ext cx="7507875" cy="3532200"/>
          </a:xfrm>
          <a:custGeom>
            <a:avLst/>
            <a:gdLst/>
            <a:ahLst/>
            <a:cxnLst/>
            <a:rect l="0" t="0" r="0" b="0"/>
            <a:pathLst>
              <a:path w="300315" h="141288" extrusionOk="0">
                <a:moveTo>
                  <a:pt x="121105" y="0"/>
                </a:moveTo>
                <a:lnTo>
                  <a:pt x="0" y="0"/>
                </a:lnTo>
                <a:lnTo>
                  <a:pt x="0" y="141288"/>
                </a:lnTo>
                <a:lnTo>
                  <a:pt x="300315" y="141288"/>
                </a:lnTo>
                <a:lnTo>
                  <a:pt x="300315" y="305"/>
                </a:lnTo>
                <a:lnTo>
                  <a:pt x="179211" y="305"/>
                </a:lnTo>
              </a:path>
            </a:pathLst>
          </a:custGeom>
          <a:noFill/>
          <a:ln w="152400" cap="flat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2296350" y="1991850"/>
            <a:ext cx="45513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259950" y="274275"/>
            <a:ext cx="8624125" cy="4594950"/>
          </a:xfrm>
          <a:custGeom>
            <a:avLst/>
            <a:gdLst/>
            <a:ahLst/>
            <a:cxnLst/>
            <a:rect l="0" t="0" r="0" b="0"/>
            <a:pathLst>
              <a:path w="344965" h="183798" extrusionOk="0">
                <a:moveTo>
                  <a:pt x="114070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31506" y="0"/>
                </a:lnTo>
              </a:path>
            </a:pathLst>
          </a:custGeom>
          <a:noFill/>
          <a:ln w="76200" cap="flat" cmpd="sng">
            <a:solidFill>
              <a:srgbClr val="FF9E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241650" y="91566"/>
            <a:ext cx="2660700" cy="733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753900" y="971550"/>
            <a:ext cx="2440500" cy="3241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⊡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□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3319596" y="971550"/>
            <a:ext cx="2440500" cy="3241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⊡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□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3"/>
          </p:nvPr>
        </p:nvSpPr>
        <p:spPr>
          <a:xfrm>
            <a:off x="5885292" y="971550"/>
            <a:ext cx="2440500" cy="3241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⊡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□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 rot="10800000" flipH="1">
            <a:off x="259950" y="274275"/>
            <a:ext cx="8624125" cy="4594950"/>
          </a:xfrm>
          <a:custGeom>
            <a:avLst/>
            <a:gdLst/>
            <a:ahLst/>
            <a:cxnLst/>
            <a:rect l="0" t="0" r="0" b="0"/>
            <a:pathLst>
              <a:path w="344965" h="183798" extrusionOk="0">
                <a:moveTo>
                  <a:pt x="114070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31506" y="0"/>
                </a:lnTo>
              </a:path>
            </a:pathLst>
          </a:custGeom>
          <a:noFill/>
          <a:ln w="76200" cap="flat" cmpd="sng">
            <a:solidFill>
              <a:srgbClr val="FF9E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04100" y="4513082"/>
            <a:ext cx="2935800" cy="519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ts val="1200"/>
              <a:buNone/>
              <a:defRPr sz="1200" i="1">
                <a:solidFill>
                  <a:srgbClr val="999999"/>
                </a:solidFill>
              </a:defRPr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558125" y="550425"/>
            <a:ext cx="8028198" cy="4042637"/>
          </a:xfrm>
          <a:custGeom>
            <a:avLst/>
            <a:gdLst/>
            <a:ahLst/>
            <a:cxnLst/>
            <a:rect l="0" t="0" r="0" b="0"/>
            <a:pathLst>
              <a:path w="344965" h="183798" extrusionOk="0">
                <a:moveTo>
                  <a:pt x="144041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02146" y="38"/>
                </a:lnTo>
              </a:path>
            </a:pathLst>
          </a:custGeom>
          <a:noFill/>
          <a:ln w="76200" cap="flat" cmpd="sng">
            <a:solidFill>
              <a:srgbClr val="FF9E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-125" y="4593050"/>
            <a:ext cx="9144000" cy="55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241650" y="91566"/>
            <a:ext cx="2660700" cy="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916650" y="950850"/>
            <a:ext cx="7310700" cy="32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2400"/>
              <a:buFont typeface="Droid Serif"/>
              <a:buChar char="⊡"/>
              <a:defRPr sz="30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Droid Serif"/>
              <a:buChar char="□"/>
              <a:defRPr sz="24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400"/>
              <a:buFont typeface="Droid Serif"/>
              <a:buChar char="■"/>
              <a:defRPr sz="24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Droid Serif"/>
              <a:buChar char="●"/>
              <a:defRPr sz="18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Droid Serif"/>
              <a:buChar char="○"/>
              <a:defRPr sz="18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roid Serif"/>
              <a:buChar char="■"/>
              <a:defRPr sz="18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roid Serif"/>
              <a:buChar char="●"/>
              <a:defRPr sz="18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roid Serif"/>
              <a:buChar char="○"/>
              <a:defRPr sz="18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roid Serif"/>
              <a:buChar char="■"/>
              <a:defRPr sz="18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800" b="1">
                <a:solidFill>
                  <a:srgbClr val="FF9E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buNone/>
              <a:defRPr sz="800" b="1">
                <a:solidFill>
                  <a:srgbClr val="FF9E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buNone/>
              <a:defRPr sz="800" b="1">
                <a:solidFill>
                  <a:srgbClr val="FF9E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buNone/>
              <a:defRPr sz="800" b="1">
                <a:solidFill>
                  <a:srgbClr val="FF9E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buNone/>
              <a:defRPr sz="800" b="1">
                <a:solidFill>
                  <a:srgbClr val="FF9E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buNone/>
              <a:defRPr sz="800" b="1">
                <a:solidFill>
                  <a:srgbClr val="FF9E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buNone/>
              <a:defRPr sz="800" b="1">
                <a:solidFill>
                  <a:srgbClr val="FF9E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buNone/>
              <a:defRPr sz="800" b="1">
                <a:solidFill>
                  <a:srgbClr val="FF9E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buNone/>
              <a:defRPr sz="800" b="1">
                <a:solidFill>
                  <a:srgbClr val="FF9E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5" r:id="rId3"/>
    <p:sldLayoutId id="2147483656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xfrm>
            <a:off x="395536" y="1491630"/>
            <a:ext cx="8338600" cy="24482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Проектная деятельность, </a:t>
            </a:r>
            <a:b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как одна из форм </a:t>
            </a:r>
            <a:b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развития речи </a:t>
            </a:r>
            <a:b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детей дошкольного возраста </a:t>
            </a: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endParaRPr sz="2800" dirty="0">
              <a:solidFill>
                <a:schemeClr val="tx1"/>
              </a:solidFill>
            </a:endParaRPr>
          </a:p>
        </p:txBody>
      </p:sp>
      <p:sp>
        <p:nvSpPr>
          <p:cNvPr id="59" name="Shape 59"/>
          <p:cNvSpPr/>
          <p:nvPr/>
        </p:nvSpPr>
        <p:spPr>
          <a:xfrm>
            <a:off x="4255105" y="512098"/>
            <a:ext cx="633840" cy="576508"/>
          </a:xfrm>
          <a:custGeom>
            <a:avLst/>
            <a:gdLst/>
            <a:ahLst/>
            <a:cxnLst/>
            <a:rect l="0" t="0" r="0" b="0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83968" y="3651870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Составитель: старший воспитатель</a:t>
            </a:r>
          </a:p>
          <a:p>
            <a:pPr algn="r"/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Бинерт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Н.В.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" dirty="0"/>
          </a:p>
        </p:txBody>
      </p:sp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683568" y="1992204"/>
            <a:ext cx="77048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u="none" strike="noStrike" cap="none" normalizeH="0" baseline="0" dirty="0" smtClean="0">
              <a:ln>
                <a:noFill/>
              </a:ln>
              <a:solidFill>
                <a:srgbClr val="FF980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683568" y="771550"/>
            <a:ext cx="784887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rgbClr val="FF9801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FF980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980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ля обеспечения условия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FF980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980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реализации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FF980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коммуникативности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980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образовательного процесса, будут использованы: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1851670"/>
            <a:ext cx="76328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dirty="0" smtClean="0"/>
              <a:t>дидактические игры, которые сформируют языковые навыки, речевые</a:t>
            </a:r>
            <a:br>
              <a:rPr lang="ru-RU" dirty="0" smtClean="0"/>
            </a:br>
            <a:r>
              <a:rPr lang="ru-RU" dirty="0" smtClean="0"/>
              <a:t>умения, необходимые для общения в реальных ситуациях;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чтение художественной литературы;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театрализованная деятельность, элементы которой в том или ином объеме в обязательном порядке имеют место быть как в непосредственно- образовательной деятельности, так и в ходе реализации режимных моментов;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нетрадиционные способы изображения, которые развивают у детей мелкую моторику рук и зрительно-моторную координацию.</a:t>
            </a:r>
            <a:endParaRPr lang="ru-RU" dirty="0"/>
          </a:p>
        </p:txBody>
      </p:sp>
      <p:sp>
        <p:nvSpPr>
          <p:cNvPr id="10" name="Shape 59"/>
          <p:cNvSpPr/>
          <p:nvPr/>
        </p:nvSpPr>
        <p:spPr>
          <a:xfrm>
            <a:off x="4283968" y="267494"/>
            <a:ext cx="633840" cy="576508"/>
          </a:xfrm>
          <a:custGeom>
            <a:avLst/>
            <a:gdLst/>
            <a:ahLst/>
            <a:cxnLst/>
            <a:rect l="0" t="0" r="0" b="0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98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pic>
        <p:nvPicPr>
          <p:cNvPr id="1026" name="Picture 2" descr="https://avatars.mds.yandex.net/get-zen_doc/1885164/pub_5f5d116b93cc6c72ff03f598_5f5d23c74c40302438bfbfdb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11510"/>
            <a:ext cx="5657819" cy="41559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xfrm>
            <a:off x="395536" y="1491630"/>
            <a:ext cx="8338600" cy="24482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Проектная деятельность, </a:t>
            </a:r>
            <a:b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как одна из форм </a:t>
            </a:r>
            <a:b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развития речи </a:t>
            </a:r>
            <a:b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детей дошкольного возраста </a:t>
            </a: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endParaRPr sz="2800" dirty="0">
              <a:solidFill>
                <a:schemeClr val="tx1"/>
              </a:solidFill>
            </a:endParaRPr>
          </a:p>
        </p:txBody>
      </p:sp>
      <p:sp>
        <p:nvSpPr>
          <p:cNvPr id="59" name="Shape 59"/>
          <p:cNvSpPr/>
          <p:nvPr/>
        </p:nvSpPr>
        <p:spPr>
          <a:xfrm>
            <a:off x="4255105" y="512098"/>
            <a:ext cx="633840" cy="576508"/>
          </a:xfrm>
          <a:custGeom>
            <a:avLst/>
            <a:gdLst/>
            <a:ahLst/>
            <a:cxnLst/>
            <a:rect l="0" t="0" r="0" b="0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83968" y="3651870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Составитель: старший воспитатель</a:t>
            </a:r>
          </a:p>
          <a:p>
            <a:pPr algn="r"/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Бинерт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Н.В.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699542"/>
            <a:ext cx="7344816" cy="381642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3600" b="1" dirty="0" smtClean="0">
                <a:solidFill>
                  <a:srgbClr val="FF9801"/>
                </a:solidFill>
                <a:cs typeface="Mongolian Baiti" pitchFamily="66" charset="0"/>
              </a:rPr>
              <a:t> </a:t>
            </a:r>
          </a:p>
          <a:p>
            <a:pPr algn="just"/>
            <a:r>
              <a:rPr lang="ru-RU" sz="3600" b="1" dirty="0" smtClean="0">
                <a:solidFill>
                  <a:srgbClr val="FF9801"/>
                </a:solidFill>
                <a:cs typeface="Mongolian Baiti" pitchFamily="66" charset="0"/>
              </a:rPr>
              <a:t> </a:t>
            </a:r>
          </a:p>
          <a:p>
            <a:pPr algn="just"/>
            <a:r>
              <a:rPr lang="ru-RU" sz="3600" b="1" dirty="0" smtClean="0">
                <a:solidFill>
                  <a:srgbClr val="FF9801"/>
                </a:solidFill>
                <a:cs typeface="Mongolian Baiti" pitchFamily="66" charset="0"/>
              </a:rPr>
              <a:t>  </a:t>
            </a:r>
          </a:p>
          <a:p>
            <a:pPr algn="just"/>
            <a:r>
              <a:rPr lang="ru-RU" sz="3600" b="1" dirty="0" smtClean="0">
                <a:solidFill>
                  <a:srgbClr val="FF9801"/>
                </a:solidFill>
                <a:cs typeface="Mongolian Baiti" pitchFamily="66" charset="0"/>
              </a:rPr>
              <a:t>Цель: </a:t>
            </a:r>
          </a:p>
          <a:p>
            <a:pPr algn="just"/>
            <a:endParaRPr lang="ru-RU" dirty="0" smtClean="0"/>
          </a:p>
          <a:p>
            <a:pPr algn="just">
              <a:buFont typeface="Wingdings" pitchFamily="2" charset="2"/>
              <a:buChar char="q"/>
            </a:pPr>
            <a:r>
              <a:rPr lang="ru-RU" dirty="0" smtClean="0"/>
              <a:t> Создание информационного пространства для обмена педагогическим опытом и повышения профессиональной компетенции, мастерства педагогов ДОУ по развитию речи детей дошкольного возраста.</a:t>
            </a:r>
          </a:p>
          <a:p>
            <a:pPr algn="just">
              <a:buFont typeface="Wingdings" pitchFamily="2" charset="2"/>
              <a:buChar char="q"/>
            </a:pPr>
            <a:endParaRPr lang="ru-RU" dirty="0" smtClean="0"/>
          </a:p>
          <a:p>
            <a:pPr algn="just">
              <a:buFont typeface="Wingdings" pitchFamily="2" charset="2"/>
              <a:buChar char="q"/>
            </a:pPr>
            <a:r>
              <a:rPr lang="ru-RU" dirty="0" smtClean="0"/>
              <a:t> Обобщение опыта работы по использованию инновационных технологий в процессе образовательной деятельности.</a:t>
            </a:r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endParaRPr lang="ru-RU" sz="1100" dirty="0" smtClean="0"/>
          </a:p>
          <a:p>
            <a:endParaRPr lang="ru-RU" sz="1200" dirty="0" smtClean="0"/>
          </a:p>
        </p:txBody>
      </p:sp>
      <p:sp>
        <p:nvSpPr>
          <p:cNvPr id="7" name="Выгнутая вверх стрелка 6"/>
          <p:cNvSpPr/>
          <p:nvPr/>
        </p:nvSpPr>
        <p:spPr>
          <a:xfrm>
            <a:off x="2051720" y="1203598"/>
            <a:ext cx="2016224" cy="792088"/>
          </a:xfrm>
          <a:prstGeom prst="curvedDownArrow">
            <a:avLst/>
          </a:prstGeom>
          <a:solidFill>
            <a:srgbClr val="FF9801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482" name="AutoShape 2" descr="https://static.tildacdn.com/tild6639-3535-4465-b636-383638323562/152566126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3" name="Picture 3" descr="C:\Users\12111\Desktop\15256612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088" y="771550"/>
            <a:ext cx="2810822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627534"/>
            <a:ext cx="7344816" cy="381642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smtClean="0"/>
              <a:t>В современном дошкольном образовании</a:t>
            </a:r>
            <a:r>
              <a:rPr lang="ru-RU" dirty="0" smtClean="0">
                <a:solidFill>
                  <a:srgbClr val="FF9801"/>
                </a:solidFill>
              </a:rPr>
              <a:t> речь рассматривается как одна из основ воспитания и обучения детей</a:t>
            </a:r>
            <a:r>
              <a:rPr lang="ru-RU" dirty="0" smtClean="0"/>
              <a:t>, так как от уровня овладения связной речью зависит успешность обучения детей </a:t>
            </a:r>
            <a:r>
              <a:rPr lang="ru-RU" smtClean="0"/>
              <a:t>в </a:t>
            </a:r>
            <a:r>
              <a:rPr lang="ru-RU" smtClean="0"/>
              <a:t>ДОУ</a:t>
            </a:r>
            <a:r>
              <a:rPr lang="ru-RU" smtClean="0"/>
              <a:t>, </a:t>
            </a:r>
            <a:r>
              <a:rPr lang="ru-RU" dirty="0" smtClean="0"/>
              <a:t>умение общаться с людьми и общее интеллектуальное развитие. Формирование речевых способностей, полноценное овладение родным языком, развитие языковых способностей является одной из основных задач программы дошкольного воспитания детей.</a:t>
            </a:r>
          </a:p>
          <a:p>
            <a:pPr algn="just"/>
            <a:endParaRPr lang="ru-RU" dirty="0" smtClean="0"/>
          </a:p>
          <a:p>
            <a:endParaRPr lang="ru-RU" sz="1100" dirty="0" smtClean="0"/>
          </a:p>
          <a:p>
            <a:endParaRPr lang="ru-RU" sz="1200" dirty="0" smtClean="0"/>
          </a:p>
        </p:txBody>
      </p:sp>
      <p:pic>
        <p:nvPicPr>
          <p:cNvPr id="10" name="Picture 2" descr="https://r1.nubex.ru/s13615-023/f2486_a6/transparent-childrens-day-child-kid-5dcf9e9a6d0858.961129751573887642446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3556" y1="79605" x2="59556" y2="86447"/>
                        <a14:foregroundMark x1="60778" y1="86316" x2="67000" y2="79868"/>
                        <a14:foregroundMark x1="26778" y1="87500" x2="26778" y2="84474"/>
                        <a14:foregroundMark x1="28333" y1="83289" x2="26889" y2="84079"/>
                        <a14:foregroundMark x1="22889" y1="89737" x2="24889" y2="87895"/>
                        <a14:foregroundMark x1="30667" y1="90921" x2="37111" y2="94079"/>
                        <a14:foregroundMark x1="76000" y1="76974" x2="81444" y2="76842"/>
                        <a14:foregroundMark x1="85000" y1="72500" x2="87000" y2="72105"/>
                        <a14:foregroundMark x1="10444" y1="62500" x2="12778" y2="61447"/>
                        <a14:foregroundMark x1="8889" y1="60658" x2="12667" y2="606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075806"/>
            <a:ext cx="1565236" cy="13217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627534"/>
            <a:ext cx="7344816" cy="381642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defRPr/>
            </a:pPr>
            <a:r>
              <a:rPr lang="ru-RU" sz="1100" dirty="0" smtClean="0"/>
              <a:t> </a:t>
            </a:r>
          </a:p>
          <a:p>
            <a:endParaRPr lang="ru-RU" sz="11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043608" y="843558"/>
            <a:ext cx="71287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 smtClean="0">
                <a:solidFill>
                  <a:srgbClr val="FF9801"/>
                </a:solidFill>
                <a:latin typeface="Arial Black" pitchFamily="34" charset="0"/>
              </a:rPr>
              <a:t>Негативные факторы, влияющие на речевую функцию:</a:t>
            </a:r>
            <a:endParaRPr lang="ru-RU" dirty="0" smtClean="0">
              <a:solidFill>
                <a:srgbClr val="FF9801"/>
              </a:solidFill>
              <a:latin typeface="Arial Black" pitchFamily="34" charset="0"/>
            </a:endParaRPr>
          </a:p>
          <a:p>
            <a:endParaRPr lang="ru-RU" dirty="0"/>
          </a:p>
        </p:txBody>
      </p:sp>
      <p:graphicFrame>
        <p:nvGraphicFramePr>
          <p:cNvPr id="12" name="Схема 11"/>
          <p:cNvGraphicFramePr/>
          <p:nvPr/>
        </p:nvGraphicFramePr>
        <p:xfrm>
          <a:off x="1475656" y="1347614"/>
          <a:ext cx="7525344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1202" name="AutoShape 2" descr="Анимационные картинки для презентации - 54 фото - картинки и рисунки:  скачать бесплатн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04" name="AutoShape 4" descr="Анимационные картинки для презентации - 54 фото - картинки и рисунки:  скачать бесплатн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06" name="AutoShape 6" descr="Анимационные картинки для презентации - 54 фото - картинки и рисунки:  скачать бесплатн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08" name="AutoShape 8" descr="Анимационные картинки для презентации - 54 фото - картинки и рисунки:  скачать бесплатн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627534"/>
            <a:ext cx="7344816" cy="381642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200" dirty="0" smtClean="0"/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1043608" y="448385"/>
            <a:ext cx="6912768" cy="333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/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 В нашем учреждении создан комплекс условий для реализации образовательной области </a:t>
            </a:r>
            <a:r>
              <a:rPr lang="ru-RU" b="1" dirty="0" smtClean="0">
                <a:solidFill>
                  <a:srgbClr val="FF9801"/>
                </a:solidFill>
              </a:rPr>
              <a:t>речевое развитие дошкольников</a:t>
            </a:r>
            <a:r>
              <a:rPr lang="ru-RU" dirty="0" smtClean="0"/>
              <a:t>, но проанализировав итоги психолого - педагогической диагностики за 2021-2022 учебный год мы увидели невысокие результаты, что послужило прямым указанием на то, что содержание и формы работы по данной образовательной области должны быть пересмотрены, подобраны более адекватные методы, продуманы более эффективные модели. </a:t>
            </a: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  В результате этой работы создан долгосрочный, познавательно-речевой, информационно-коммуникативный проект </a:t>
            </a: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FF9801"/>
                </a:solidFill>
              </a:rPr>
              <a:t>«Речевое развитие детей дошкольного возраста </a:t>
            </a: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FF9801"/>
                </a:solidFill>
              </a:rPr>
              <a:t>посредством внедрения </a:t>
            </a: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FF9801"/>
                </a:solidFill>
              </a:rPr>
              <a:t>коммуникативно-деятельностной технологии».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5" name="Picture 3" descr="C:\Users\12111\Desktop\_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2120" y="2427734"/>
            <a:ext cx="2520280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/>
          <p:nvPr/>
        </p:nvSpPr>
        <p:spPr>
          <a:xfrm>
            <a:off x="1711189" y="1059582"/>
            <a:ext cx="5721371" cy="3661184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Shape 286"/>
          <p:cNvSpPr txBox="1">
            <a:spLocks noGrp="1"/>
          </p:cNvSpPr>
          <p:nvPr>
            <p:ph type="sldNum" idx="12"/>
          </p:nvPr>
        </p:nvSpPr>
        <p:spPr>
          <a:xfrm>
            <a:off x="-125" y="4593050"/>
            <a:ext cx="9144000" cy="55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2051720" y="1419622"/>
            <a:ext cx="4878288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>
              <a:lnSpc>
                <a:spcPct val="150000"/>
              </a:lnSpc>
            </a:pPr>
            <a:r>
              <a:rPr lang="ru-RU" sz="1800" b="1" dirty="0" smtClean="0">
                <a:solidFill>
                  <a:srgbClr val="FF9801"/>
                </a:solidFill>
              </a:rPr>
              <a:t>Цель проекта:</a:t>
            </a:r>
          </a:p>
          <a:p>
            <a:pPr indent="18034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 smtClean="0"/>
              <a:t>развитие языковых и речевых способностей, умений и навыков, культуры речевого общения;</a:t>
            </a:r>
          </a:p>
          <a:p>
            <a:pPr indent="18034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 smtClean="0"/>
              <a:t>разработка способов овладения навыками практического общения в различных жизненных ситуациях дошкольниками.</a:t>
            </a:r>
          </a:p>
          <a:p>
            <a:pPr indent="180340" algn="ctr">
              <a:lnSpc>
                <a:spcPct val="150000"/>
              </a:lnSpc>
            </a:pP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Shape 59"/>
          <p:cNvSpPr/>
          <p:nvPr/>
        </p:nvSpPr>
        <p:spPr>
          <a:xfrm>
            <a:off x="4283968" y="267494"/>
            <a:ext cx="633840" cy="576508"/>
          </a:xfrm>
          <a:custGeom>
            <a:avLst/>
            <a:gdLst/>
            <a:ahLst/>
            <a:cxnLst/>
            <a:rect l="0" t="0" r="0" b="0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98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627534"/>
            <a:ext cx="7344816" cy="381642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200" dirty="0" smtClean="0"/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1043608" y="975325"/>
            <a:ext cx="69127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FF9801"/>
                </a:solidFill>
              </a:rPr>
              <a:t>Социально-педагогическая значимость проекта: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FF980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1835696" y="1491630"/>
          <a:ext cx="5400600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" dirty="0"/>
          </a:p>
        </p:txBody>
      </p:sp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683568" y="614904"/>
            <a:ext cx="7704856" cy="333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u="none" strike="noStrike" cap="none" normalizeH="0" baseline="0" dirty="0" smtClean="0">
              <a:ln>
                <a:noFill/>
              </a:ln>
              <a:solidFill>
                <a:srgbClr val="FF980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u="none" strike="noStrike" cap="none" normalizeH="0" baseline="0" dirty="0" smtClean="0">
                <a:ln>
                  <a:noFill/>
                </a:ln>
                <a:solidFill>
                  <a:srgbClr val="FF980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Ожидаемые результаты: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Ø"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расширение объема пассивного и активного словаря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дошкольников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lang="ru-RU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Ø"/>
            </a:pP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успешная социализация и высокий уровень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сформированности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коммуникативных 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умений и навыков у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воспитанников;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создание педагогами системы обучения и развития речи на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основе программы О.С. Ушаковой «Развитие речи дошкольников»;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удовлетворенность родителей/законных представителей образовательным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процессом.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55299" name="Picture 3" descr="C:\Users\12111\Desktop\depositphotos_11129094-stock-photo-teachers-da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46942">
            <a:off x="7236296" y="3363838"/>
            <a:ext cx="1096646" cy="1120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771550"/>
            <a:ext cx="7344816" cy="367240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619672" y="1707654"/>
          <a:ext cx="6096000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15616" y="915566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9801"/>
                </a:solidFill>
              </a:rPr>
              <a:t>Немаловажными условиями</a:t>
            </a:r>
            <a:r>
              <a:rPr lang="ru-RU" b="1" dirty="0" smtClean="0">
                <a:solidFill>
                  <a:srgbClr val="FF9801"/>
                </a:solidFill>
              </a:rPr>
              <a:t>, обеспечивающими реализацию педагогического проекта являются:</a:t>
            </a:r>
            <a:endParaRPr lang="ru-RU" b="1" dirty="0">
              <a:solidFill>
                <a:srgbClr val="FF980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dit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</TotalTime>
  <Words>407</Words>
  <Application>Microsoft Office PowerPoint</Application>
  <PresentationFormat>Экран (16:9)</PresentationFormat>
  <Paragraphs>66</Paragraphs>
  <Slides>12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Arial Black</vt:lpstr>
      <vt:lpstr>Montserrat</vt:lpstr>
      <vt:lpstr>Mongolian Baiti</vt:lpstr>
      <vt:lpstr>Wingdings</vt:lpstr>
      <vt:lpstr>Calibri</vt:lpstr>
      <vt:lpstr>Times New Roman</vt:lpstr>
      <vt:lpstr>Symbol</vt:lpstr>
      <vt:lpstr>Droid Serif</vt:lpstr>
      <vt:lpstr>Perdita template</vt:lpstr>
      <vt:lpstr>Проектная деятельность,  как одна из форм  развития речи  детей дошкольного возраста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Проектная деятельность,  как одна из форм  развития речи  детей дошкольного возраста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andreeva</dc:creator>
  <cp:lastModifiedBy>12111</cp:lastModifiedBy>
  <cp:revision>96</cp:revision>
  <dcterms:modified xsi:type="dcterms:W3CDTF">2023-11-10T07:40:30Z</dcterms:modified>
</cp:coreProperties>
</file>