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4022" r:id="rId3"/>
  </p:sldMasterIdLst>
  <p:notesMasterIdLst>
    <p:notesMasterId r:id="rId29"/>
  </p:notesMasterIdLst>
  <p:sldIdLst>
    <p:sldId id="256" r:id="rId4"/>
    <p:sldId id="258" r:id="rId5"/>
    <p:sldId id="278" r:id="rId6"/>
    <p:sldId id="319" r:id="rId7"/>
    <p:sldId id="282" r:id="rId8"/>
    <p:sldId id="283" r:id="rId9"/>
    <p:sldId id="296" r:id="rId10"/>
    <p:sldId id="291" r:id="rId11"/>
    <p:sldId id="287" r:id="rId12"/>
    <p:sldId id="297" r:id="rId13"/>
    <p:sldId id="313" r:id="rId14"/>
    <p:sldId id="312" r:id="rId15"/>
    <p:sldId id="307" r:id="rId16"/>
    <p:sldId id="315" r:id="rId17"/>
    <p:sldId id="318" r:id="rId18"/>
    <p:sldId id="305" r:id="rId19"/>
    <p:sldId id="321" r:id="rId20"/>
    <p:sldId id="322" r:id="rId21"/>
    <p:sldId id="323" r:id="rId22"/>
    <p:sldId id="324" r:id="rId23"/>
    <p:sldId id="326" r:id="rId24"/>
    <p:sldId id="329" r:id="rId25"/>
    <p:sldId id="330" r:id="rId26"/>
    <p:sldId id="325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CCFF"/>
    <a:srgbClr val="CCFF66"/>
    <a:srgbClr val="F3F4DA"/>
    <a:srgbClr val="CCECFF"/>
    <a:srgbClr val="CC3300"/>
    <a:srgbClr val="CCFFCC"/>
    <a:srgbClr val="FFFF99"/>
    <a:srgbClr val="66FFFF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9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03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886200"/>
            <a:ext cx="4572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130425"/>
            <a:ext cx="6553200" cy="1470025"/>
          </a:xfrm>
        </p:spPr>
        <p:txBody>
          <a:bodyPr/>
          <a:lstStyle>
            <a:lvl1pPr>
              <a:defRPr sz="10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5105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7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7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2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г. Иркутска детский сад № 168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i="1" dirty="0">
              <a:solidFill>
                <a:srgbClr val="D60093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268760"/>
            <a:ext cx="8715436" cy="4017628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педагогическое сопровождение детей с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ОВЗ и инвалидностью </a:t>
            </a: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ДОО»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ldospk.ru/wikispk/images/c/cf/%D0%A8%D0%B0%D0%B1%D0%BB%D0%BE%D0%BD_%D0%B2%D0%BE%D1%81%D0%BF%D0%B8%D1%82%D0%B0%D1%82%D0%B5%D0%BB%D0%B8_%D0%9A%D1%80%D1%83%D0%B6%D0%BA%D0%BE%D0%B2%D0%B0%D1%8F-%D1%80%D0%B0%D0%B1%D0%BE%D1%82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2759219" cy="196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41764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Трудности в работе с родителями:</a:t>
            </a:r>
            <a:endParaRPr lang="ru-RU" sz="43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родителей знаний и навыков, необходимых для воспитания ребенка с ОВЗ;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непонимание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родителями проблем ребенка и осознание необходимости особого подхода к его воспитанию и обучению, учета возможностей ребенка в познании окружающего мира;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непринятие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своего ребенка;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пассивная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позиция родителей в отношении коррекционного воздействия на ребенка и др. 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643446"/>
            <a:ext cx="8280920" cy="194421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полноправными участниками образовательного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в тесном сотрудничестве, можно получить положительные результаты в работе.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4440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Создание целостной системы сопровождения воспитанников с ОВЗ, обеспечивающей оптимальные условия развития, в соответствии с возрастными и индивидуальными особенностями, уровнем интеллектуального развития, состоянием соматического и нервно-психического здоровья детей. Ранняя профилактика и диагностика нарушений развития у детей общеобразовательных групп.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476672"/>
            <a:ext cx="5500726" cy="928694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ППк ДОУ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16832"/>
            <a:ext cx="8248430" cy="115497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Заведующий,  заместитель заведующего, учитель – дефектолог, учитель-логопед, педагог-психолог. </a:t>
            </a:r>
          </a:p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необходимости приглашаются: медицинский работник, воспитатели, инструктор по ФИЗО, музыкальный руководитель.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55976" y="155679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25" y="4865499"/>
            <a:ext cx="1944595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ЗПР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0842" y="4874633"/>
            <a:ext cx="1925406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нарушением интеллекта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85321" y="4874633"/>
            <a:ext cx="1958887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ТНР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142976" y="4286256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170633" y="456812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34299" y="4321975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34" y="3240450"/>
            <a:ext cx="8286808" cy="92869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88224" y="4874633"/>
            <a:ext cx="2376263" cy="13573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общеразвивающих групп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5114849" y="453549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058a574bef192a904e34b804e3ae0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14842" cy="316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IMG_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190998" cy="3143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 descr="IMG_0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4214842" cy="3161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 descr="IMG_0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5" y="3500438"/>
            <a:ext cx="4238655" cy="31789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60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детей на консилиум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142985"/>
            <a:ext cx="3786188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Плановые</a:t>
            </a:r>
          </a:p>
        </p:txBody>
      </p:sp>
      <p:sp>
        <p:nvSpPr>
          <p:cNvPr id="6" name="Овал 5"/>
          <p:cNvSpPr/>
          <p:nvPr/>
        </p:nvSpPr>
        <p:spPr>
          <a:xfrm>
            <a:off x="4643438" y="1142984"/>
            <a:ext cx="3857625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Внеплановые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85918" y="2285992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29388" y="2285992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357562"/>
            <a:ext cx="3143272" cy="1571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Проводятся не реже 1 раза в  квартал по итогам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диагностики, по запросам  педагогов, родителей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3357562"/>
            <a:ext cx="3357586" cy="16430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Проводятся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запросам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образовательного процесса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5055496"/>
            <a:ext cx="5616624" cy="158821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Письменное согласие родителей на комплексное обследование ребенка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267744" y="764704"/>
            <a:ext cx="4743322" cy="1728192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Рекомендация  для оформления ребенка группы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компенсирующей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 ДОУ </a:t>
            </a:r>
          </a:p>
        </p:txBody>
      </p:sp>
      <p:sp>
        <p:nvSpPr>
          <p:cNvPr id="7" name="Овал 6"/>
          <p:cNvSpPr/>
          <p:nvPr/>
        </p:nvSpPr>
        <p:spPr>
          <a:xfrm>
            <a:off x="323528" y="2564904"/>
            <a:ext cx="4032448" cy="20882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Консультативная помощь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родителям воспитанников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ППк: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6314" y="2571744"/>
            <a:ext cx="4139952" cy="201622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Консультативная помощь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специалистов педагогам групп общеразвивающей направленности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219567">
            <a:off x="1602394" y="4731438"/>
            <a:ext cx="207498" cy="625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3528" y="5445224"/>
            <a:ext cx="2232248" cy="1224136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43808" y="5373216"/>
            <a:ext cx="3168352" cy="1484784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Общеразвивающих групп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4282" y="2428868"/>
            <a:ext cx="4320480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Консультативная помощь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специалистов родителям воспитанников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956792">
            <a:off x="3138571" y="4729501"/>
            <a:ext cx="226506" cy="739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56176" y="5229200"/>
            <a:ext cx="2520280" cy="1484784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 социума</a:t>
            </a:r>
          </a:p>
        </p:txBody>
      </p:sp>
      <p:sp>
        <p:nvSpPr>
          <p:cNvPr id="21" name="Стрелка вниз 20"/>
          <p:cNvSpPr/>
          <p:nvPr/>
        </p:nvSpPr>
        <p:spPr>
          <a:xfrm rot="18481226">
            <a:off x="5108379" y="3754163"/>
            <a:ext cx="223385" cy="2201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429309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из группы риска;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информирование родителей;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имеющихся нарушений.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и просветительская работа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2808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Раннее выявление нарушений в развитии ребенка и  своевременная  комплексная помощь детям младшего дошкольного возраста. 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3573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Мониторинг знаний детей раннего возраста в ДОУ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143116"/>
          <a:ext cx="8358244" cy="335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1"/>
                <a:gridCol w="2089561"/>
                <a:gridCol w="2089561"/>
                <a:gridCol w="2089561"/>
              </a:tblGrid>
              <a:tr h="1744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Года обучения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обследованных детей по ДОУ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охваченных коррекционной помощью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отказавшихся от коррекционной помощи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5376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2019-2020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</a:tr>
              <a:tr h="5376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2020-2021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</a:t>
                      </a:r>
                      <a:endParaRPr lang="ru-RU" sz="2800" dirty="0"/>
                    </a:p>
                  </a:txBody>
                  <a:tcPr/>
                </a:tc>
              </a:tr>
              <a:tr h="5376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2021-2022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28860" y="0"/>
            <a:ext cx="3786214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314327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видят проблемы в развитии ребенка, но не знают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каким специалистам обратиться за помощью;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Боязнь посещения врача – психиатра;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не видят проблем в развитии ребёнка;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Родители считают, что с возрастом все пройдет;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Отказ от перехода в группу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компенсирующей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направленности.</a:t>
            </a:r>
          </a:p>
          <a:p>
            <a:pPr marL="342900" indent="-342900" algn="just">
              <a:defRPr/>
            </a:pP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14818"/>
            <a:ext cx="8572592" cy="222996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полноправными участниками образовательного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в тесном сотрудничестве, можно получить положительные результаты в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системы раннего выявления детей с подозрениями на те или иные отклонения в развитии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ДОУ функционируют 14 возрастных групп, из них 7 групп компенсирующей направленности для детей с ОВЗ: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3732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для детей с тяжелыми нарушениями речи (разновозрастная)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группы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для детей с задержкой психического развития (старшая, подготовительная, две разновозрастных с 3 до 8 лет)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группы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для детей с нарушением интеллекта (разновозрастные)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143512"/>
            <a:ext cx="8215370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Статус «Ребенок с ОВЗ»  дети получают на ПМПК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раннего выявления и коррекции отклонений в развитии включает следующие блоки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3953600"/>
          </a:xfrm>
        </p:spPr>
        <p:txBody>
          <a:bodyPr>
            <a:normAutofit fontScale="92500"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блок 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аблюдение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диагностика)</a:t>
            </a:r>
          </a:p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Медицинский блок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(консультации узких специалистов: психиатр, невролог, отоларинголог, окулист, ортопед)</a:t>
            </a:r>
          </a:p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3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медико-психолого-педагогической</a:t>
            </a:r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коррекции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(ПМПК,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АООП ДО)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на сайте учреждения; 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Стендовые консультации в группах;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Консультационные дни;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«Родительский университет»; 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Практикумы для родителей и педагогов;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для родителей;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молодого специалиста»;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Работа </a:t>
            </a: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ДОУ.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1024_174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500462" cy="298286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Рисунок 5" descr="P_20171128_184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857232"/>
            <a:ext cx="3929091" cy="29468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Рисунок 6" descr="P_20171128_184217.jpg"/>
          <p:cNvPicPr>
            <a:picLocks noChangeAspect="1"/>
          </p:cNvPicPr>
          <p:nvPr/>
        </p:nvPicPr>
        <p:blipFill>
          <a:blip r:embed="rId4" cstate="print"/>
          <a:srcRect t="36601"/>
          <a:stretch>
            <a:fillRect/>
          </a:stretch>
        </p:blipFill>
        <p:spPr>
          <a:xfrm>
            <a:off x="2357422" y="4143380"/>
            <a:ext cx="5214974" cy="247967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72476" cy="560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 «Родительский университет»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3714776" cy="27860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Рисунок 6" descr="DSCF4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3857652" cy="289323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26" name="Picture 2" descr="C:\Users\User\Desktop\фото\фото стаж сессия 06.12.2018\фото стажировочная сессия\детский сад мария александровна\DSC02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744416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DSC02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643314"/>
            <a:ext cx="3888432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3643338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молодого специалиста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929190" y="142852"/>
            <a:ext cx="364333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Практические занятия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компетенции родителей в вопросах развития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партнерских отношений и более осознанное включение родителей в образовательный  процесс.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объективное оценивание родителями актуального развития своего ребенка.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главное!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Увеличилось количество детей охваченных коррекционной помощью.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MMj035671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49db9a7c3cd9e17ee5d2be9a51fb5eca-l&amp;n=13"/>
          <p:cNvPicPr>
            <a:picLocks noChangeAspect="1" noChangeArrowheads="1"/>
          </p:cNvPicPr>
          <p:nvPr/>
        </p:nvPicPr>
        <p:blipFill>
          <a:blip r:embed="rId2" cstate="print"/>
          <a:srcRect l="17745" t="69729" r="14823" b="3027"/>
          <a:stretch>
            <a:fillRect/>
          </a:stretch>
        </p:blipFill>
        <p:spPr bwMode="auto">
          <a:xfrm>
            <a:off x="3059832" y="620688"/>
            <a:ext cx="5786478" cy="13704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492896"/>
            <a:ext cx="8429684" cy="3257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прав детей с ОВЗ на полноценную жизнь;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олучение образования;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беспечения равных стартовых  возможностей, интеграцию в общую систему обучения и воспитания.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190"/>
            <a:ext cx="1785937" cy="17859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последнее время в данные группы, все чаще попадают дети с осложнёнными диагнозами: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ТНР, ЗПР или НИ сочетающаяся с нарушениями опорно-двигательного аппарата (ДЦП).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ЗПР, сочетающаяся с ОНР 1 уровня, НИ сочетающиеся с системными нарушениями речи тяжелой степени.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ЗПР, НИ сочетающееся с нарушениям зрения.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ЗПР, НИ сочетающееся с эпилептическими припадками.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ЗПР, НИ сочетающееся с  грубыми эмоционально-волевыми нарушениями, грубыми нарушениями поведения.</a:t>
            </a:r>
          </a:p>
          <a:p>
            <a:pPr algn="just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Отдельную категорию составляют дети с синдромом Дауна и РАС</a:t>
            </a:r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Это обуславливает необходимость организации индивидуального сопровождения дошкольников в условиях ДОУ.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низ 37"/>
          <p:cNvSpPr/>
          <p:nvPr/>
        </p:nvSpPr>
        <p:spPr>
          <a:xfrm>
            <a:off x="5357818" y="1000108"/>
            <a:ext cx="214314" cy="307183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071670" y="1000108"/>
            <a:ext cx="214314" cy="23574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643182"/>
            <a:ext cx="228601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логопед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88640"/>
            <a:ext cx="6715172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условия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357298"/>
            <a:ext cx="3000396" cy="428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357562"/>
            <a:ext cx="3643338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1928802"/>
            <a:ext cx="228601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571744"/>
            <a:ext cx="2000264" cy="569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928802"/>
            <a:ext cx="264320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- дефектолог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4286256"/>
            <a:ext cx="2357454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АООП ДО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5072074"/>
            <a:ext cx="928694" cy="500066"/>
          </a:xfrm>
          <a:prstGeom prst="rect">
            <a:avLst/>
          </a:prstGeom>
          <a:solidFill>
            <a:srgbClr val="F3F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5072074"/>
            <a:ext cx="928694" cy="500066"/>
          </a:xfrm>
          <a:prstGeom prst="rect">
            <a:avLst/>
          </a:prstGeom>
          <a:solidFill>
            <a:srgbClr val="F3F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ЗПР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5072074"/>
            <a:ext cx="857256" cy="500066"/>
          </a:xfrm>
          <a:prstGeom prst="rect">
            <a:avLst/>
          </a:prstGeom>
          <a:solidFill>
            <a:srgbClr val="F3F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5517232"/>
            <a:ext cx="1944216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Музыкальный, физкультурный зал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4214818"/>
            <a:ext cx="492922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- развивающая среда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6248" y="1000108"/>
            <a:ext cx="214314" cy="3571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756646">
            <a:off x="2583630" y="1520157"/>
            <a:ext cx="183241" cy="3886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357554" y="2000240"/>
            <a:ext cx="241786" cy="5604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0063851">
            <a:off x="6010036" y="1442860"/>
            <a:ext cx="167505" cy="4494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0063851">
            <a:off x="7304101" y="2085803"/>
            <a:ext cx="167505" cy="4494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571736" y="3929066"/>
            <a:ext cx="142876" cy="2857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85786" y="485776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785918" y="485776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2857488" y="485776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876256" y="5013176"/>
            <a:ext cx="241786" cy="5604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5805264"/>
            <a:ext cx="2304256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образовательные маршруты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(АОП)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857224" y="557214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857356" y="557214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071802" y="5572140"/>
            <a:ext cx="71438" cy="14287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572000" y="5013176"/>
            <a:ext cx="241786" cy="5604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652120" y="5013176"/>
            <a:ext cx="241786" cy="5604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8028384" y="5013176"/>
            <a:ext cx="241786" cy="56043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707904" y="5589240"/>
            <a:ext cx="1656183" cy="664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Кабинеты специалистов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52320" y="5589240"/>
            <a:ext cx="158417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6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4214842" cy="31611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 descr="DSCF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4214842" cy="3161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 descr="DSCF0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4286280" cy="32147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Рисунок 11" descr="DSCF0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42852"/>
            <a:ext cx="4286280" cy="321471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9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529_091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286280" cy="3214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 descr="DSC08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00438"/>
            <a:ext cx="4375358" cy="3071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20210405_105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4283968" cy="3212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20210303_121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3501008"/>
            <a:ext cx="4176465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4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3356992"/>
            <a:ext cx="4239383" cy="3179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20210426_085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224469" cy="3168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20210426_111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4176464" cy="3132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 descr="20210426_1143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0"/>
            <a:ext cx="4283968" cy="32129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войная стрелка вверх/вниз 37"/>
          <p:cNvSpPr/>
          <p:nvPr/>
        </p:nvSpPr>
        <p:spPr>
          <a:xfrm rot="5400000">
            <a:off x="4250529" y="4964917"/>
            <a:ext cx="500066" cy="3000396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 rot="19130278">
            <a:off x="5494758" y="3392152"/>
            <a:ext cx="313124" cy="2288273"/>
          </a:xfrm>
          <a:prstGeom prst="upDownArrow">
            <a:avLst>
              <a:gd name="adj1" fmla="val 50000"/>
              <a:gd name="adj2" fmla="val 40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 rot="13267827">
            <a:off x="3185648" y="3382259"/>
            <a:ext cx="287996" cy="1982612"/>
          </a:xfrm>
          <a:prstGeom prst="upDownArrow">
            <a:avLst>
              <a:gd name="adj1" fmla="val 50000"/>
              <a:gd name="adj2" fmla="val 40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образовательного процесса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tapenik.ru/dizain/boy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1214446" cy="1503417"/>
          </a:xfrm>
          <a:prstGeom prst="rect">
            <a:avLst/>
          </a:prstGeom>
          <a:noFill/>
        </p:spPr>
      </p:pic>
      <p:pic>
        <p:nvPicPr>
          <p:cNvPr id="12294" name="Picture 6" descr="http://www.evolve-pac.org.uk/wp-content/uploads/2015/05/Fam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714884"/>
            <a:ext cx="2571748" cy="18945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43306" y="2928934"/>
            <a:ext cx="150019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071942"/>
            <a:ext cx="150019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286248" y="3429000"/>
            <a:ext cx="357190" cy="642942"/>
          </a:xfrm>
          <a:prstGeom prst="up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57884" y="3643314"/>
            <a:ext cx="3071834" cy="15001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Музыкальный руководитель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2357430"/>
            <a:ext cx="2500330" cy="1071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Педагог – психолог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3643314"/>
            <a:ext cx="2571768" cy="1071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Учитель - логопед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2285992"/>
            <a:ext cx="3000396" cy="10208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Медицинский работник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14942" y="1000108"/>
            <a:ext cx="2643206" cy="1143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Воспитатель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5786" y="928670"/>
            <a:ext cx="2571768" cy="1143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Учитель - дефектолог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720" y="5072074"/>
            <a:ext cx="2786082" cy="1285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Инструктор по плаванию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72198" y="5357826"/>
            <a:ext cx="3071802" cy="12858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Инструктор по физической культуре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Двойная стрелка вверх/вниз 19"/>
          <p:cNvSpPr/>
          <p:nvPr/>
        </p:nvSpPr>
        <p:spPr>
          <a:xfrm rot="19542627">
            <a:off x="3384717" y="1918159"/>
            <a:ext cx="250518" cy="9345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16845423">
            <a:off x="3120100" y="2749318"/>
            <a:ext cx="244635" cy="7371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14280802">
            <a:off x="3136840" y="3426266"/>
            <a:ext cx="274821" cy="8110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 rot="2248812">
            <a:off x="5044785" y="1979997"/>
            <a:ext cx="250518" cy="9345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 rot="15924503">
            <a:off x="5469811" y="2783226"/>
            <a:ext cx="244635" cy="7371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 rot="18384323">
            <a:off x="5414046" y="3374736"/>
            <a:ext cx="274821" cy="81109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 rot="5400000">
            <a:off x="4107653" y="250009"/>
            <a:ext cx="428628" cy="1928826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1071538" y="1928802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7643834" y="1857364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верх/вниз 35"/>
          <p:cNvSpPr/>
          <p:nvPr/>
        </p:nvSpPr>
        <p:spPr>
          <a:xfrm>
            <a:off x="500034" y="3286124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714348" y="4714884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8429652" y="5000636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верх/вниз 39"/>
          <p:cNvSpPr/>
          <p:nvPr/>
        </p:nvSpPr>
        <p:spPr>
          <a:xfrm>
            <a:off x="8072462" y="3214686"/>
            <a:ext cx="285752" cy="42862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1739</TotalTime>
  <Words>795</Words>
  <Application>Microsoft Office PowerPoint</Application>
  <PresentationFormat>Экран (4:3)</PresentationFormat>
  <Paragraphs>137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1</vt:lpstr>
      <vt:lpstr>2</vt:lpstr>
      <vt:lpstr>Презентация 2</vt:lpstr>
      <vt:lpstr>Муниципальное бюджетное дошкольное образовательное учреждение  г. Иркутска детский сад № 168 </vt:lpstr>
      <vt:lpstr>В ДОУ функционируют 14 возрастных групп, из них 7 групп компенсирующей направленности для детей с ОВЗ: </vt:lpstr>
      <vt:lpstr>Слайд 3</vt:lpstr>
      <vt:lpstr>Слайд 4</vt:lpstr>
      <vt:lpstr>Слайд 5</vt:lpstr>
      <vt:lpstr>Слайд 6</vt:lpstr>
      <vt:lpstr>Слайд 7</vt:lpstr>
      <vt:lpstr>Слайд 8</vt:lpstr>
      <vt:lpstr>Участники образовательного процесса</vt:lpstr>
      <vt:lpstr>Слайд 10</vt:lpstr>
      <vt:lpstr>ЦЕЛЬ ППк </vt:lpstr>
      <vt:lpstr>Слайд 12</vt:lpstr>
      <vt:lpstr>Слайд 13</vt:lpstr>
      <vt:lpstr>Прием детей на консилиум</vt:lpstr>
      <vt:lpstr>Слайд 15</vt:lpstr>
      <vt:lpstr>Профилактическая и просветительская работа</vt:lpstr>
      <vt:lpstr>Мониторинг знаний детей раннего возраста в ДОУ</vt:lpstr>
      <vt:lpstr>Проблемы:</vt:lpstr>
      <vt:lpstr>Слайд 19</vt:lpstr>
      <vt:lpstr>Система раннего выявления и коррекции отклонений в развитии включает следующие блоки</vt:lpstr>
      <vt:lpstr>Формы работы:  </vt:lpstr>
      <vt:lpstr>Клуб «Родительский университет»</vt:lpstr>
      <vt:lpstr>Школа молодого специалиста</vt:lpstr>
      <vt:lpstr>Результаты 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267</cp:revision>
  <dcterms:created xsi:type="dcterms:W3CDTF">2013-09-07T18:35:40Z</dcterms:created>
  <dcterms:modified xsi:type="dcterms:W3CDTF">2022-11-01T05:49:10Z</dcterms:modified>
</cp:coreProperties>
</file>