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1" r:id="rId3"/>
    <p:sldId id="256" r:id="rId4"/>
    <p:sldId id="264" r:id="rId5"/>
    <p:sldId id="260" r:id="rId6"/>
    <p:sldId id="259" r:id="rId7"/>
    <p:sldId id="266" r:id="rId8"/>
    <p:sldId id="271" r:id="rId9"/>
    <p:sldId id="270" r:id="rId10"/>
    <p:sldId id="272" r:id="rId11"/>
    <p:sldId id="274" r:id="rId12"/>
    <p:sldId id="267" r:id="rId13"/>
    <p:sldId id="278" r:id="rId14"/>
    <p:sldId id="277" r:id="rId15"/>
    <p:sldId id="268" r:id="rId16"/>
    <p:sldId id="269" r:id="rId17"/>
    <p:sldId id="275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" initials="П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844" autoAdjust="0"/>
    <p:restoredTop sz="94660"/>
  </p:normalViewPr>
  <p:slideViewPr>
    <p:cSldViewPr snapToGrid="0">
      <p:cViewPr varScale="1">
        <p:scale>
          <a:sx n="81" d="100"/>
          <a:sy n="81" d="100"/>
        </p:scale>
        <p:origin x="11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commentAuthors" Target="commentAuthors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1-06T17:22:24.176" idx="1">
    <p:pos x="2173" y="2870"/>
    <p:text/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137F4-F5EA-440B-8845-7EE52747B37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6C645-6F15-40BB-B866-D26BB49260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137F4-F5EA-440B-8845-7EE52747B37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6C645-6F15-40BB-B866-D26BB49260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137F4-F5EA-440B-8845-7EE52747B37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6C645-6F15-40BB-B866-D26BB49260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137F4-F5EA-440B-8845-7EE52747B37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6C645-6F15-40BB-B866-D26BB49260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137F4-F5EA-440B-8845-7EE52747B37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6C645-6F15-40BB-B866-D26BB49260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137F4-F5EA-440B-8845-7EE52747B37A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6C645-6F15-40BB-B866-D26BB49260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137F4-F5EA-440B-8845-7EE52747B37A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6C645-6F15-40BB-B866-D26BB49260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137F4-F5EA-440B-8845-7EE52747B37A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6C645-6F15-40BB-B866-D26BB49260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137F4-F5EA-440B-8845-7EE52747B37A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6C645-6F15-40BB-B866-D26BB49260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137F4-F5EA-440B-8845-7EE52747B37A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6C645-6F15-40BB-B866-D26BB49260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137F4-F5EA-440B-8845-7EE52747B37A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6C645-6F15-40BB-B866-D26BB49260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137F4-F5EA-440B-8845-7EE52747B37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C6C645-6F15-40BB-B866-D26BB4926027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jpeg"/><Relationship Id="rId8" Type="http://schemas.openxmlformats.org/officeDocument/2006/relationships/image" Target="../media/image16.jpeg"/><Relationship Id="rId7" Type="http://schemas.openxmlformats.org/officeDocument/2006/relationships/image" Target="../media/image15.jpeg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hyperlink" Target="https://infourok.ru/ekologicheskiy-proekt-volshebnaya-vodichka-1260573.html" TargetMode="External"/><Relationship Id="rId2" Type="http://schemas.openxmlformats.org/officeDocument/2006/relationships/hyperlink" Target="https://nsportal.ru/detskiy-sad/okruzhayushchiy-mir/2017/10/18/proekt-volshebnaya-voda" TargetMode="External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Научный фон для презентации (61 фото)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911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546883" y="1838325"/>
            <a:ext cx="844484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Обмен опытом: </a:t>
            </a:r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«Развитие наблюдательности и любознательности ребенка дошкольника посредством опытно- экспериментальных игр в домашних условиях»</a:t>
            </a:r>
            <a:endParaRPr lang="ru-RU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04926" y="238125"/>
            <a:ext cx="98869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alt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Муниципальное бюджетное дошкольное образовательное учреждение </a:t>
            </a:r>
            <a:endParaRPr kumimoji="0" lang="ru-RU" altLang="ru-RU" sz="20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alt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“Ясли - сад комбинированного типа № 78 города Донецка ”</a:t>
            </a:r>
            <a:endParaRPr lang="ru-RU" sz="2000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04926" y="3429000"/>
            <a:ext cx="8877300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800" b="1" i="1" dirty="0">
                <a:solidFill>
                  <a:srgbClr val="0070C0"/>
                </a:solidFill>
              </a:rPr>
              <a:t>                                                                            </a:t>
            </a:r>
            <a:endParaRPr lang="ru-RU" sz="1800" b="1" i="1" dirty="0">
              <a:solidFill>
                <a:srgbClr val="0070C0"/>
              </a:solidFill>
            </a:endParaRPr>
          </a:p>
          <a:p>
            <a:pPr algn="ctr">
              <a:spcBef>
                <a:spcPct val="0"/>
              </a:spcBef>
            </a:pPr>
            <a:endParaRPr lang="ru-RU" b="1" i="1" dirty="0">
              <a:solidFill>
                <a:srgbClr val="0070C0"/>
              </a:solidFill>
            </a:endParaRPr>
          </a:p>
          <a:p>
            <a:pPr algn="ctr">
              <a:spcBef>
                <a:spcPct val="0"/>
              </a:spcBef>
            </a:pPr>
            <a:r>
              <a:rPr lang="ru-RU" sz="1800" b="1" i="1" dirty="0">
                <a:solidFill>
                  <a:srgbClr val="0070C0"/>
                </a:solidFill>
              </a:rPr>
              <a:t>                                                                          </a:t>
            </a:r>
            <a:endParaRPr lang="ru-RU" sz="1800" b="1" i="1" dirty="0">
              <a:solidFill>
                <a:srgbClr val="0070C0"/>
              </a:solidFill>
            </a:endParaRPr>
          </a:p>
          <a:p>
            <a:pPr algn="ctr">
              <a:spcBef>
                <a:spcPct val="0"/>
              </a:spcBef>
            </a:pPr>
            <a:endParaRPr lang="ru-RU" b="1" i="1" dirty="0">
              <a:solidFill>
                <a:srgbClr val="0070C0"/>
              </a:solidFill>
            </a:endParaRPr>
          </a:p>
          <a:p>
            <a:pPr algn="ctr">
              <a:spcBef>
                <a:spcPct val="0"/>
              </a:spcBef>
            </a:pPr>
            <a:r>
              <a:rPr lang="ru-RU" sz="2800" b="1" i="1" dirty="0">
                <a:solidFill>
                  <a:srgbClr val="0070C0"/>
                </a:solidFill>
              </a:rPr>
              <a:t>                                          </a:t>
            </a:r>
            <a:r>
              <a:rPr lang="ru-RU" sz="2800" b="1" i="1" dirty="0">
                <a:solidFill>
                  <a:srgbClr val="00B050"/>
                </a:solidFill>
              </a:rPr>
              <a:t>Подготовила: Голенко Л.Т.</a:t>
            </a:r>
            <a:endParaRPr lang="ru-RU" sz="2800" b="1" i="1" dirty="0">
              <a:solidFill>
                <a:srgbClr val="00B050"/>
              </a:solidFill>
            </a:endParaRPr>
          </a:p>
          <a:p>
            <a:pPr algn="ctr">
              <a:spcBef>
                <a:spcPct val="0"/>
              </a:spcBef>
            </a:pPr>
            <a:endParaRPr lang="ru-RU" sz="2800" b="1" i="1" dirty="0">
              <a:solidFill>
                <a:srgbClr val="00B050"/>
              </a:solidFill>
            </a:endParaRPr>
          </a:p>
          <a:p>
            <a:pPr algn="ctr">
              <a:spcBef>
                <a:spcPct val="0"/>
              </a:spcBef>
            </a:pPr>
            <a:endParaRPr lang="ru-RU" sz="2800" b="1" i="1" dirty="0">
              <a:solidFill>
                <a:srgbClr val="00B050"/>
              </a:solidFill>
            </a:endParaRPr>
          </a:p>
          <a:p>
            <a:pPr algn="ctr">
              <a:spcBef>
                <a:spcPct val="0"/>
              </a:spcBef>
            </a:pPr>
            <a:r>
              <a:rPr lang="ru-RU" sz="2800" b="1" i="1" dirty="0">
                <a:solidFill>
                  <a:srgbClr val="00B050"/>
                </a:solidFill>
              </a:rPr>
              <a:t>Донецк, 2022год</a:t>
            </a:r>
            <a:endParaRPr lang="ru-RU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Научный фон для презентации (61 фото)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5"/>
            <a:ext cx="1216911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073896" y="400375"/>
            <a:ext cx="4022104" cy="405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Опыт № 5. « Танцующая фольга»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073896" y="842093"/>
            <a:ext cx="7112966" cy="405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  <a:effectLst/>
              </a:rPr>
              <a:t>Цель: </a:t>
            </a:r>
            <a:r>
              <a:rPr lang="ru-RU" sz="2000" b="1" i="1" dirty="0">
                <a:solidFill>
                  <a:srgbClr val="00B050"/>
                </a:solidFill>
                <a:effectLst/>
              </a:rPr>
              <a:t>дать понятие об электрических зарядах</a:t>
            </a:r>
            <a:endParaRPr lang="ru-RU" sz="2000" dirty="0">
              <a:solidFill>
                <a:srgbClr val="00B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73896" y="1283811"/>
            <a:ext cx="71129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Оборудование: </a:t>
            </a:r>
            <a:r>
              <a:rPr lang="ru-RU" sz="2000" b="1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воздушный шарик, кусок шерсти, алюминиевая фольга, расческа.</a:t>
            </a:r>
            <a:endParaRPr lang="ru-RU" sz="2000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39885" y="1998483"/>
            <a:ext cx="7573993" cy="22480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Опыт: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00B05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Потрите шар о шерсть или мех,  о свои волосы, и вы увидите, как шар начнет прилипать буквально ко всем предметам в комнате: к шкафу, к стенке, а самое главное - к ребенку.</a:t>
            </a:r>
            <a:r>
              <a:rPr lang="ru-RU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00B05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Нарежьте алюминиевую фольгу (блестящую обертку от шоколада или конфет) очень узкими и длинными полосками. Проведите расческой по своим волосам, а затем поднесите ее вплотную к отрезкам. Полоски начнут "танцевать".</a:t>
            </a:r>
            <a:r>
              <a:rPr lang="ru-RU" sz="2000" b="1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 </a:t>
            </a:r>
            <a:endParaRPr lang="ru-RU" sz="2000" b="1" i="1" dirty="0">
              <a:solidFill>
                <a:srgbClr val="00B05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49311" y="4383464"/>
            <a:ext cx="773312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Выводы</a:t>
            </a:r>
            <a:r>
              <a:rPr lang="ru-RU" sz="2000" b="1" i="1" dirty="0">
                <a:solidFill>
                  <a:srgbClr val="00B05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все предметы имеют определенный электрический заряд. В результате контакта между двумя различными материалами происходит разделение электрических разрядов, а</a:t>
            </a:r>
            <a:r>
              <a:rPr lang="ru-RU" sz="2000" b="1" i="1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00B05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положительные и отрицательные электрические заряды притягиваются друг к другу. </a:t>
            </a:r>
            <a:endParaRPr lang="ru-RU" sz="2000" b="1" i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Научный фон для презентации (61 фото)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82172" cy="69596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083321" y="245205"/>
            <a:ext cx="71035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2000" b="1" dirty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Опыт № </a:t>
            </a:r>
            <a:r>
              <a:rPr lang="ru-RU" sz="2000" b="1" dirty="0">
                <a:solidFill>
                  <a:srgbClr val="FF0000"/>
                </a:solidFill>
                <a:ea typeface="Times New Roman" panose="02020603050405020304" pitchFamily="18" charset="0"/>
              </a:rPr>
              <a:t>6</a:t>
            </a:r>
            <a:r>
              <a:rPr lang="ru-RU" sz="2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. «Чудеса в мандариновой кожуре »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828800" y="480767"/>
            <a:ext cx="73580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  <a:effectLst/>
              </a:rPr>
              <a:t> </a:t>
            </a:r>
            <a:endParaRPr lang="ru-RU" sz="2000" b="1" i="1" dirty="0">
              <a:solidFill>
                <a:srgbClr val="002060"/>
              </a:solidFill>
              <a:effectLst/>
            </a:endParaRPr>
          </a:p>
          <a:p>
            <a:r>
              <a:rPr lang="ru-RU" sz="2000" b="1" i="1" dirty="0">
                <a:solidFill>
                  <a:srgbClr val="002060"/>
                </a:solidFill>
                <a:effectLst/>
              </a:rPr>
              <a:t>     Цель:</a:t>
            </a:r>
            <a:endParaRPr lang="ru-RU" sz="2000" dirty="0"/>
          </a:p>
        </p:txBody>
      </p:sp>
      <p:sp>
        <p:nvSpPr>
          <p:cNvPr id="12" name="TextBox 11"/>
          <p:cNvSpPr txBox="1"/>
          <p:nvPr/>
        </p:nvSpPr>
        <p:spPr>
          <a:xfrm rot="10800000" flipV="1">
            <a:off x="2032536" y="874792"/>
            <a:ext cx="21901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2000" b="1" i="1" dirty="0">
              <a:solidFill>
                <a:srgbClr val="002060"/>
              </a:solidFill>
              <a:effectLst/>
              <a:ea typeface="Times New Roman" panose="02020603050405020304" pitchFamily="18" charset="0"/>
            </a:endParaRPr>
          </a:p>
          <a:p>
            <a:r>
              <a:rPr lang="ru-RU" sz="20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Оборудование: </a:t>
            </a:r>
            <a:endParaRPr lang="ru-RU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2019455" y="1192401"/>
            <a:ext cx="68344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2000" b="1" i="1" dirty="0">
              <a:solidFill>
                <a:srgbClr val="002060"/>
              </a:solidFill>
              <a:effectLst/>
              <a:ea typeface="Times New Roman" panose="02020603050405020304" pitchFamily="18" charset="0"/>
            </a:endParaRPr>
          </a:p>
          <a:p>
            <a:r>
              <a:rPr lang="ru-RU" sz="20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Опыт: </a:t>
            </a:r>
            <a:endParaRPr lang="ru-RU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2019453" y="2450970"/>
            <a:ext cx="7167408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800" b="1" i="1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000" b="1" i="1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b="1" i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Выводы: </a:t>
            </a:r>
            <a:endParaRPr lang="ru-RU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3789575" y="1200663"/>
            <a:ext cx="5489542" cy="414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B050"/>
                </a:solidFill>
                <a:cs typeface="Calibri" panose="020F0502020204030204" pitchFamily="34" charset="0"/>
              </a:rPr>
              <a:t>2 стакана</a:t>
            </a:r>
            <a:r>
              <a:rPr lang="ru-RU" sz="2000" b="1" i="1" dirty="0">
                <a:solidFill>
                  <a:srgbClr val="00B050"/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ru-RU" sz="2000" b="1" i="1" dirty="0">
                <a:solidFill>
                  <a:srgbClr val="00B050"/>
                </a:solidFill>
                <a:cs typeface="Calibri" panose="020F0502020204030204" pitchFamily="34" charset="0"/>
              </a:rPr>
              <a:t>,</a:t>
            </a:r>
            <a:r>
              <a:rPr lang="ru-RU" sz="2000" b="1" i="1" dirty="0">
                <a:solidFill>
                  <a:srgbClr val="00B050"/>
                </a:solidFill>
                <a:effectLst/>
                <a:cs typeface="Calibri" panose="020F0502020204030204" pitchFamily="34" charset="0"/>
              </a:rPr>
              <a:t> вода,  мандарины.</a:t>
            </a:r>
            <a:endParaRPr lang="ru-RU" sz="2000" b="1" i="1" dirty="0">
              <a:solidFill>
                <a:srgbClr val="00B050"/>
              </a:solidFill>
              <a:cs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19456" y="1527858"/>
            <a:ext cx="716740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333333"/>
                </a:solidFill>
                <a:effectLst/>
                <a:latin typeface="ProximaNovaLight"/>
              </a:rPr>
              <a:t>                </a:t>
            </a:r>
            <a:r>
              <a:rPr lang="ru-RU" sz="2000" b="1" i="1" dirty="0">
                <a:solidFill>
                  <a:srgbClr val="00B050"/>
                </a:solidFill>
                <a:effectLst/>
              </a:rPr>
              <a:t>Один мандарин очищаем от кожуры, а второй нет. Опускаем в емкость с водой неочищенный мандарин — он плавает. Попробуем его утопить — не получается. Кладем в воду очищенный от кожуры мандарин — сразу пошел ко дну. </a:t>
            </a:r>
            <a:endParaRPr lang="ru-RU" sz="2000" b="1" i="1" dirty="0">
              <a:solidFill>
                <a:srgbClr val="00B05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19453" y="2735687"/>
            <a:ext cx="760531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2000" b="1" i="1" dirty="0">
              <a:solidFill>
                <a:srgbClr val="002060"/>
              </a:solidFill>
            </a:endParaRPr>
          </a:p>
          <a:p>
            <a:r>
              <a:rPr lang="ru-RU" sz="2000" b="1" i="1" dirty="0">
                <a:solidFill>
                  <a:srgbClr val="00B050"/>
                </a:solidFill>
              </a:rPr>
              <a:t>                  в</a:t>
            </a:r>
            <a:r>
              <a:rPr lang="ru-RU" sz="2000" b="1" i="1" dirty="0">
                <a:solidFill>
                  <a:srgbClr val="00B050"/>
                </a:solidFill>
                <a:effectLst/>
              </a:rPr>
              <a:t> кожуре много пузырьков воздуха, они выталкивают фрукт из воды. Очищенные мандарины тонут, потому, что нет кожуры — нет и пузырьков воздуха. Значит можно утверждать,</a:t>
            </a:r>
            <a:r>
              <a:rPr lang="ru-RU" sz="2000" b="1" i="1" dirty="0">
                <a:solidFill>
                  <a:srgbClr val="00B050"/>
                </a:solidFill>
              </a:rPr>
              <a:t> что в кожуре мандарина есть воздух, а</a:t>
            </a:r>
            <a:r>
              <a:rPr lang="ru-RU" sz="2000" b="1" i="1" dirty="0">
                <a:solidFill>
                  <a:srgbClr val="00B050"/>
                </a:solidFill>
                <a:effectLst/>
              </a:rPr>
              <a:t> воздух легче воды.</a:t>
            </a:r>
            <a:r>
              <a:rPr lang="ru-RU" sz="2000" b="1" i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endParaRPr lang="ru-RU" sz="2000" b="1" i="1" dirty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  <a:p>
            <a:pPr algn="ctr"/>
            <a:r>
              <a:rPr lang="ru-RU" sz="2400" b="1" i="1" dirty="0">
                <a:solidFill>
                  <a:srgbClr val="FF0000"/>
                </a:solidFill>
                <a:ea typeface="Times New Roman" panose="02020603050405020304" pitchFamily="18" charset="0"/>
              </a:rPr>
              <a:t>                  </a:t>
            </a:r>
            <a:r>
              <a:rPr lang="ru-RU" sz="2400" b="1" i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Заключительная часть</a:t>
            </a:r>
            <a:endParaRPr lang="ru-RU" sz="2400" b="1" i="1" dirty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  <a:p>
            <a:r>
              <a:rPr lang="ru-RU" sz="2000" b="1" i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Воспитатель:  </a:t>
            </a:r>
            <a:r>
              <a:rPr lang="ru-RU" sz="20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Уважаемые родители!</a:t>
            </a:r>
            <a:endParaRPr lang="ru-RU" sz="2000" b="1" i="1" dirty="0">
              <a:solidFill>
                <a:srgbClr val="002060"/>
              </a:solidFill>
              <a:effectLst/>
              <a:ea typeface="Times New Roman" panose="02020603050405020304" pitchFamily="18" charset="0"/>
            </a:endParaRPr>
          </a:p>
          <a:p>
            <a:pPr indent="449580" algn="ctr"/>
            <a:r>
              <a:rPr lang="ru-RU" sz="2000" b="1" i="1" dirty="0">
                <a:solidFill>
                  <a:srgbClr val="002060"/>
                </a:solidFill>
                <a:ea typeface="Times New Roman" panose="02020603050405020304" pitchFamily="18" charset="0"/>
              </a:rPr>
              <a:t>В</a:t>
            </a:r>
            <a:r>
              <a:rPr lang="ru-RU" sz="20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ы наглядно убедились, что опыты – это совсем не сложно, что все это и многое другое вы можете проделать дома вместе с детьми. Станьте для ребенка волшебником. Экспериментируйте вместе с детьми!</a:t>
            </a:r>
            <a:r>
              <a:rPr lang="ru-RU" sz="2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endParaRPr lang="ru-RU" sz="2000" b="1" dirty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  <a:p>
            <a:endParaRPr lang="ru-RU" sz="2000" b="1" i="1" dirty="0">
              <a:solidFill>
                <a:srgbClr val="00B05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73518" y="523902"/>
            <a:ext cx="70273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2000" b="1" i="1" dirty="0">
              <a:solidFill>
                <a:srgbClr val="00B050"/>
              </a:solidFill>
            </a:endParaRPr>
          </a:p>
          <a:p>
            <a:r>
              <a:rPr lang="ru-RU" sz="2000" b="1" i="1" dirty="0">
                <a:solidFill>
                  <a:srgbClr val="00B050"/>
                </a:solidFill>
              </a:rPr>
              <a:t>    Доказать, что в кожуре мандарина есть воздух.</a:t>
            </a:r>
            <a:endParaRPr lang="ru-RU" sz="2000" b="1" i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Научный фон для презентации (61 фото)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4" y="-35342"/>
            <a:ext cx="1216911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85" y="1014730"/>
            <a:ext cx="3327400" cy="2214880"/>
          </a:xfrm>
          <a:prstGeom prst="flowChartAlternateProcess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69"/>
          <a:stretch>
            <a:fillRect/>
          </a:stretch>
        </p:blipFill>
        <p:spPr>
          <a:xfrm rot="5400000">
            <a:off x="6504940" y="528320"/>
            <a:ext cx="2181860" cy="3154680"/>
          </a:xfrm>
          <a:prstGeom prst="flowChartAlternateProcess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6477" r="10960"/>
          <a:stretch>
            <a:fillRect/>
          </a:stretch>
        </p:blipFill>
        <p:spPr>
          <a:xfrm rot="5400000">
            <a:off x="2543175" y="3060065"/>
            <a:ext cx="2286000" cy="3369310"/>
          </a:xfrm>
          <a:prstGeom prst="flowChartAlternateProcess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20180" y="3100705"/>
            <a:ext cx="2286000" cy="3289300"/>
          </a:xfrm>
          <a:prstGeom prst="flowChartAlternateProcess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Научный фон для презентации (61 фото)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4" y="0"/>
            <a:ext cx="1216911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0335" y="3120390"/>
            <a:ext cx="2263140" cy="3227070"/>
          </a:xfrm>
          <a:prstGeom prst="flowChartAlternateProcess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435" y="1082040"/>
            <a:ext cx="3215005" cy="2172970"/>
          </a:xfrm>
          <a:prstGeom prst="flowChartAlternateProcess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01765" y="580390"/>
            <a:ext cx="2134870" cy="3214370"/>
          </a:xfrm>
          <a:prstGeom prst="flowChartAlternateProcess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790" y="3602355"/>
            <a:ext cx="3109595" cy="2263140"/>
          </a:xfrm>
          <a:prstGeom prst="flowChartAlternateProcess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Научный фон для презентации (61 фото)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4" y="0"/>
            <a:ext cx="1216911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687398" y="226243"/>
            <a:ext cx="74966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ctr"/>
            <a:r>
              <a:rPr lang="ru-R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ото- отчет  </a:t>
            </a:r>
            <a:endParaRPr lang="ru-RU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ctr"/>
            <a:r>
              <a:rPr lang="ru-R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«Увлекательные эксперименты для всей семьи»</a:t>
            </a:r>
            <a:endParaRPr lang="ru-RU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User\Desktop\фото опыты мл. гр\IMG-c824893accedce165ceacdffb9a750b5-V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815" y="1331595"/>
            <a:ext cx="1885950" cy="1938655"/>
          </a:xfrm>
          <a:prstGeom prst="flowChartAlternateProcess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8" name="Рисунок 7" descr="C:\Users\User\Desktop\фото опыты мл. гр\IMG-f1a30a4aa4ac711e1c13f7c121c31abd-V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575" y="1331595"/>
            <a:ext cx="1749425" cy="1873885"/>
          </a:xfrm>
          <a:prstGeom prst="flowChartAlternateProcess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9" name="Рисунок 8" descr="F:\IMG-1f9285cc669376c83db6f34f1c5cf174-V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975" y="3754755"/>
            <a:ext cx="1811655" cy="1952625"/>
          </a:xfrm>
          <a:prstGeom prst="flowChartAlternateProcess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0" name="Рисунок 9" descr="F:\IMG-c3807a388fbe15240b9d49b3586a81ce-V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210" y="1424305"/>
            <a:ext cx="1757045" cy="1802765"/>
          </a:xfrm>
          <a:prstGeom prst="flowChartAlternateProcess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1" name="Рисунок 10" descr="F:\IMG-9939fa0f4d5a21255ebe7220703aced7-V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595" y="3755390"/>
            <a:ext cx="1769745" cy="1951990"/>
          </a:xfrm>
          <a:prstGeom prst="flowChartAlternateProcess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2" name="Рисунок 11" descr="C:\Users\User\Desktop\фото опыты мл. гр\IMG-07e1fb1017e4d745e10dd56c69114fc5-V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440" y="1421765"/>
            <a:ext cx="1751330" cy="1849120"/>
          </a:xfrm>
          <a:prstGeom prst="flowChartAlternateProcess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3" name="Рисунок 12" descr="F:\IMG-499435919b39ed3c430a7d4ce5283392-V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265" y="3754755"/>
            <a:ext cx="1804035" cy="1952625"/>
          </a:xfrm>
          <a:prstGeom prst="flowChartAlternateProcess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5" name="Рисунок 14" descr="C:\Users\User\Desktop\фото опыты мл. гр\IMG-c82e2281387a39c220803abafffcdf4d-V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380" y="3754755"/>
            <a:ext cx="1790700" cy="1953260"/>
          </a:xfrm>
          <a:prstGeom prst="flowChartAlternateProcess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Научный фон для презентации (61 фото)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4" y="0"/>
            <a:ext cx="1216911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Научный фон для презентации (61 фото)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911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102177" y="433634"/>
            <a:ext cx="7720553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                                      Список используемой литературы:</a:t>
            </a:r>
            <a:endParaRPr lang="ru-RU" sz="2000" b="1" dirty="0">
              <a:solidFill>
                <a:srgbClr val="FF0000"/>
              </a:solidFill>
            </a:endParaRPr>
          </a:p>
          <a:p>
            <a:br>
              <a:rPr lang="ru-RU" sz="2000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1.А. И. Иванова «Методика организации экологических наблюдений и экспериментов в детском саду»: Пособие для работников дошкольных учреждений. – М.: ТЦ Сфера, 2003.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2.Дыбина О.В., </a:t>
            </a:r>
            <a:r>
              <a:rPr lang="ru-RU" b="1" dirty="0" err="1">
                <a:solidFill>
                  <a:srgbClr val="002060"/>
                </a:solidFill>
              </a:rPr>
              <a:t>Поддъяков</a:t>
            </a:r>
            <a:r>
              <a:rPr lang="ru-RU" b="1" dirty="0">
                <a:solidFill>
                  <a:srgbClr val="002060"/>
                </a:solidFill>
              </a:rPr>
              <a:t> Н. Н., Рахманова Н. П., «Ребенок в мире поиска» 6 Программа по организации поисковой деятельности детей дошкольного возраста / Под ред. О, В. </a:t>
            </a:r>
            <a:r>
              <a:rPr lang="ru-RU" b="1" dirty="0" err="1">
                <a:solidFill>
                  <a:srgbClr val="002060"/>
                </a:solidFill>
              </a:rPr>
              <a:t>Дыбиной</a:t>
            </a:r>
            <a:r>
              <a:rPr lang="ru-RU" b="1" dirty="0">
                <a:solidFill>
                  <a:srgbClr val="002060"/>
                </a:solidFill>
              </a:rPr>
              <a:t>. – М.: ТЦ Сфера, 2009.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3.Дыбина О. В., Рахманова Н. П., Щетинина В.В. «Неизведанное рядом»: Опыты и эксперименты для дошкольников / Под ред. О. В. </a:t>
            </a:r>
            <a:r>
              <a:rPr lang="ru-RU" b="1" dirty="0" err="1">
                <a:solidFill>
                  <a:srgbClr val="002060"/>
                </a:solidFill>
              </a:rPr>
              <a:t>Дыбиной</a:t>
            </a:r>
            <a:r>
              <a:rPr lang="ru-RU" b="1" dirty="0">
                <a:solidFill>
                  <a:srgbClr val="002060"/>
                </a:solidFill>
              </a:rPr>
              <a:t>. – 2-е изд., </a:t>
            </a:r>
            <a:r>
              <a:rPr lang="ru-RU" b="1" dirty="0" err="1">
                <a:solidFill>
                  <a:srgbClr val="002060"/>
                </a:solidFill>
              </a:rPr>
              <a:t>испр</a:t>
            </a:r>
            <a:r>
              <a:rPr lang="ru-RU" b="1" dirty="0">
                <a:solidFill>
                  <a:srgbClr val="002060"/>
                </a:solidFill>
              </a:rPr>
              <a:t>. – М.: ТЦ Сфера, 2011.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4.Шорыгина Т. А. «Беседы о воде в природе» Методические рекомендации. – М., ТЦ Сфера, 2013.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5.С. Н. Николаева «Воспитание экологической культуры в дошкольном детстве». Москва «Просвещение», 2005.</a:t>
            </a:r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>
                <a:solidFill>
                  <a:srgbClr val="002060"/>
                </a:solidFill>
              </a:rPr>
              <a:t>6. Интернет- ресурс:</a:t>
            </a:r>
            <a:endParaRPr lang="ru-RU" b="1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  <a:hlinkClick r:id="rId2"/>
              </a:rPr>
              <a:t>https://nsportal.ru/detskiy-sad/okruzhayushchiy-mir/2017/10/18/proekt-volshebnaya-voda</a:t>
            </a:r>
            <a:endParaRPr lang="ru-RU" b="1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  <a:hlinkClick r:id="rId3"/>
              </a:rPr>
              <a:t>https://infourok.ru/ekologicheskiy-proekt-volshebnaya-vodichka-1260573.html</a:t>
            </a:r>
            <a:endParaRPr lang="ru-RU" b="1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https://xn--j1ahfl.xn--p1ai/library/proekt_chudesnaya_vodichka_214857.html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Научный фон для презентации (61 фото)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4" y="0"/>
            <a:ext cx="1216911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196445" y="2328421"/>
            <a:ext cx="876031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6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Научный фон для презентации (61 фото)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4" y="0"/>
            <a:ext cx="1216911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085474" y="514557"/>
            <a:ext cx="7571873" cy="6617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Мастер-класс </a:t>
            </a:r>
            <a:endParaRPr lang="ru-RU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 родителей детей средней группы</a:t>
            </a:r>
            <a:endParaRPr lang="ru-RU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 познавательно-исследовательской деятельности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Тема:</a:t>
            </a:r>
            <a:r>
              <a:rPr lang="ru-RU" sz="2000" b="1" i="1" dirty="0"/>
              <a:t> </a:t>
            </a:r>
            <a:r>
              <a:rPr lang="ru-RU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«Эксперименты дома»</a:t>
            </a:r>
            <a:endParaRPr lang="ru-RU" sz="24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Дата проведения: 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14</a:t>
            </a:r>
            <a:r>
              <a:rPr lang="ru-RU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.01.2022г.</a:t>
            </a:r>
            <a:endParaRPr lang="ru-RU" sz="2400" b="1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Цель мастер-класса:</a:t>
            </a:r>
            <a:r>
              <a:rPr lang="ru-RU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знакомить родителей с практическими рекомендациями по организации опытно-экспериментальной деятельности с ребенком в домашних условиях.</a:t>
            </a:r>
            <a:endParaRPr lang="ru-RU" sz="2400" b="1" dirty="0">
              <a:solidFill>
                <a:srgbClr val="00B050"/>
              </a:solidFill>
              <a:latin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Задачи: </a:t>
            </a:r>
            <a:r>
              <a:rPr lang="ru-RU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побуждать родителей использовать                                           экспериментирование в повседневной жизни;</a:t>
            </a:r>
            <a:endParaRPr lang="ru-RU" sz="24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-создать положительный, доверительный настрой на взаимодействие родителей с воспитателями группы.</a:t>
            </a:r>
            <a:endParaRPr lang="ru-RU" sz="2400" b="1" dirty="0">
              <a:solidFill>
                <a:srgbClr val="00B050"/>
              </a:solidFill>
              <a:latin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- </a:t>
            </a:r>
            <a:endParaRPr lang="ru-RU" sz="2400" b="1" dirty="0">
              <a:solidFill>
                <a:srgbClr val="00B050"/>
              </a:solidFill>
              <a:latin typeface="Times New Roman" panose="02020603050405020304" pitchFamily="18" charset="0"/>
            </a:endParaRPr>
          </a:p>
          <a:p>
            <a:endParaRPr lang="ru-RU" sz="2400" b="1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4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Научный фон для презентации (61 фото)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4" y="0"/>
            <a:ext cx="1216911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005263" y="190500"/>
            <a:ext cx="7796463" cy="6678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Предварительная работа: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изготовление буклетов, подбор информации, подбор опытов, приготовление оборудования.</a:t>
            </a:r>
            <a:endParaRPr lang="ru-RU" sz="24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Участники:</a:t>
            </a:r>
            <a:r>
              <a:rPr lang="ru-RU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воспитатель средней группы, родители.</a:t>
            </a:r>
            <a:endParaRPr lang="ru-RU" sz="24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Форма проведения:</a:t>
            </a:r>
            <a:r>
              <a:rPr lang="ru-RU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мастер-класс</a:t>
            </a:r>
            <a:endParaRPr lang="ru-RU" sz="24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Ход мастер - класса</a:t>
            </a:r>
            <a:endParaRPr lang="ru-RU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Теоретическая часть «Детское экспериментирование»</a:t>
            </a:r>
            <a:endParaRPr lang="ru-RU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000" b="1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Ребенок – прирожденный исследователь. Важно вовлекать ребенка в исследовательскую работу – проведение простейших опытов и экспериментов под руководством взрослого. Опыты чем-то напоминают ребятам фокусы, они не обычны, а главное – дети проделывают их сами. Иногда случается так, что взрослый просто показывает тот или иной опыт, а дети следят. Конечно так проще, но ребенку необходимо проделать все самому. Это очень важный воспитательный момент. Исследовательская работа помогает ребенку логически мыслить, обобщать, делать выводы.</a:t>
            </a:r>
            <a:br>
              <a:rPr lang="ru-RU" sz="2000" b="1" i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В настоящее время мы являемся свидетелями того, как метод  экспериментирования прочно занимает свое место в дошкольном образовании. 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Научный фон для презентации (61 фото)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4" y="0"/>
            <a:ext cx="1216911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011680" y="779145"/>
            <a:ext cx="7665720" cy="615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 Главное достоинство этого метода заключается в том, что он дает детям реальные представления о различных сторонах изучаемого объекта, о его взаимоотношениях с окружающей средой и другими объектами.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 В процессе эксперимента идет обогащение памяти ребенка, активизируются его мыслительные процессы, необходимость давать отчет об увиденном, формулировать обнаруженные закономерности, стимулировать развитие речи.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    Нельзя не отметить положительного влияния экспериментов на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эмоциональную сферу ребенка, развитие творческих способностей,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трудовых навыков.</a:t>
            </a:r>
            <a:br>
              <a:rPr lang="ru-RU" sz="2000" b="1" i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  Дети очень любят экспериментировать - это объясняется тем, что им присуще наглядно-действенное и наглядно-образное мышление, а экспериментирование, как никакой другой метод соответствует этим возрастным особенностям. В дошкольном возрасте он является ведущим, а в первые три года практически единственным способом познания мира.</a:t>
            </a:r>
            <a:br>
              <a:rPr lang="ru-RU" sz="2000" b="1" i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18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Научный фон для презентации (61 фото)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4" y="0"/>
            <a:ext cx="1216911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026763" y="542925"/>
            <a:ext cx="7814821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 домашних условиях легко превратить экспериментирование в игру. Существует целый перечень домашних игр –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экспериментов:игры-эксперименты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в ванной – это игры с водой и мыльными пузырями, «Тонет – не тонет» 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;и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гры-эксперименты в комнате: «Из чего сделано?», «Устройство пылесоса», «Как увидеть электричество?» (с расческой, с воздушным шаром, наэлектризованная одежда), «Почему завял цветок?», «Как вырастить зеленый лук?» и т.д. Детское экспериментирование не требует больших материальных затрат. Здесь можно использовать любые подручные или бросовые материалы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Ведь в умелых руках даже обычная пластиковая бутылка может превратиться в фильтр, в который можно наливать воду или насыпать песок, а обычный пакет для мусора может стать ловушкой для воздуха. Эксперименты составляют основу всякого знания, без них любые понятия превращаются в сухие абстракции. В дошкольном воспитании экспериментирование является тем методом обучения, который позволяет ребенку моделировать в своем сознании картину мира, основанную на собственных наблюдениях, опытах.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Научный фон для презентации (61 фото)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4" y="0"/>
            <a:ext cx="1216911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083325" y="263951"/>
            <a:ext cx="7532016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Практическая часть «Показ опытов»</a:t>
            </a:r>
            <a:endParaRPr lang="ru-RU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000" b="1" i="1" dirty="0">
                <a:solidFill>
                  <a:srgbClr val="00B050"/>
                </a:solidFill>
                <a:ea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Воспитатель: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 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Уважаемые родители! 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С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егодня  с вашей помощью я хочу продемонстрировать некоторые занимательные опыты, которые можно провести дома с детьми .Мы попробуем не только провести опыты, но и сделать выводы.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Опыт № 1. «Конфетная радуга».</a:t>
            </a:r>
            <a:endParaRPr lang="ru-RU" sz="2000" b="1" dirty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  <a:p>
            <a:r>
              <a:rPr lang="ru-RU" sz="2000" b="1" i="1" dirty="0">
                <a:solidFill>
                  <a:srgbClr val="002060"/>
                </a:solidFill>
                <a:effectLst/>
              </a:rPr>
              <a:t>Цель: </a:t>
            </a:r>
            <a:r>
              <a:rPr lang="ru-RU" sz="2000" b="1" i="1" dirty="0">
                <a:solidFill>
                  <a:srgbClr val="00B050"/>
                </a:solidFill>
                <a:effectLst/>
              </a:rPr>
              <a:t>формирование у детей правильного понимания здорового питания и желания питаться правильно.</a:t>
            </a:r>
            <a:br>
              <a:rPr lang="ru-RU" sz="2000" b="1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Оборудование: </a:t>
            </a:r>
            <a:r>
              <a:rPr lang="ru-RU" sz="2000" b="1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цветные конфеты с твердой оболочкой, тарелка, теплая вода.</a:t>
            </a:r>
            <a:endParaRPr lang="ru-RU" sz="2000" b="1" i="1" dirty="0">
              <a:solidFill>
                <a:srgbClr val="00B050"/>
              </a:solidFill>
              <a:effectLst/>
              <a:ea typeface="Times New Roman" panose="02020603050405020304" pitchFamily="18" charset="0"/>
            </a:endParaRPr>
          </a:p>
          <a:p>
            <a:r>
              <a:rPr lang="ru-RU" sz="20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Опыт: </a:t>
            </a:r>
            <a:r>
              <a:rPr lang="ru-RU" sz="2000" b="1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Разложите конфеты по внутреннему краю тарелки. Наполните стакан теплой  водой. Медленно наливайте воду в середину тарелки, пока она частично не покроет конфеты. </a:t>
            </a:r>
            <a:endParaRPr lang="ru-RU" sz="2000" b="1" i="1" dirty="0">
              <a:solidFill>
                <a:srgbClr val="00B050"/>
              </a:solidFill>
              <a:effectLst/>
              <a:ea typeface="Times New Roman" panose="02020603050405020304" pitchFamily="18" charset="0"/>
            </a:endParaRPr>
          </a:p>
          <a:p>
            <a:r>
              <a:rPr lang="ru-RU" sz="2000" b="1" i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Выводы: </a:t>
            </a:r>
            <a:r>
              <a:rPr lang="ru-RU" sz="2000" b="1" i="1" dirty="0">
                <a:solidFill>
                  <a:srgbClr val="00B05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Многие продукты, которые мы едим, окрашены искусственными красителями. Некоторые из них легко растворяются в воде</a:t>
            </a:r>
            <a:r>
              <a:rPr lang="ru-RU" sz="2000" b="1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. Поэтому полезно есть более безопасные продукты с натуральными пищевыми красителями, такие как свекла, </a:t>
            </a:r>
            <a:r>
              <a:rPr lang="ru-RU" sz="2000" b="1" i="1" dirty="0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морковь, ягоды.</a:t>
            </a:r>
            <a:endParaRPr lang="ru-RU" sz="2000" i="1" dirty="0">
              <a:effectLst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Научный фон для презентации (61 фото)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4" y="0"/>
            <a:ext cx="1216911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055043" y="437146"/>
            <a:ext cx="12726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Опыт №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973177" y="767910"/>
            <a:ext cx="73104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  <a:effectLst/>
              </a:rPr>
              <a:t>Цель: </a:t>
            </a:r>
            <a:r>
              <a:rPr lang="ru-RU" sz="2000" b="1" i="1" dirty="0">
                <a:solidFill>
                  <a:srgbClr val="00B050"/>
                </a:solidFill>
                <a:effectLst/>
              </a:rPr>
              <a:t>узнать , может ли вода подниматься вверх</a:t>
            </a:r>
            <a:endParaRPr lang="ru-RU" sz="2000" dirty="0">
              <a:solidFill>
                <a:srgbClr val="00B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73177" y="1030288"/>
            <a:ext cx="2021307" cy="41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Оборудование: </a:t>
            </a:r>
            <a:endParaRPr lang="ru-RU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1973176" y="1783521"/>
            <a:ext cx="7213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Опыт: </a:t>
            </a:r>
            <a:endParaRPr lang="ru-RU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1876420" y="3384695"/>
            <a:ext cx="13480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Выводы: </a:t>
            </a:r>
            <a:endParaRPr lang="ru-RU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2055043" y="437146"/>
            <a:ext cx="5316718" cy="400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/>
            <a:r>
              <a:rPr lang="ru-RU" sz="2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        </a:t>
            </a:r>
            <a:r>
              <a:rPr lang="ru-RU" sz="2000" b="1" dirty="0">
                <a:solidFill>
                  <a:srgbClr val="FF0000"/>
                </a:solidFill>
                <a:ea typeface="Times New Roman" panose="02020603050405020304" pitchFamily="18" charset="0"/>
              </a:rPr>
              <a:t>2</a:t>
            </a:r>
            <a:r>
              <a:rPr lang="ru-RU" sz="2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«Пизанская башня»</a:t>
            </a:r>
            <a:endParaRPr lang="ru-RU" sz="2000" dirty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76420" y="1030288"/>
            <a:ext cx="7566105" cy="727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5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    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глубокая тарелка, пять кубиков сахара, пищевой    краситель, стакан воды.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76420" y="1757573"/>
            <a:ext cx="721368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333333"/>
                </a:solidFill>
                <a:ea typeface="Times New Roman" panose="02020603050405020304" pitchFamily="18" charset="0"/>
              </a:rPr>
              <a:t>   </a:t>
            </a:r>
            <a:r>
              <a:rPr lang="ru-RU" sz="2000" b="1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             </a:t>
            </a:r>
            <a:r>
              <a:rPr lang="ru-RU" sz="2000" b="1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постройте на тарелке башню из кубиков сахара, поставив, их друг</a:t>
            </a:r>
            <a:r>
              <a:rPr lang="ru-RU" sz="2000" b="1" i="1" dirty="0">
                <a:solidFill>
                  <a:srgbClr val="00B050"/>
                </a:solidFill>
                <a:ea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на друга. В стакане с водой разведите немного пищевого красителя, чтобы</a:t>
            </a:r>
            <a:r>
              <a:rPr lang="ru-RU" sz="2000" b="1" i="1" dirty="0">
                <a:solidFill>
                  <a:srgbClr val="00B050"/>
                </a:solidFill>
                <a:ea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вода поменяла цвет. Теперь аккуратно вылейте немного жидкости в тарелку</a:t>
            </a:r>
            <a:r>
              <a:rPr lang="ru-RU" sz="2000" b="1" i="1" dirty="0">
                <a:solidFill>
                  <a:srgbClr val="00B050"/>
                </a:solidFill>
                <a:ea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(не на башню). </a:t>
            </a:r>
            <a:endParaRPr lang="ru-RU" sz="2000" b="1" i="1" dirty="0">
              <a:solidFill>
                <a:srgbClr val="00B05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76420" y="3384695"/>
            <a:ext cx="783318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/>
            <a:r>
              <a:rPr lang="ru-RU" sz="2000" b="1" i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</a:t>
            </a:r>
            <a:r>
              <a:rPr lang="ru-RU" sz="2000" b="1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вода является хорошим растворителем. Молекулы воды</a:t>
            </a:r>
            <a:r>
              <a:rPr lang="ru-RU" sz="2000" b="1" i="1" dirty="0">
                <a:solidFill>
                  <a:srgbClr val="00B050"/>
                </a:solidFill>
                <a:ea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проникают в сахар и распространяются среди его молекул, смешиваясь с</a:t>
            </a:r>
            <a:r>
              <a:rPr lang="ru-RU" sz="2000" b="1" i="1" dirty="0">
                <a:solidFill>
                  <a:srgbClr val="00B050"/>
                </a:solidFill>
                <a:ea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ними (это хорошо видно по тому, как меняется цвет сахара). К тому же</a:t>
            </a:r>
            <a:r>
              <a:rPr lang="ru-RU" sz="2000" b="1" i="1" dirty="0">
                <a:solidFill>
                  <a:srgbClr val="00B050"/>
                </a:solidFill>
                <a:ea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молекулы воды очень сильно притягиваются друг к другу, что помогает им</a:t>
            </a:r>
            <a:r>
              <a:rPr lang="ru-RU" sz="2000" b="1" i="1" dirty="0">
                <a:solidFill>
                  <a:srgbClr val="00B050"/>
                </a:solidFill>
                <a:ea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подниматься вверх по башне.</a:t>
            </a:r>
            <a:endParaRPr lang="ru-RU" sz="2000" b="1" i="1" dirty="0">
              <a:solidFill>
                <a:srgbClr val="00B050"/>
              </a:solidFill>
              <a:effectLst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Научный фон для презентации (61 фото)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515"/>
            <a:ext cx="1216911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177592" y="434645"/>
            <a:ext cx="70092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Опыт № 3. «Фонтан»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177592" y="813831"/>
            <a:ext cx="66776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  <a:effectLst/>
              </a:rPr>
              <a:t>Цель: </a:t>
            </a:r>
            <a:r>
              <a:rPr lang="ru-RU" sz="2000" b="1" i="1" dirty="0">
                <a:solidFill>
                  <a:srgbClr val="00B050"/>
                </a:solidFill>
                <a:effectLst/>
              </a:rPr>
              <a:t>объяснить принцип работы фонтана</a:t>
            </a:r>
            <a:endParaRPr lang="ru-RU" sz="2000" dirty="0">
              <a:solidFill>
                <a:srgbClr val="00B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77590" y="1180544"/>
            <a:ext cx="18853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Оборудование: </a:t>
            </a:r>
            <a:endParaRPr lang="ru-RU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2177592" y="1501549"/>
            <a:ext cx="9615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Опыт: </a:t>
            </a:r>
            <a:endParaRPr lang="ru-RU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2177590" y="3959258"/>
            <a:ext cx="11594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Выводы: </a:t>
            </a:r>
            <a:endParaRPr lang="ru-RU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3898232" y="1180544"/>
            <a:ext cx="52858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B050"/>
                </a:solidFill>
              </a:rPr>
              <a:t>пластиковая бутылка, скотч. </a:t>
            </a:r>
            <a:endParaRPr lang="ru-RU" sz="2000" b="1" i="1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77591" y="1491695"/>
            <a:ext cx="700647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B050"/>
                </a:solidFill>
              </a:rPr>
              <a:t> </a:t>
            </a:r>
            <a:r>
              <a:rPr lang="ru-RU" sz="2000" b="1" dirty="0">
                <a:solidFill>
                  <a:srgbClr val="00B050"/>
                </a:solidFill>
              </a:rPr>
              <a:t>             </a:t>
            </a:r>
            <a:r>
              <a:rPr lang="ru-RU" sz="2000" b="1" i="1" dirty="0">
                <a:solidFill>
                  <a:srgbClr val="00B050"/>
                </a:solidFill>
              </a:rPr>
              <a:t> Сделать отверстия в боковых стенках на расстоянии 5-7см от дна пластмассовой бутылки. Заклеить их скотчем. Налить в бутылку воды, закрыть крышкой. Над большой емкостью аккуратно снимаем скотч и медленно открываем крышку. Что видим? Маленькое чудо. Если крышка закрыта, вода не выливается через отверстия в бутылке. Когда раскрываем крышку – “просыпается” фонтан.</a:t>
            </a:r>
            <a:endParaRPr lang="ru-RU" sz="2000" b="1" i="1" dirty="0">
              <a:solidFill>
                <a:srgbClr val="00B05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77590" y="3959258"/>
            <a:ext cx="758342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B050"/>
                </a:solidFill>
              </a:rPr>
              <a:t>                   Когда раскрываем крышку, на поверхность воды в бутылке с большей силой давит воздух, поэтому вода начинает вытекать через отверстия. Обратить внимание детей на практическое применение “фонтана” - можно таким способом сделать умывальник на даче.</a:t>
            </a:r>
            <a:endParaRPr lang="ru-RU" sz="2000" b="1" i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Научный фон для презентации (61 фото)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2" y="0"/>
            <a:ext cx="1216911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356699" y="461920"/>
            <a:ext cx="68301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Опыт № 4. «Содовые бомбочки»</a:t>
            </a:r>
            <a:endParaRPr lang="ru-RU" sz="2000" b="1" dirty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  <a:p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356700" y="984572"/>
            <a:ext cx="65327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  <a:effectLst/>
              </a:rPr>
              <a:t>Цель: </a:t>
            </a:r>
            <a:r>
              <a:rPr lang="ru-RU" sz="2000" b="1" i="1" dirty="0">
                <a:solidFill>
                  <a:srgbClr val="00B050"/>
                </a:solidFill>
                <a:effectLst/>
              </a:rPr>
              <a:t>дать детям элементарные представления о соде.</a:t>
            </a:r>
            <a:endParaRPr lang="ru-RU" sz="2000" dirty="0">
              <a:solidFill>
                <a:srgbClr val="00B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56701" y="1592644"/>
            <a:ext cx="67490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Оборудование: </a:t>
            </a:r>
            <a:r>
              <a:rPr lang="ru-RU" sz="2000" b="1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поднос, сода, красители (</a:t>
            </a:r>
            <a:r>
              <a:rPr lang="ru-RU" sz="2000" b="1" i="1" dirty="0" err="1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пищевые,гуашь</a:t>
            </a:r>
            <a:r>
              <a:rPr lang="ru-RU" sz="2000" b="1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), вода, уксус ( лимонная кислота), маленькие игрушки</a:t>
            </a:r>
            <a:endParaRPr lang="ru-RU" sz="2000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56700" y="2206748"/>
            <a:ext cx="683016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Опыт: </a:t>
            </a:r>
            <a:r>
              <a:rPr lang="ru-RU" sz="2000" b="1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в миске смешиваем соду и красители (гуашь), добавляя несколько капель воды, чтобы замесить густую массу. Масса должна хорошо лепиться руками. </a:t>
            </a:r>
            <a:r>
              <a:rPr lang="ru-RU" sz="2000" b="1" i="1" dirty="0">
                <a:solidFill>
                  <a:srgbClr val="00B050"/>
                </a:solidFill>
                <a:ea typeface="Times New Roman" panose="02020603050405020304" pitchFamily="18" charset="0"/>
              </a:rPr>
              <a:t>Делаем из этой массы комочки , вкладываем внутрь маленькие игрушки и оставляем сохнуть на сутки. Готовые комочки бросаем в кислую воду.</a:t>
            </a:r>
            <a:r>
              <a:rPr lang="ru-RU" sz="2000" b="1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 </a:t>
            </a:r>
            <a:endParaRPr lang="ru-RU" sz="2000" dirty="0">
              <a:solidFill>
                <a:srgbClr val="00B05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56699" y="4024252"/>
            <a:ext cx="765456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Выводы: </a:t>
            </a:r>
            <a:r>
              <a:rPr lang="ru-RU" sz="2000" b="1" i="1" dirty="0">
                <a:solidFill>
                  <a:srgbClr val="00B05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Содовые комочки начинают шипеть и пузыриться, постепенно окрашивать воду, а сюрпризы «вылупляются».  Взаимодействие соды с уксусом называется реакцией нейтрализации. Суть ее состоит в том, что кислота при  взаимодействии с щелочью (содой) нейтрализуют друг друга, выделяя углекислый газ.</a:t>
            </a:r>
            <a:endParaRPr lang="ru-RU" sz="20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0</TotalTime>
  <Words>9838</Words>
  <Application>WPS Presentation</Application>
  <PresentationFormat>Широкоэкранный</PresentationFormat>
  <Paragraphs>139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7" baseType="lpstr">
      <vt:lpstr>Arial</vt:lpstr>
      <vt:lpstr>SimSun</vt:lpstr>
      <vt:lpstr>Wingdings</vt:lpstr>
      <vt:lpstr>Times New Roman</vt:lpstr>
      <vt:lpstr>Calibri</vt:lpstr>
      <vt:lpstr>ProximaNovaLight</vt:lpstr>
      <vt:lpstr>Liberation Mono</vt:lpstr>
      <vt:lpstr>Calibri Light</vt:lpstr>
      <vt:lpstr>Microsoft YaHei</vt:lpstr>
      <vt:lpstr>Arial Unicode MS</vt:lpstr>
      <vt:lpstr>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user</cp:lastModifiedBy>
  <cp:revision>11</cp:revision>
  <dcterms:created xsi:type="dcterms:W3CDTF">2022-01-06T14:09:00Z</dcterms:created>
  <dcterms:modified xsi:type="dcterms:W3CDTF">2024-01-05T17:39:34Z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1BF123D1885642159F859B26365B9EE7_12</vt:lpwstr>
  </property>
  <property fmtid="{D5CDD505-2E9C-101B-9397-08002B2CF9AE}" pid="3" name="KSOProductBuildVer">
    <vt:lpwstr>1033-12.2.0.13359</vt:lpwstr>
  </property>
</Properties>
</file>