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72" r:id="rId6"/>
    <p:sldId id="281" r:id="rId7"/>
    <p:sldId id="260" r:id="rId8"/>
    <p:sldId id="289" r:id="rId9"/>
    <p:sldId id="279" r:id="rId10"/>
    <p:sldId id="274" r:id="rId11"/>
    <p:sldId id="275" r:id="rId12"/>
    <p:sldId id="278" r:id="rId13"/>
    <p:sldId id="277" r:id="rId14"/>
    <p:sldId id="284" r:id="rId15"/>
    <p:sldId id="262" r:id="rId16"/>
    <p:sldId id="263" r:id="rId17"/>
    <p:sldId id="273" r:id="rId18"/>
    <p:sldId id="280" r:id="rId19"/>
    <p:sldId id="287" r:id="rId20"/>
    <p:sldId id="261" r:id="rId21"/>
    <p:sldId id="266" r:id="rId22"/>
    <p:sldId id="285" r:id="rId23"/>
    <p:sldId id="270" r:id="rId24"/>
    <p:sldId id="283" r:id="rId25"/>
    <p:sldId id="282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216" y="-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1F5802-155A-4FAD-A08E-8288AFF23B97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BDCA02-CC3A-42DC-B221-262E7725019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992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BDCA02-CC3A-42DC-B221-262E7725019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475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59F33EA-46CA-4E0C-900C-10738CDC2ED6}" type="datetimeFigureOut">
              <a:rPr lang="ru-RU" smtClean="0"/>
              <a:pPr/>
              <a:t>22.06.2021</a:t>
            </a:fld>
            <a:endParaRPr lang="ru-RU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341286E5-9EF8-425D-8F27-32BAB4CE4585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44008" y="692696"/>
            <a:ext cx="3814192" cy="5112567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Томилова Виктория Александровна, учитель русского языка и литературы </a:t>
            </a:r>
            <a:b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МОУ «СОШ №2 </a:t>
            </a:r>
            <a:r>
              <a:rPr lang="ru-RU" sz="3600" dirty="0" err="1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г.о.Стрежевой</a:t>
            </a:r>
            <a:r>
              <a:rPr lang="ru-RU" sz="3600" dirty="0" smtClean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3276872" y="3933056"/>
            <a:ext cx="6048344" cy="76004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Виктория\Desktop\я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12" y="692696"/>
            <a:ext cx="4181899" cy="410445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3808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/>
          <p:nvPr/>
        </p:nvPicPr>
        <p:blipFill rotWithShape="1">
          <a:blip r:embed="rId2" cstate="print"/>
          <a:srcRect l="28946" t="29160" r="47808" b="17591"/>
          <a:stretch/>
        </p:blipFill>
        <p:spPr bwMode="auto">
          <a:xfrm>
            <a:off x="0" y="-27384"/>
            <a:ext cx="4499992" cy="68853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/>
          <p:nvPr/>
        </p:nvPicPr>
        <p:blipFill rotWithShape="1">
          <a:blip r:embed="rId3" cstate="print"/>
          <a:srcRect l="28748" t="28051" r="48006" b="15848"/>
          <a:stretch/>
        </p:blipFill>
        <p:spPr bwMode="auto">
          <a:xfrm>
            <a:off x="4522736" y="0"/>
            <a:ext cx="4621263" cy="6858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Объект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766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738" y="-27384"/>
            <a:ext cx="5363262" cy="68620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-27384"/>
            <a:ext cx="4645025" cy="6856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8435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Скороговорки в картинках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6" name="Picture 4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8" t="18409" r="42251" b="22030"/>
          <a:stretch/>
        </p:blipFill>
        <p:spPr bwMode="auto">
          <a:xfrm>
            <a:off x="1763688" y="1268760"/>
            <a:ext cx="5479219" cy="54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1067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СКОРОГОВОРКИ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1700808"/>
            <a:ext cx="806489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САШЕ ДАЛИ КАШУ, А МАШЕ ПРОСТОКВАШУ.</a:t>
            </a:r>
          </a:p>
          <a:p>
            <a:r>
              <a:rPr lang="ru-RU" sz="2800" b="1" dirty="0" smtClean="0">
                <a:solidFill>
                  <a:schemeClr val="accent4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ДАЛИ ВМЕСТЕ С ПРОСТОКВАШЕЙ КАШИ ГАЛЕ НАШЕЙ.</a:t>
            </a:r>
          </a:p>
          <a:p>
            <a:r>
              <a:rPr lang="ru-RU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СТОЛЕ ДЫМИТСЯ КАША, ГДЕ БОЛЬШАЯ ЛОЖКА НАША?</a:t>
            </a:r>
          </a:p>
          <a:p>
            <a:r>
              <a:rPr lang="ru-RU" sz="28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БУДЕМ С КАШЕЙ МЫ ДРУЖИТЬ, ЛЕТ ДО СТА МЫ БУДЕМ ЖИТЬ.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40099185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12535"/>
            <a:ext cx="7632848" cy="6072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47840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3528" y="1844824"/>
            <a:ext cx="8496944" cy="4539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СЛОВООБРАЗОВАТЕЛЬНЫЕ УПРАЖНЕНИЯ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СОСТАВЛЕНИЕ ТЕМАТИЧЕСКИХ ГРУПП СЛОВ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 СЛОВА В СЛОВОСОЧЕТАНИЕ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ВВЕДЕНИЯ СЛОВА В ТЕКСТ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ПОДБОР СИНОНИМОВ ИЛИ АНТОНИМОВ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ОБРАЩЕНИЕ К ЭТИМОЛОГИИ СЛОВА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7782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СЛОВАРНАЯ РАБОТА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56" t="27260" r="19297" b="13605"/>
          <a:stretch/>
        </p:blipFill>
        <p:spPr bwMode="auto">
          <a:xfrm>
            <a:off x="144808" y="1844824"/>
            <a:ext cx="8963696" cy="4224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50602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20112"/>
            <a:ext cx="8229600" cy="7086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 2. ЗВУКОПОДРАЖАТЕЛЬНЫЕ СЛОВА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25988" t="19937" r="22034" b="16297"/>
          <a:stretch/>
        </p:blipFill>
        <p:spPr bwMode="auto">
          <a:xfrm>
            <a:off x="611560" y="1700808"/>
            <a:ext cx="7632848" cy="51125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04218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3. ПРОИГРЫВАНИЕ КОММУНИКАТИВНЫХ СИТУАЦИЙ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/>
          </p:cNvPicPr>
          <p:nvPr>
            <p:ph idx="1"/>
          </p:nvPr>
        </p:nvPicPr>
        <p:blipFill rotWithShape="1">
          <a:blip r:embed="rId2" cstate="print"/>
          <a:srcRect l="15842" t="18683" r="46042" b="30496"/>
          <a:stretch/>
        </p:blipFill>
        <p:spPr bwMode="auto">
          <a:xfrm>
            <a:off x="1331640" y="1944216"/>
            <a:ext cx="6408712" cy="494116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253780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20072" cy="3915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2780928"/>
            <a:ext cx="5438681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470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2592288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методы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работе с детьми-</a:t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инофонами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уроках русского языка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501008"/>
            <a:ext cx="6383337" cy="307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11669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26746" r="12860" b="2930"/>
          <a:stretch/>
        </p:blipFill>
        <p:spPr bwMode="auto">
          <a:xfrm>
            <a:off x="1" y="908720"/>
            <a:ext cx="9143506" cy="5181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232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008112"/>
          </a:xfrm>
        </p:spPr>
        <p:txBody>
          <a:bodyPr/>
          <a:lstStyle/>
          <a:p>
            <a:pPr algn="ctr"/>
            <a:r>
              <a:rPr lang="ru-RU" sz="4500" b="1" dirty="0">
                <a:solidFill>
                  <a:srgbClr val="4E5B6F"/>
                </a:solidFill>
                <a:latin typeface="Constantia"/>
              </a:rPr>
              <a:t>Формы работы с </a:t>
            </a:r>
            <a:r>
              <a:rPr lang="ru-RU" sz="4500" b="1" dirty="0" err="1">
                <a:solidFill>
                  <a:srgbClr val="4E5B6F"/>
                </a:solidFill>
                <a:latin typeface="Constantia"/>
              </a:rPr>
              <a:t>инофонами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Clr>
                <a:srgbClr val="FEB80A"/>
              </a:buClr>
            </a:pPr>
            <a:r>
              <a:rPr lang="ru-RU" dirty="0">
                <a:solidFill>
                  <a:prstClr val="black"/>
                </a:solidFill>
              </a:rPr>
              <a:t>Коллективная форма работы. Достоинство этой формы работы состоит в том, что она значительно увеличивает объём речевой деятельности на уроках</a:t>
            </a:r>
          </a:p>
          <a:p>
            <a:pPr lvl="0">
              <a:buClr>
                <a:srgbClr val="FEB80A"/>
              </a:buClr>
            </a:pPr>
            <a:r>
              <a:rPr lang="ru-RU" dirty="0">
                <a:solidFill>
                  <a:prstClr val="black"/>
                </a:solidFill>
              </a:rPr>
              <a:t>Работа в парах позволяет исправлять речевые ошибки учеников путём составления диалога по заданной ситуации. Ребята оказывают друг другу помощь в правильном и чётком произношении неродной речи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964572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692696"/>
            <a:ext cx="6192688" cy="6160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5654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52704"/>
          </a:xfrm>
        </p:spPr>
        <p:txBody>
          <a:bodyPr>
            <a:normAutofit fontScale="90000"/>
          </a:bodyPr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4. ОРИЕНТАЦИЯ НА УСПЕХ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484784"/>
            <a:ext cx="7164286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12218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92696"/>
            <a:ext cx="8220404" cy="6165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2360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3" t="2243" r="12033" b="12654"/>
          <a:stretch/>
        </p:blipFill>
        <p:spPr bwMode="auto">
          <a:xfrm>
            <a:off x="0" y="1098041"/>
            <a:ext cx="9128204" cy="5743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260648"/>
            <a:ext cx="700685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4000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71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74408"/>
            <a:ext cx="8229600" cy="1730456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ru-RU" sz="3600" b="1" dirty="0" smtClean="0">
                <a:solidFill>
                  <a:srgbClr val="4E5B6F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3600" b="1" dirty="0" smtClean="0">
                <a:solidFill>
                  <a:srgbClr val="4E5B6F"/>
                </a:solidFill>
                <a:latin typeface="Constantia"/>
                <a:ea typeface="+mn-ea"/>
                <a:cs typeface="+mn-cs"/>
              </a:rPr>
            </a:br>
            <a:r>
              <a:rPr lang="ru-RU" sz="3600" b="1" dirty="0">
                <a:solidFill>
                  <a:srgbClr val="4E5B6F"/>
                </a:solidFill>
                <a:latin typeface="Constantia"/>
                <a:ea typeface="+mn-ea"/>
                <a:cs typeface="+mn-cs"/>
              </a:rPr>
              <a:t/>
            </a:r>
            <a:br>
              <a:rPr lang="ru-RU" sz="3600" b="1" dirty="0">
                <a:solidFill>
                  <a:srgbClr val="4E5B6F"/>
                </a:solidFill>
                <a:latin typeface="Constantia"/>
                <a:ea typeface="+mn-ea"/>
                <a:cs typeface="+mn-cs"/>
              </a:rPr>
            </a:br>
            <a:r>
              <a:rPr lang="ru-RU" sz="3600" b="1" dirty="0" smtClean="0">
                <a:solidFill>
                  <a:srgbClr val="4E5B6F"/>
                </a:solidFill>
                <a:latin typeface="Constantia"/>
                <a:ea typeface="+mn-ea"/>
                <a:cs typeface="+mn-cs"/>
              </a:rPr>
              <a:t>Школьный </a:t>
            </a:r>
            <a:r>
              <a:rPr lang="ru-RU" sz="3600" b="1" dirty="0">
                <a:solidFill>
                  <a:srgbClr val="4E5B6F"/>
                </a:solidFill>
                <a:latin typeface="Constantia"/>
                <a:ea typeface="+mn-ea"/>
                <a:cs typeface="+mn-cs"/>
              </a:rPr>
              <a:t>курс в Российских школах</a:t>
            </a:r>
            <a:br>
              <a:rPr lang="ru-RU" sz="3600" b="1" dirty="0">
                <a:solidFill>
                  <a:srgbClr val="4E5B6F"/>
                </a:solidFill>
                <a:latin typeface="Constantia"/>
                <a:ea typeface="+mn-ea"/>
                <a:cs typeface="+mn-cs"/>
              </a:rPr>
            </a:br>
            <a:endParaRPr lang="ru-RU" sz="36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1" t="29558" r="13031" b="7067"/>
          <a:stretch/>
        </p:blipFill>
        <p:spPr bwMode="auto">
          <a:xfrm>
            <a:off x="611560" y="1844824"/>
            <a:ext cx="8214246" cy="4680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720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ПРОБЛЕМЫ ДЕТЕЙ-ИНОФОНОВ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93" t="38917" r="23156"/>
          <a:stretch/>
        </p:blipFill>
        <p:spPr bwMode="auto">
          <a:xfrm>
            <a:off x="899592" y="2204864"/>
            <a:ext cx="7353837" cy="4413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8899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296144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ПРИЁМЫ  ИСПОЛЬЗУЕМЫЕ В РАБОТЕ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71327152"/>
              </p:ext>
            </p:extLst>
          </p:nvPr>
        </p:nvGraphicFramePr>
        <p:xfrm>
          <a:off x="755575" y="1988840"/>
          <a:ext cx="7848872" cy="41044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61603"/>
                <a:gridCol w="1962423"/>
                <a:gridCol w="1962423"/>
                <a:gridCol w="1962423"/>
              </a:tblGrid>
              <a:tr h="435000"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Словесные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Наглядные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Игровые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>
                          <a:effectLst/>
                        </a:rPr>
                        <a:t>Практические</a:t>
                      </a:r>
                      <a:endParaRPr lang="ru-RU" sz="1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669456"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повторение 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беседа 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вопрос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объяснение 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обсуждение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 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наблюдение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рассматривание иллюстраций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-привлечение внимания действием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игры (дидактические, сюжетно-ролевые)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создание игровой проблемной ситуации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постановка задач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выполнение задания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индивидуальная работа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подведение итогов</a:t>
                      </a:r>
                    </a:p>
                    <a:p>
                      <a:pPr fontAlgn="base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 - анализ работы</a:t>
                      </a:r>
                      <a:endParaRPr lang="ru-RU" sz="1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3054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МЕТОДИЧЕСКИЕ ПРИЕМЫ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55576" y="1988840"/>
            <a:ext cx="75436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Лексическая работа</a:t>
            </a:r>
          </a:p>
          <a:p>
            <a:pPr marL="285750" indent="-285750">
              <a:buFontTx/>
              <a:buChar char="-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Упражнения для развития артикуляционной базы</a:t>
            </a:r>
          </a:p>
          <a:p>
            <a:pPr marL="285750" indent="-285750">
              <a:buFontTx/>
              <a:buChar char="-"/>
            </a:pPr>
            <a:r>
              <a:rPr lang="ru-RU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Проигрование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ситуативных ситуаций, инсценировка...</a:t>
            </a:r>
          </a:p>
          <a:p>
            <a:pPr marL="285750" indent="-285750">
              <a:buFontTx/>
              <a:buChar char="-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Подвижные игры, песни…</a:t>
            </a:r>
          </a:p>
          <a:p>
            <a:pPr marL="285750" indent="-285750">
              <a:buFontTx/>
              <a:buChar char="-"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Ориентация на успех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014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 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4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Пополняем лексический запас</a:t>
            </a:r>
            <a:endParaRPr lang="ru-RU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1" t="41301" r="13526"/>
          <a:stretch/>
        </p:blipFill>
        <p:spPr bwMode="auto">
          <a:xfrm>
            <a:off x="827584" y="2248485"/>
            <a:ext cx="8045415" cy="4348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9066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764704"/>
            <a:ext cx="8124394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1992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ПОЗЁМКА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0" t="9492" r="14210" b="11627"/>
          <a:stretch/>
        </p:blipFill>
        <p:spPr bwMode="auto">
          <a:xfrm>
            <a:off x="-1" y="1268760"/>
            <a:ext cx="9165511" cy="5589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352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801</TotalTime>
  <Words>246</Words>
  <Application>Microsoft Office PowerPoint</Application>
  <PresentationFormat>Экран (4:3)</PresentationFormat>
  <Paragraphs>56</Paragraphs>
  <Slides>25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Поток</vt:lpstr>
      <vt:lpstr>Томилова Виктория Александровна, учитель русского языка и литературы  МОУ «СОШ №2 г.о.Стрежевой» </vt:lpstr>
      <vt:lpstr>«Современные методы и приёмы  в работе с детьми- инофонами на уроках русского языка»</vt:lpstr>
      <vt:lpstr>  Школьный курс в Российских школах </vt:lpstr>
      <vt:lpstr>ПРОБЛЕМЫ ДЕТЕЙ-ИНОФОНОВ</vt:lpstr>
      <vt:lpstr>МЕТОДЫ И ПРИЁМЫ  ИСПОЛЬЗУЕМЫЕ В РАБОТЕ</vt:lpstr>
      <vt:lpstr>МЕТОДИЧЕСКИЕ ПРИЕМЫ</vt:lpstr>
      <vt:lpstr>Прием  1. Пополняем лексический запас</vt:lpstr>
      <vt:lpstr>Презентация PowerPoint</vt:lpstr>
      <vt:lpstr>ПОЗЁМКА</vt:lpstr>
      <vt:lpstr>Презентация PowerPoint</vt:lpstr>
      <vt:lpstr>Презентация PowerPoint</vt:lpstr>
      <vt:lpstr>Скороговорки в картинках</vt:lpstr>
      <vt:lpstr>СКОРОГОВОРКИ</vt:lpstr>
      <vt:lpstr>Презентация PowerPoint</vt:lpstr>
      <vt:lpstr>СЛОВАРНАЯ РАБОТА</vt:lpstr>
      <vt:lpstr>СЛОВАРНАЯ РАБОТА</vt:lpstr>
      <vt:lpstr>ПРИЁМ 2. ЗВУКОПОДРАЖАТЕЛЬНЫЕ СЛОВА</vt:lpstr>
      <vt:lpstr>ПРИЕМ 3. ПРОИГРЫВАНИЕ КОММУНИКАТИВНЫХ СИТУАЦИЙ</vt:lpstr>
      <vt:lpstr>Презентация PowerPoint</vt:lpstr>
      <vt:lpstr>Презентация PowerPoint</vt:lpstr>
      <vt:lpstr>Формы работы с инофонами</vt:lpstr>
      <vt:lpstr>Презентация PowerPoint</vt:lpstr>
      <vt:lpstr>ПРИЕМ 4. ОРИЕНТАЦИЯ НА УСПЕХ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Томилова Виктория Александровна, учитель русского языка и литературы МОУ «СОШ №2 г.о.Стрежевой» </dc:title>
  <dc:creator>Виктория</dc:creator>
  <cp:lastModifiedBy>Виктория</cp:lastModifiedBy>
  <cp:revision>33</cp:revision>
  <dcterms:created xsi:type="dcterms:W3CDTF">2021-06-17T12:52:34Z</dcterms:created>
  <dcterms:modified xsi:type="dcterms:W3CDTF">2021-06-22T15:21:37Z</dcterms:modified>
</cp:coreProperties>
</file>