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9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0" r:id="rId24"/>
    <p:sldId id="281" r:id="rId25"/>
    <p:sldId id="284" r:id="rId26"/>
    <p:sldId id="292" r:id="rId27"/>
    <p:sldId id="293" r:id="rId28"/>
    <p:sldId id="286" r:id="rId29"/>
    <p:sldId id="289" r:id="rId30"/>
    <p:sldId id="287" r:id="rId31"/>
    <p:sldId id="288" r:id="rId32"/>
    <p:sldId id="291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49C288-E768-42EF-ADFD-1D7F684641B0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9A99EA-FEB8-4D91-835B-CFF974E85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E023E-7F42-4EA2-B939-AA2A5A99C3D1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5CE88-13CB-46B4-9E40-CA4C5B1EA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0545-87C7-4D16-8965-05F7609A6D87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6852-02C3-4D92-9986-A96743A66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589C8-04A9-4827-95CC-72AD22C4675E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1B69-D95C-4927-84E4-432FC26A8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0CC158-2202-456D-91E7-1DE2B6D2EB8E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353B06-4866-4A10-893A-E9BB0DD87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6CE49-53B9-4042-BD7F-56D87F5D9AFF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96529-3DD2-445D-85E6-6AAF030C1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940516-5447-4C32-8B7B-28E8D8D94BD4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CB2A04-CD9C-438C-A63A-4285864DC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02CD-9EA0-48BA-8DDF-E873B07413A5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6FAC3-17DE-4AE2-BDB8-F08A0B521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448662-90BD-44E5-8518-9D559C225FAF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AA2817-D5BA-48EC-AB94-D7D6292876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89E843-E77B-4E4B-8A62-70771B1755D0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86649E-FF58-4CD5-9E50-C4B4D260B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FEC260-2941-4658-B995-ED3A9743FB44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477B59-85E5-4459-86CD-36230194B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CCDD4E4-7C14-4762-80E2-94F3593782E2}" type="datetimeFigureOut">
              <a:rPr lang="ru-RU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55BA2CE-266B-4BCF-971E-3773D0DBA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8" r:id="rId5"/>
    <p:sldLayoutId id="2147483693" r:id="rId6"/>
    <p:sldLayoutId id="2147483699" r:id="rId7"/>
    <p:sldLayoutId id="2147483700" r:id="rId8"/>
    <p:sldLayoutId id="2147483701" r:id="rId9"/>
    <p:sldLayoutId id="2147483692" r:id="rId10"/>
    <p:sldLayoutId id="21474836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69666E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69666E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6BB1C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6585CF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7406640" cy="8640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effectLst/>
                <a:latin typeface="Georgia" panose="02040502050405020303" pitchFamily="18" charset="0"/>
              </a:rPr>
              <a:t>МБДОУ  «Детский сад № 12 «Алёнушка» </a:t>
            </a:r>
            <a:r>
              <a:rPr lang="ru-RU" sz="1800" dirty="0" err="1" smtClean="0">
                <a:effectLst/>
                <a:latin typeface="Georgia" panose="02040502050405020303" pitchFamily="18" charset="0"/>
              </a:rPr>
              <a:t>с.Шабаново</a:t>
            </a:r>
            <a:r>
              <a:rPr lang="ru-RU" sz="1800" dirty="0" smtClean="0">
                <a:effectLst/>
                <a:latin typeface="Georgia" panose="02040502050405020303" pitchFamily="18" charset="0"/>
              </a:rPr>
              <a:t>»</a:t>
            </a:r>
            <a:br>
              <a:rPr lang="ru-RU" sz="1800" dirty="0" smtClean="0">
                <a:effectLst/>
                <a:latin typeface="Georgia" panose="02040502050405020303" pitchFamily="18" charset="0"/>
              </a:rPr>
            </a:br>
            <a:r>
              <a:rPr lang="ru-RU" sz="1800" dirty="0">
                <a:effectLst/>
                <a:latin typeface="Georgia" panose="02040502050405020303" pitchFamily="18" charset="0"/>
              </a:rPr>
              <a:t/>
            </a:r>
            <a:br>
              <a:rPr lang="ru-RU" sz="1800" dirty="0">
                <a:effectLst/>
                <a:latin typeface="Georgia" panose="02040502050405020303" pitchFamily="18" charset="0"/>
              </a:rPr>
            </a:br>
            <a:endParaRPr lang="ru-RU" sz="180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988840"/>
            <a:ext cx="7406640" cy="3600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6988" algn="ctr"/>
            <a:endParaRPr lang="ru-RU" smtClean="0">
              <a:solidFill>
                <a:srgbClr val="3A383D"/>
              </a:solidFill>
              <a:cs typeface="Arial" charset="0"/>
            </a:endParaRPr>
          </a:p>
          <a:p>
            <a:pPr marL="26988" algn="ctr"/>
            <a:r>
              <a:rPr lang="ru-RU" sz="2800" b="1" smtClean="0">
                <a:solidFill>
                  <a:srgbClr val="7030A0"/>
                </a:solidFill>
                <a:latin typeface="Georgia" pitchFamily="18" charset="0"/>
                <a:cs typeface="Arial" charset="0"/>
              </a:rPr>
              <a:t>ИСПОЛЬЗОВАНИЕ МЕТОДА  ПРОЕКТНОЙ ДЕЯТЕЛЬНОСТИ В   ПРАКТИКЕ РАБОТЫ СО СТАРШИМИ ДОШКОЛЬНИКАМИ</a:t>
            </a:r>
          </a:p>
          <a:p>
            <a:pPr marL="26988" algn="ctr"/>
            <a:endParaRPr lang="ru-RU" sz="2800" smtClean="0">
              <a:solidFill>
                <a:srgbClr val="3A383D"/>
              </a:solidFill>
              <a:cs typeface="Arial" charset="0"/>
            </a:endParaRPr>
          </a:p>
          <a:p>
            <a:pPr marL="26988" algn="ctr"/>
            <a:endParaRPr lang="ru-RU" sz="2800" smtClean="0">
              <a:solidFill>
                <a:srgbClr val="3A383D"/>
              </a:solidFill>
              <a:cs typeface="Arial" charset="0"/>
            </a:endParaRPr>
          </a:p>
          <a:p>
            <a:pPr marL="26988" algn="r"/>
            <a:r>
              <a:rPr lang="ru-RU" sz="1800" smtClean="0">
                <a:solidFill>
                  <a:srgbClr val="3A383D"/>
                </a:solidFill>
                <a:latin typeface="Georgia" pitchFamily="18" charset="0"/>
                <a:cs typeface="Arial" charset="0"/>
              </a:rPr>
              <a:t>Воспитатель Гамаюнова Наталья Анатольевна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674056" cy="994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Результат проекта </a:t>
            </a:r>
            <a:b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оформление стенгазеты</a:t>
            </a: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2150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412875"/>
            <a:ext cx="7705725" cy="525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60336"/>
            <a:ext cx="8928992" cy="1581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Практика – ориентированный проект</a:t>
            </a:r>
            <a:br>
              <a:rPr lang="ru-RU" sz="2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«Профессии людей»</a:t>
            </a:r>
            <a:br>
              <a:rPr lang="ru-RU" sz="2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endParaRPr lang="ru-RU" sz="2800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6632"/>
            <a:ext cx="4301048" cy="64807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«Больница»</a:t>
            </a: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116632"/>
            <a:ext cx="4392488" cy="64008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«Салон красоты»</a:t>
            </a: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225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836613"/>
            <a:ext cx="4321175" cy="4248150"/>
          </a:xfrm>
          <a:ln w="9525">
            <a:noFill/>
            <a:prstDash val="solid"/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2285"/>
            <a:ext cx="4392488" cy="4252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46064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latin typeface="Georgia" panose="02040502050405020303" pitchFamily="18" charset="0"/>
              </a:rPr>
              <a:t>Побыли в роли дворника и младшего воспитателя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2458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524000"/>
            <a:ext cx="2447925" cy="5073650"/>
          </a:xfrm>
        </p:spPr>
      </p:pic>
      <p:pic>
        <p:nvPicPr>
          <p:cNvPr id="2458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08400" y="1524000"/>
            <a:ext cx="2519363" cy="5073650"/>
          </a:xfrm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484313"/>
            <a:ext cx="26638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Практический проект – </a:t>
            </a:r>
            <a:br>
              <a:rPr lang="ru-RU" sz="2800" b="1" dirty="0" smtClean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«Огород на окне»</a:t>
            </a:r>
            <a:endParaRPr lang="ru-RU" sz="2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08" y="1700808"/>
            <a:ext cx="7498079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46064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Этапы работы проектной деятельности  на примере проекта «Деревья вокруг нас»</a:t>
            </a:r>
            <a:endParaRPr lang="ru-RU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916832"/>
            <a:ext cx="7746064" cy="475252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24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В образовательной программе старшей группы в разделе экологического воспитания стоит задача по формированию  представлений  о некоторых растениях, растущих в нашей местности.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ПРОБЛЕМА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24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Деревья окружают нас повсюду. Однако дети, как правило, почти не обращают на них внимания. Кроме этого дети не различают хвойные и лиственные деревья. Путаются в определении дерева и куста</a:t>
            </a:r>
            <a:r>
              <a:rPr lang="ru-RU" sz="2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  <a:endParaRPr lang="ru-RU" sz="24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476672"/>
            <a:ext cx="7406640" cy="86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Georgia" panose="02040502050405020303" pitchFamily="18" charset="0"/>
              </a:rPr>
              <a:t>ТИП  ПРОЕКТА</a:t>
            </a:r>
            <a:endParaRPr lang="ru-RU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700808"/>
            <a:ext cx="7406640" cy="4752528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По составу участников:</a:t>
            </a:r>
          </a:p>
          <a:p>
            <a:pPr marL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i="1" dirty="0">
                <a:latin typeface="Georgia" panose="02040502050405020303" pitchFamily="18" charset="0"/>
              </a:rPr>
              <a:t>     Групповой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По содержанию:</a:t>
            </a:r>
          </a:p>
          <a:p>
            <a:pPr marL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   </a:t>
            </a:r>
            <a:r>
              <a:rPr lang="ru-RU" sz="2800" i="1" dirty="0">
                <a:latin typeface="Georgia" panose="02040502050405020303" pitchFamily="18" charset="0"/>
              </a:rPr>
              <a:t>Интегративный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Вид проекта: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  <a:p>
            <a:pPr marL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i="1" dirty="0"/>
              <a:t>      </a:t>
            </a:r>
            <a:r>
              <a:rPr lang="ru-RU" sz="2800" i="1" dirty="0"/>
              <a:t>Информационно – творческий.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</a:rPr>
              <a:t>Время реализации проекта: </a:t>
            </a:r>
          </a:p>
          <a:p>
            <a:pPr marL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   </a:t>
            </a:r>
            <a:r>
              <a:rPr lang="ru-RU" sz="2800" i="1" dirty="0">
                <a:latin typeface="Georgia" panose="02040502050405020303" pitchFamily="18" charset="0"/>
              </a:rPr>
              <a:t>Среднесрочный</a:t>
            </a:r>
            <a:endParaRPr lang="ru-RU" sz="2800" dirty="0"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21014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Цель:</a:t>
            </a:r>
            <a:br>
              <a:rPr lang="ru-RU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З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накомство с отдельными деревьями и кустарниками растущими в родном крае.</a:t>
            </a:r>
            <a:endParaRPr lang="ru-RU" sz="2800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28800"/>
            <a:ext cx="7746064" cy="46196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Задачи:</a:t>
            </a:r>
          </a:p>
          <a:p>
            <a:pPr marL="365760" indent="-283464" fontAlgn="auto"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Развивать  познавательную  активность        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дошкольников</a:t>
            </a: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, мышление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, коммуникативные </a:t>
            </a:r>
          </a:p>
          <a:p>
            <a:pPr marL="0" indent="0"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      </a:t>
            </a: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навыки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</a:p>
          <a:p>
            <a:pPr marL="365760" indent="-283464" algn="just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Способствовать формированию представлений  об особенностях внешнего вида деревьев и кустарников.</a:t>
            </a:r>
          </a:p>
          <a:p>
            <a:pPr marL="365760" indent="-283464" algn="just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Закреплять знания о сезонных изменениях в жизни растений.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Развивать 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умение сравнивать и делать </a:t>
            </a: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выводы на основе собственных наблюдений.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Совершенствовать 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изобразительные навыки </a:t>
            </a: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дошкольников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. </a:t>
            </a:r>
            <a:endParaRPr lang="ru-RU" sz="28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Воспитывать 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бережное </a:t>
            </a: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отношение   к  миру  живой  природы.</a:t>
            </a:r>
          </a:p>
          <a:p>
            <a:pPr marL="365760" indent="-283464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7030A0"/>
                </a:solidFill>
                <a:latin typeface="Georgia" panose="02040502050405020303" pitchFamily="18" charset="0"/>
              </a:rPr>
              <a:t>Предполагаемый результат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340768"/>
            <a:ext cx="7746064" cy="5256584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Повышение уровня экологической грамотности детей;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•     Формирование осознанной потребности в общении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с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 природой</a:t>
            </a: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;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•     Создание экологически – развивающей среды на 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участке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 </a:t>
            </a: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детского сада;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•    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Создание </a:t>
            </a: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художественно – эстетической среды;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•     Расширение знаний детей о деревьях : названия и  их  характерные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       особенности, классифицировать на  лиственные и хвойные,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их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 </a:t>
            </a: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значении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       в природе и жизни  человека;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•     Формирование умения видеть разнообразие оттенков красок в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       природе, отображать свои впечатления в творческой деятельности;</a:t>
            </a:r>
          </a:p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Учить </a:t>
            </a: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любить, охранять и беречь родную природу,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соблюдать</a:t>
            </a:r>
          </a:p>
          <a:p>
            <a:pPr marL="82296" indent="0" fontAlgn="auto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правила </a:t>
            </a:r>
            <a:r>
              <a:rPr lang="ru-RU" sz="2600" dirty="0">
                <a:solidFill>
                  <a:schemeClr val="tx1"/>
                </a:solidFill>
                <a:latin typeface="Georgia" panose="02040502050405020303" pitchFamily="18" charset="0"/>
              </a:rPr>
              <a:t>безопасного поведения в лесу.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ПОДГОТОВИТЕЛЬНЫЙ 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Подбор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иллюстративного материала по теме.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Подбор  художественной литературы.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Подбор дидактических игр.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Наблюдение на прогулке, изучение уровня знаний по теме проекта.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Беседа с детьми о деревьях родного края.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Рассматривание деревьев на прогулке.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Загадывание загадок о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деревьях и кустарниках.</a:t>
            </a: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46064" cy="7200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7030A0"/>
                </a:solidFill>
              </a:rPr>
              <a:t>Основной этап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24744"/>
            <a:ext cx="7746064" cy="5123656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latin typeface="Georgia" panose="02040502050405020303" pitchFamily="18" charset="0"/>
              </a:rPr>
              <a:t>Беседы: </a:t>
            </a:r>
            <a:r>
              <a:rPr lang="ru-RU" sz="2400" dirty="0">
                <a:latin typeface="Georgia" panose="02040502050405020303" pitchFamily="18" charset="0"/>
              </a:rPr>
              <a:t>«Какие деревья растут в Кемеровской области»;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latin typeface="Georgia" panose="02040502050405020303" pitchFamily="18" charset="0"/>
              </a:rPr>
              <a:t>      «Как деревья помогают человеку»; «Как появляются деревья»; </a:t>
            </a:r>
            <a:r>
              <a:rPr lang="ru-RU" sz="2400" dirty="0" smtClean="0">
                <a:latin typeface="Georgia" panose="02040502050405020303" pitchFamily="18" charset="0"/>
              </a:rPr>
              <a:t>«</a:t>
            </a:r>
            <a:r>
              <a:rPr lang="ru-RU" sz="2400" dirty="0">
                <a:latin typeface="Georgia" panose="02040502050405020303" pitchFamily="18" charset="0"/>
              </a:rPr>
              <a:t>Почему  и как нужно беречь и охранять деревья»;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latin typeface="Georgia" panose="02040502050405020303" pitchFamily="18" charset="0"/>
              </a:rPr>
              <a:t>Чтение художественной литературы: </a:t>
            </a:r>
            <a:r>
              <a:rPr lang="ru-RU" sz="2400" dirty="0">
                <a:latin typeface="Georgia" panose="02040502050405020303" pitchFamily="18" charset="0"/>
              </a:rPr>
              <a:t>Е. Серова. «Зеленая страна»; А. Лопатина «Мудрость дерева», «Жизнь дерева», «Липкины дары»; заучивание стихотворений: «Береза», «Елочка», «Тополь»;  викторина « Загадки о деревьях».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latin typeface="Georgia" panose="02040502050405020303" pitchFamily="18" charset="0"/>
              </a:rPr>
              <a:t>Рассматривание картин с изображением деревьев в разное время года:</a:t>
            </a:r>
            <a:r>
              <a:rPr lang="ru-RU" sz="2400" dirty="0">
                <a:latin typeface="Georgia" panose="02040502050405020303" pitchFamily="18" charset="0"/>
              </a:rPr>
              <a:t> И. Э. Грабарь «Рябинка», И. И. Шишкин «Зима», И. Левитан «Весна. Цветущие яблони», И. И. Шишкин «Дубовая роща»  и беседы.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latin typeface="Georgia" panose="02040502050405020303" pitchFamily="18" charset="0"/>
              </a:rPr>
              <a:t>Слушание музыкальных произведений: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>
                <a:latin typeface="Georgia" panose="02040502050405020303" pitchFamily="18" charset="0"/>
              </a:rPr>
              <a:t>     «Шум листьев», «Голоса леса». 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latin typeface="Georgia" panose="02040502050405020303" pitchFamily="18" charset="0"/>
              </a:rPr>
              <a:t>Просмотр видео </a:t>
            </a:r>
            <a:r>
              <a:rPr lang="ru-RU" sz="2400" dirty="0">
                <a:latin typeface="Georgia" panose="02040502050405020303" pitchFamily="18" charset="0"/>
              </a:rPr>
              <a:t>«Что даёт дерево человеку».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АКТУАЛЬНОСТЬ  ПРОЕКТНОГО  МЕТОДА</a:t>
            </a:r>
            <a:endParaRPr lang="ru-RU" sz="28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340768"/>
            <a:ext cx="7818072" cy="54006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8900" indent="-6350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>
                <a:latin typeface="Georgia" panose="02040502050405020303" pitchFamily="18" charset="0"/>
              </a:rPr>
              <a:t>     Становление современной системы дошкольного образования требует от педагога существенных изменений в воспитательном -  образовательном процессе. При организации образовательной деятельности воспитатель должен учитывать:</a:t>
            </a:r>
          </a:p>
          <a:p>
            <a:pPr marL="425450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Georgia" panose="02040502050405020303" pitchFamily="18" charset="0"/>
              </a:rPr>
              <a:t>Личностно – ориентированный подход в образовании и воспитании;</a:t>
            </a:r>
          </a:p>
          <a:p>
            <a:pPr marL="425450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Georgia" panose="02040502050405020303" pitchFamily="18" charset="0"/>
              </a:rPr>
              <a:t>Интеграцию образовательных процессов;</a:t>
            </a:r>
          </a:p>
          <a:p>
            <a:pPr marL="425450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Georgia" panose="02040502050405020303" pitchFamily="18" charset="0"/>
              </a:rPr>
              <a:t>Ориентироваться на формирование таких  качеств как инициативность, самостоятельность;</a:t>
            </a:r>
          </a:p>
          <a:p>
            <a:pPr marL="425450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Georgia" panose="02040502050405020303" pitchFamily="18" charset="0"/>
              </a:rPr>
              <a:t>Развитие творческих способностей а так же предпосылок учебной деятельности. </a:t>
            </a:r>
          </a:p>
          <a:p>
            <a:pPr marL="82550" indent="0" fontAlgn="auto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</a:rPr>
              <a:t>    Одним из перспективных и эффективных  методов, способствующих решению выше перечисленных требований является метод проектной деятельности</a:t>
            </a:r>
            <a:endParaRPr lang="ru-RU" sz="20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latin typeface="Georgia" panose="02040502050405020303" pitchFamily="18" charset="0"/>
              </a:rPr>
              <a:t>МЫСЛИТЕЛЬНАЯ  КАРТА</a:t>
            </a:r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66124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Составление плана и развивающих заданий с помощью мыслительной карты, которая представляет собой визуальный целостный образ рассматриваемой проблемы: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Что это дерево или кустарник?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Частью чего является?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Из чего состоит?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Чем было раньше?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Друзья.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Противники.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Чем будет потом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?</a:t>
            </a: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«Священные деревья»</a:t>
            </a:r>
            <a:endParaRPr lang="ru-RU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46064" cy="9224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НАБЛЛЮДЕНИЕ ЗА РЯБИНОЙ И ЛИСТВЕННИЦЕЙ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340768"/>
            <a:ext cx="3816424" cy="5328592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Georgia" panose="02040502050405020303" pitchFamily="18" charset="0"/>
              </a:rPr>
              <a:t>осенью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340768"/>
            <a:ext cx="3785624" cy="5328592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Georgia" panose="02040502050405020303" pitchFamily="18" charset="0"/>
              </a:rPr>
              <a:t>зимой</a:t>
            </a: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844675"/>
            <a:ext cx="381635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5088" y="1844675"/>
            <a:ext cx="381952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320"/>
            <a:ext cx="7674056" cy="8504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Сходства и отличия лиственных и хвойных деревьев</a:t>
            </a:r>
            <a:endParaRPr lang="ru-RU" sz="28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268413"/>
            <a:ext cx="3833812" cy="5400675"/>
          </a:xfrm>
        </p:spPr>
      </p:pic>
      <p:pic>
        <p:nvPicPr>
          <p:cNvPr id="3584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1268413"/>
            <a:ext cx="3730625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674056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Образовательная область - </a:t>
            </a:r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Развитие </a:t>
            </a:r>
            <a:r>
              <a:rPr lang="ru-RU" sz="2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речи</a:t>
            </a:r>
            <a:br>
              <a:rPr lang="ru-RU" sz="2200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Составление </a:t>
            </a:r>
            <a:r>
              <a:rPr lang="ru-RU" sz="2700" dirty="0">
                <a:solidFill>
                  <a:schemeClr val="tx1"/>
                </a:solidFill>
                <a:latin typeface="Georgia" panose="02040502050405020303" pitchFamily="18" charset="0"/>
              </a:rPr>
              <a:t>рассказа о деревьях по алгоритму</a:t>
            </a:r>
            <a:br>
              <a:rPr lang="ru-RU" sz="27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ru-RU" sz="27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447800"/>
            <a:ext cx="7634287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674056" cy="128215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Образовательная область - Познание</a:t>
            </a:r>
            <a:br>
              <a:rPr lang="ru-RU" sz="2000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Как заготавливают и </a:t>
            </a: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куда используют </a:t>
            </a:r>
            <a:r>
              <a:rPr lang="ru-RU" sz="2800" dirty="0">
                <a:solidFill>
                  <a:srgbClr val="7030A0"/>
                </a:solidFill>
                <a:latin typeface="Georgia" panose="02040502050405020303" pitchFamily="18" charset="0"/>
              </a:rPr>
              <a:t>древесину» </a:t>
            </a:r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700213"/>
            <a:ext cx="2665412" cy="5124450"/>
          </a:xfrm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700213"/>
            <a:ext cx="273685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700213"/>
            <a:ext cx="2627312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46064" cy="8504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anose="02040502050405020303" pitchFamily="18" charset="0"/>
              </a:rPr>
              <a:t>ИНДИВИДУАЛЬНАЯ  РАБОТА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268760"/>
            <a:ext cx="3816424" cy="54006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Строение дерева </a:t>
            </a: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268760"/>
            <a:ext cx="3785624" cy="54006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Назови дерево</a:t>
            </a: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38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773238"/>
            <a:ext cx="3744912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773238"/>
            <a:ext cx="38163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Georgia" panose="02040502050405020303" pitchFamily="18" charset="0"/>
              </a:rPr>
              <a:t>ПОДВИЖНЫЕ ИГРЫ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1916832"/>
            <a:ext cx="3657600" cy="4569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16832"/>
            <a:ext cx="3657600" cy="4464496"/>
          </a:xfrm>
        </p:spPr>
      </p:pic>
    </p:spTree>
    <p:extLst>
      <p:ext uri="{BB962C8B-B14F-4D97-AF65-F5344CB8AC3E}">
        <p14:creationId xmlns:p14="http://schemas.microsoft.com/office/powerpoint/2010/main" val="3163529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Georgia" panose="02040502050405020303" pitchFamily="18" charset="0"/>
              </a:rPr>
              <a:t>ДИДАКТИЧЕСКИЕ  ИГРЫ</a:t>
            </a:r>
            <a:endParaRPr lang="ru-RU" sz="3200" b="1" dirty="0"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524000"/>
            <a:ext cx="3657600" cy="49293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22" y="1524000"/>
            <a:ext cx="3498056" cy="4929336"/>
          </a:xfrm>
        </p:spPr>
      </p:pic>
    </p:spTree>
    <p:extLst>
      <p:ext uri="{BB962C8B-B14F-4D97-AF65-F5344CB8AC3E}">
        <p14:creationId xmlns:p14="http://schemas.microsoft.com/office/powerpoint/2010/main" val="689692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776864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НАШЕ ТВОРЧЕСТВО</a:t>
            </a:r>
            <a:b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2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Коллективные работы</a:t>
            </a:r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ru-RU" sz="22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196752"/>
            <a:ext cx="3744416" cy="5472608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«Кудрявая берёзка»</a:t>
            </a:r>
          </a:p>
        </p:txBody>
      </p:sp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00213"/>
            <a:ext cx="374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076056" y="1196753"/>
            <a:ext cx="3888432" cy="551743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Georgia" panose="02040502050405020303" pitchFamily="18" charset="0"/>
              </a:rPr>
              <a:t>«Ёлочка»</a:t>
            </a: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399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700213"/>
            <a:ext cx="3887788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46064" cy="7784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effectLst/>
                <a:latin typeface="Georgia" panose="02040502050405020303" pitchFamily="18" charset="0"/>
              </a:rPr>
              <a:t>  «Ветка  рябины»                                   «Ёлка»</a:t>
            </a:r>
            <a:r>
              <a:rPr lang="ru-RU" sz="2400" dirty="0" smtClean="0">
                <a:effectLst/>
                <a:latin typeface="Georgia" panose="02040502050405020303" pitchFamily="18" charset="0"/>
              </a:rPr>
              <a:t/>
            </a:r>
            <a:br>
              <a:rPr lang="ru-RU" sz="2400" dirty="0" smtClean="0">
                <a:effectLst/>
                <a:latin typeface="Georgia" panose="02040502050405020303" pitchFamily="18" charset="0"/>
              </a:rPr>
            </a:br>
            <a:r>
              <a:rPr lang="ru-RU" sz="2000" dirty="0" smtClean="0">
                <a:effectLst/>
                <a:latin typeface="Georgia" panose="02040502050405020303" pitchFamily="18" charset="0"/>
              </a:rPr>
              <a:t>      пластилина графия                                                   поделка</a:t>
            </a:r>
            <a:endParaRPr lang="ru-RU" sz="240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196975"/>
            <a:ext cx="3833812" cy="5472113"/>
          </a:xfrm>
        </p:spPr>
      </p:pic>
      <p:pic>
        <p:nvPicPr>
          <p:cNvPr id="4096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196975"/>
            <a:ext cx="3671888" cy="5472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984776" cy="121014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anose="02040502050405020303" pitchFamily="18" charset="0"/>
              </a:rPr>
              <a:t>МЕТОД  ПРОЕКТНОЙ </a:t>
            </a:r>
            <a:br>
              <a:rPr lang="ru-RU" sz="2800" b="1" dirty="0" smtClean="0">
                <a:latin typeface="Georgia" panose="02040502050405020303" pitchFamily="18" charset="0"/>
              </a:rPr>
            </a:br>
            <a:r>
              <a:rPr lang="ru-RU" sz="2800" b="1" dirty="0" smtClean="0">
                <a:latin typeface="Georgia" panose="02040502050405020303" pitchFamily="18" charset="0"/>
              </a:rPr>
              <a:t>ДЕЯТЕЛЬНОСТИ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916832"/>
            <a:ext cx="7056784" cy="433156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Основывается  на личностно – ориентируемом подходе  к  обучению  и воспитанию,  он развивает интерес,  любознательность,  формирует навыки сотрудничества и  практические  умения.</a:t>
            </a:r>
            <a:endParaRPr lang="ru-RU" sz="2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320"/>
            <a:ext cx="7416824" cy="65836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Рисование листьями оттиск</a:t>
            </a:r>
            <a:endParaRPr lang="ru-RU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831850"/>
            <a:ext cx="74168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674056" cy="6323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latin typeface="Georgia" panose="02040502050405020303" pitchFamily="18" charset="0"/>
              </a:rPr>
              <a:t>Рисование  сухой   листвой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00113"/>
            <a:ext cx="7705725" cy="56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0244"/>
            <a:ext cx="749935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Итоговое мероприятие проекта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Праздник  «Защитники леса»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447800"/>
            <a:ext cx="7499350" cy="5149552"/>
          </a:xfrm>
        </p:spPr>
      </p:pic>
    </p:spTree>
    <p:extLst>
      <p:ext uri="{BB962C8B-B14F-4D97-AF65-F5344CB8AC3E}">
        <p14:creationId xmlns:p14="http://schemas.microsoft.com/office/powerpoint/2010/main" val="41240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381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ПРЕИМУЩЕСТВО  ПРОЕКТНОГО  МЕТОДА</a:t>
            </a:r>
            <a:endParaRPr lang="ru-RU" sz="32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556792"/>
            <a:ext cx="7498080" cy="4691608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Даёт  возможность для активизации самостоятельной и совместной деятельности </a:t>
            </a: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дошкольников.</a:t>
            </a:r>
          </a:p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Помогает 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осваивать  окружающую </a:t>
            </a: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действительность.</a:t>
            </a:r>
            <a:endParaRPr lang="ru-RU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Ориентирует на диалоговое взаимодействие детей, родителей и </a:t>
            </a: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педагогов.</a:t>
            </a:r>
          </a:p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Способствует умению наблюдать, слушать, обобщать и анализировать.</a:t>
            </a:r>
          </a:p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Формирует коммуникативные навыки и нравственные качества</a:t>
            </a:r>
            <a:endParaRPr lang="ru-RU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ru-RU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88900" indent="-63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Исследовательский </a:t>
            </a:r>
            <a:r>
              <a:rPr lang="ru-RU" sz="2800" dirty="0">
                <a:latin typeface="Georgia" panose="02040502050405020303" pitchFamily="18" charset="0"/>
              </a:rPr>
              <a:t>проект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« Жить нельзя нам без воды»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417639"/>
            <a:ext cx="7499350" cy="52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784976" cy="10081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Информационный </a:t>
            </a:r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проект</a:t>
            </a:r>
            <a:b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8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«Птицы – наши друзья»</a:t>
            </a:r>
            <a:endParaRPr lang="ru-RU" sz="2800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4301048" cy="72008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Дети расширяют знания о птицах нашей местности</a:t>
            </a:r>
            <a:endParaRPr lang="ru-RU" sz="20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188640"/>
            <a:ext cx="4229040" cy="77971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Заботимся о птицах </a:t>
            </a:r>
            <a:endParaRPr lang="ru-RU" sz="20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174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908050"/>
            <a:ext cx="4300537" cy="4752975"/>
          </a:xfrm>
          <a:ln w="9525">
            <a:noFill/>
            <a:prstDash val="solid"/>
          </a:ln>
        </p:spPr>
      </p:pic>
      <p:pic>
        <p:nvPicPr>
          <p:cNvPr id="174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908050"/>
            <a:ext cx="4249737" cy="4752975"/>
          </a:xfrm>
          <a:ln w="9525">
            <a:noFill/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738"/>
            <a:ext cx="7818072" cy="7920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anose="02040502050405020303" pitchFamily="18" charset="0"/>
              </a:rPr>
              <a:t>Экспериментируем и наблюдаем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8088" y="1125538"/>
            <a:ext cx="3795712" cy="5430837"/>
          </a:xfrm>
        </p:spPr>
      </p:pic>
      <p:pic>
        <p:nvPicPr>
          <p:cNvPr id="1843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125538"/>
            <a:ext cx="3857625" cy="5399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76864" cy="7784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Творческие работы детей</a:t>
            </a:r>
            <a:endParaRPr lang="ru-RU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1946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196975"/>
            <a:ext cx="3905250" cy="5400675"/>
          </a:xfrm>
        </p:spPr>
      </p:pic>
      <p:pic>
        <p:nvPicPr>
          <p:cNvPr id="1946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1196975"/>
            <a:ext cx="3816350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71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РАБОТА   С   РОДИТЕЛЯМИ</a:t>
            </a:r>
            <a:endParaRPr lang="ru-RU" sz="32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508434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atin typeface="Georgia" panose="02040502050405020303" pitchFamily="18" charset="0"/>
              </a:rPr>
              <a:t>Информационный стенд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508434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atin typeface="Georgia" panose="02040502050405020303" pitchFamily="18" charset="0"/>
              </a:rPr>
              <a:t>Птицы  в  уголок природы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204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69963"/>
            <a:ext cx="4032250" cy="4475162"/>
          </a:xfrm>
          <a:ln w="9525">
            <a:noFill/>
            <a:prstDash val="solid"/>
          </a:ln>
        </p:spPr>
      </p:pic>
      <p:pic>
        <p:nvPicPr>
          <p:cNvPr id="204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64075" y="908050"/>
            <a:ext cx="4022725" cy="4537075"/>
          </a:xfrm>
          <a:ln w="9525">
            <a:noFill/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940</TotalTime>
  <Words>792</Words>
  <Application>Microsoft Office PowerPoint</Application>
  <PresentationFormat>Экран (4:3)</PresentationFormat>
  <Paragraphs>119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Corbel</vt:lpstr>
      <vt:lpstr>Georgia</vt:lpstr>
      <vt:lpstr>Gill Sans MT</vt:lpstr>
      <vt:lpstr>Times New Roman</vt:lpstr>
      <vt:lpstr>Verdana</vt:lpstr>
      <vt:lpstr>Wingdings</vt:lpstr>
      <vt:lpstr>Wingdings 2</vt:lpstr>
      <vt:lpstr>Солнцестояние</vt:lpstr>
      <vt:lpstr>МБДОУ  «Детский сад № 12 «Алёнушка» с.Шабаново»  </vt:lpstr>
      <vt:lpstr>АКТУАЛЬНОСТЬ  ПРОЕКТНОГО  МЕТОДА</vt:lpstr>
      <vt:lpstr>МЕТОД  ПРОЕКТНОЙ  ДЕЯТЕЛЬНОСТИ</vt:lpstr>
      <vt:lpstr>ПРЕИМУЩЕСТВО  ПРОЕКТНОГО  МЕТОДА</vt:lpstr>
      <vt:lpstr>Исследовательский проект « Жить нельзя нам без воды»</vt:lpstr>
      <vt:lpstr>Информационный проект «Птицы – наши друзья»</vt:lpstr>
      <vt:lpstr>Экспериментируем и наблюдаем</vt:lpstr>
      <vt:lpstr>Творческие работы детей</vt:lpstr>
      <vt:lpstr>РАБОТА   С   РОДИТЕЛЯМИ</vt:lpstr>
      <vt:lpstr>Результат проекта  оформление стенгазеты</vt:lpstr>
      <vt:lpstr>Практика – ориентированный проект «Профессии людей» </vt:lpstr>
      <vt:lpstr>Побыли в роли дворника и младшего воспитателя</vt:lpstr>
      <vt:lpstr>Практический проект –  «Огород на окне»</vt:lpstr>
      <vt:lpstr>Этапы работы проектной деятельности  на примере проекта «Деревья вокруг нас»</vt:lpstr>
      <vt:lpstr>ТИП  ПРОЕКТА</vt:lpstr>
      <vt:lpstr>Цель:     Знакомство с отдельными деревьями и кустарниками растущими в родном крае.</vt:lpstr>
      <vt:lpstr>Предполагаемый результат </vt:lpstr>
      <vt:lpstr>ПОДГОТОВИТЕЛЬНЫЙ  ЭТАП</vt:lpstr>
      <vt:lpstr>Основной этап </vt:lpstr>
      <vt:lpstr>МЫСЛИТЕЛЬНАЯ  КАРТА</vt:lpstr>
      <vt:lpstr>НАБЛЛЮДЕНИЕ ЗА РЯБИНОЙ И ЛИСТВЕННИЦЕЙ</vt:lpstr>
      <vt:lpstr>Сходства и отличия лиственных и хвойных деревьев</vt:lpstr>
      <vt:lpstr>Образовательная область - Развитие речи Составление рассказа о деревьях по алгоритму </vt:lpstr>
      <vt:lpstr>Образовательная область - Познание «Как заготавливают и куда используют древесину» </vt:lpstr>
      <vt:lpstr>ИНДИВИДУАЛЬНАЯ  РАБОТА</vt:lpstr>
      <vt:lpstr>ПОДВИЖНЫЕ ИГРЫ</vt:lpstr>
      <vt:lpstr>ДИДАКТИЧЕСКИЕ  ИГРЫ</vt:lpstr>
      <vt:lpstr> НАШЕ ТВОРЧЕСТВО Коллективные работы </vt:lpstr>
      <vt:lpstr>  «Ветка  рябины»                                   «Ёлка»       пластилина графия                                                   поделка</vt:lpstr>
      <vt:lpstr>Рисование листьями оттиск</vt:lpstr>
      <vt:lpstr>Рисование  сухой   листвой</vt:lpstr>
      <vt:lpstr>Итоговое мероприятие проекта Праздник  «Защитники леса»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 «Детский сад № 12 «Алёнушка» с.Шабаново»  </dc:title>
  <dc:creator>user</dc:creator>
  <cp:lastModifiedBy>Пользователь Windows</cp:lastModifiedBy>
  <cp:revision>49</cp:revision>
  <dcterms:created xsi:type="dcterms:W3CDTF">2020-03-25T11:55:35Z</dcterms:created>
  <dcterms:modified xsi:type="dcterms:W3CDTF">2020-04-01T07:10:22Z</dcterms:modified>
</cp:coreProperties>
</file>