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sldIdLst>
    <p:sldId id="270" r:id="rId2"/>
    <p:sldId id="271" r:id="rId3"/>
    <p:sldId id="257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8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87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1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421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148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9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8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6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2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413" y="2108199"/>
            <a:ext cx="8915399" cy="23719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Реформирование системы специального образования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77079" y="184150"/>
            <a:ext cx="7851775" cy="8572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12"/>
          <p:cNvSpPr>
            <a:spLocks noGrp="1"/>
          </p:cNvSpPr>
          <p:nvPr>
            <p:ph type="body" idx="1"/>
          </p:nvPr>
        </p:nvSpPr>
        <p:spPr>
          <a:xfrm>
            <a:off x="2987675" y="4997450"/>
            <a:ext cx="8915400" cy="155575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cs typeface="Arial" charset="0"/>
              </a:rPr>
              <a:t>Презентацию подготовила: </a:t>
            </a:r>
            <a:r>
              <a:rPr lang="ru-RU" dirty="0" smtClean="0">
                <a:solidFill>
                  <a:schemeClr val="tx1"/>
                </a:solidFill>
              </a:rPr>
              <a:t>Учитель-дефектолог Гольдштейн </a:t>
            </a:r>
            <a:r>
              <a:rPr lang="ru-RU" dirty="0" smtClean="0">
                <a:solidFill>
                  <a:schemeClr val="tx1"/>
                </a:solidFill>
              </a:rPr>
              <a:t>В.А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451" y="463550"/>
            <a:ext cx="9659483" cy="42672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- указывались в общих чертах условия предоставления специаль­ного образования: ребенка признают нуждающимся в специальном обучении, если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имеюшиеся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у него затруднения значительно превы­шают трудности большинства его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одноклассников;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перечислялись действия, осуществление которых предопределя­ло эффективность пребывания ученика в общеобразовательном про­странстве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dirty="0"/>
              <a:t>-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расширялось содержание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38688"/>
            <a:ext cx="9753600" cy="377762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- уточнялись и увеличивались сроки специального образования с 16 до 19 лет;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оговаривалась возможность получения «особыми» детьми неко­торых категорий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послешкольного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образования, в том числе высше­го;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- при реализации задач специального образования четко распре­делялись обязанности между всеми участниками этого многофактор­ного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процесса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- местными школьными образовательными агент­ствами, государством, собственно школами;</a:t>
            </a:r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0" y="254000"/>
            <a:ext cx="10031412" cy="3777622"/>
          </a:xfrm>
        </p:spPr>
        <p:txBody>
          <a:bodyPr/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После реформирования специального образования государствен­ное его обеспечение сократилось на 11,3 % (данные 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1983-­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1984 гг.); число учащихся в специальных школах уменьшилось на 1,7 % (1985 г.).</a:t>
            </a:r>
          </a:p>
          <a:p>
            <a:endParaRPr lang="ru-RU" dirty="0"/>
          </a:p>
        </p:txBody>
      </p:sp>
      <p:pic>
        <p:nvPicPr>
          <p:cNvPr id="5122" name="Picture 2" descr="C:\Users\Администратор.XTREME-HO9HLDEP\Desktop\qwerty-900x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5" y="2829915"/>
            <a:ext cx="7046383" cy="40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6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План:</a:t>
            </a:r>
          </a:p>
        </p:txBody>
      </p:sp>
      <p:sp>
        <p:nvSpPr>
          <p:cNvPr id="20482" name="Объект 7"/>
          <p:cNvSpPr>
            <a:spLocks noGrp="1"/>
          </p:cNvSpPr>
          <p:nvPr>
            <p:ph idx="1"/>
          </p:nvPr>
        </p:nvSpPr>
        <p:spPr>
          <a:xfrm>
            <a:off x="1731963" y="1604963"/>
            <a:ext cx="8915400" cy="4670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70-90-е гг.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«Акт от образовании».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Доклад комитета (1978г.).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«Акт об образовании» с учетом некоторых поправок.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Положения закона.</a:t>
            </a:r>
          </a:p>
          <a:p>
            <a:pPr marL="457200" indent="-457200">
              <a:buFont typeface="Century Gothic" pitchFamily="34" charset="0"/>
              <a:buAutoNum type="arabicPeriod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Century Gothic" pitchFamily="34" charset="0"/>
              <a:buAutoNum type="arabicPeriod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16" y="1173563"/>
            <a:ext cx="6910955" cy="4691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Период 70-90-х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гг.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прошедшего столетия стал переломным для развития специального образования Великобритании</a:t>
            </a:r>
            <a:r>
              <a:rPr lang="ru-RU" sz="3200" dirty="0"/>
              <a:t>. </a:t>
            </a:r>
            <a:endParaRPr lang="ru-RU" dirty="0"/>
          </a:p>
        </p:txBody>
      </p:sp>
      <p:pic>
        <p:nvPicPr>
          <p:cNvPr id="1026" name="Picture 2" descr="C:\Users\Администратор.XTREME-HO9HLDEP\Desktop\Национальный-флаг-домашнего-декора-европейского-кубка-олимпийские-игры-юнион-джек-великобритании-британский-флаг-англия-страна-фла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2" y="1117600"/>
            <a:ext cx="4893733" cy="48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1" y="624111"/>
            <a:ext cx="10033000" cy="8744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756" y="475343"/>
            <a:ext cx="10109578" cy="372412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Прежде всего изменилось отношение к людям с ограниченными возможностями. Новые оценки и принципы нашли отражение в со­здании целенаправленных международных общественных организа­ций (ООН, ЮНЕСКО, ВОЗ) и в принятии ими различных докумен­тов и деклараций, предусматривающих правовое обеспечение наи­более уязвимых общественных групп: детей, подростков, инвалидов, людей с нарушениями развития, а также с сенсорными дефектами.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.XTREME-HO9HLDEP\Desktop\Cutout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6" y="914401"/>
            <a:ext cx="10908452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1" y="624111"/>
            <a:ext cx="10033000" cy="8744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866" y="822867"/>
            <a:ext cx="8915400" cy="136071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В 1970 г.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принят новый «Акт об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образованию»,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юридически закрепивший многие новации и нововведения в системе специального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Закон исключил из педагогического обихода понятие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«не обучаемость»;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 нем оговаривалось, что образование должно быть предо­ставлено всем детям, несмотря на глубину и тяжесть нарушений в развитии.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6883" y="280999"/>
            <a:ext cx="7065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«Акт об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образовании»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.XTREME-HO9HLDEP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7" y="491067"/>
            <a:ext cx="4521199" cy="53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6" y="-101599"/>
            <a:ext cx="6722533" cy="614679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Исследовательский комитет пришел к выводу о необходимости реформы специального образования. Доклад комитета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опубли­кован в 1978 г. (получил известность как «доклад Мэри УОРНОК» ­по имени министра просвещения) и дал толчок к реформированию специального образования на основе новой концепции, которая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отражена в новом законе об образовании 1981 года.</a:t>
            </a:r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052" y="407609"/>
            <a:ext cx="9185955" cy="3968122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«Акт об образовании» 1981 Г. с учетом некоторых поправок, вне­сенных несколько позже (1983, 1988 ГГ.), до настоящего времени ос­тается основным законодательным документом в области специаль­ного образования и действует на территории всей страны.</a:t>
            </a:r>
          </a:p>
          <a:p>
            <a:endParaRPr lang="ru-RU" sz="3200" dirty="0"/>
          </a:p>
        </p:txBody>
      </p:sp>
      <p:pic>
        <p:nvPicPr>
          <p:cNvPr id="4098" name="Picture 2" descr="C:\Users\Администратор.XTREME-HO9HLDEP\Desktop\1493921503_d0a2d0b8d0bfd0b8d187d0bdd18bd0b5_d0b2d0b8d0b4d18b_d09bd0bed0bdd0b4d0bed0bdd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66" y="3369733"/>
            <a:ext cx="5198533" cy="348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900" y="1539118"/>
            <a:ext cx="8915400" cy="4353682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>
                <a:latin typeface="Arial" pitchFamily="34" charset="0"/>
                <a:cs typeface="Arial" pitchFamily="34" charset="0"/>
              </a:rPr>
              <a:t>упразднялись категории </a:t>
            </a:r>
            <a:r>
              <a:rPr lang="ru-RU" sz="3500" dirty="0" err="1">
                <a:latin typeface="Arial" pitchFamily="34" charset="0"/>
                <a:cs typeface="Arial" pitchFamily="34" charset="0"/>
              </a:rPr>
              <a:t>аномальности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3500" dirty="0">
                <a:latin typeface="Arial" pitchFamily="34" charset="0"/>
                <a:cs typeface="Arial" pitchFamily="34" charset="0"/>
              </a:rPr>
              <a:t>- вводился вместо категориального признака обобщенный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термин «дети </a:t>
            </a:r>
            <a:r>
              <a:rPr lang="ru-RU" sz="3500" dirty="0">
                <a:latin typeface="Arial" pitchFamily="34" charset="0"/>
                <a:cs typeface="Arial" pitchFamily="34" charset="0"/>
              </a:rPr>
              <a:t>С особыми образовательными потребностями». </a:t>
            </a: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>
                <a:latin typeface="Arial" pitchFamily="34" charset="0"/>
                <a:cs typeface="Arial" pitchFamily="34" charset="0"/>
              </a:rPr>
              <a:t>- обеспечивалась для каждого ребенка доступность специально­го образования, т. е. образования, отличающегося от обычного;</a:t>
            </a:r>
          </a:p>
          <a:p>
            <a:r>
              <a:rPr lang="ru-RU" sz="3800" dirty="0">
                <a:latin typeface="Arial" pitchFamily="34" charset="0"/>
                <a:cs typeface="Arial" pitchFamily="34" charset="0"/>
              </a:rPr>
              <a:t>- указывались условия проведения тестирования и отбора уча­щихся в систему специального образования.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00" y="227168"/>
            <a:ext cx="782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Определяющими положениями закона стали следующие: </a:t>
            </a:r>
          </a:p>
        </p:txBody>
      </p:sp>
    </p:spTree>
    <p:extLst>
      <p:ext uri="{BB962C8B-B14F-4D97-AF65-F5344CB8AC3E}">
        <p14:creationId xmlns:p14="http://schemas.microsoft.com/office/powerpoint/2010/main" val="29979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466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Реформирование системы специального образования</vt:lpstr>
      <vt:lpstr>План: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Кобыляцкий</dc:creator>
  <cp:lastModifiedBy>Пользователь Windows</cp:lastModifiedBy>
  <cp:revision>16</cp:revision>
  <dcterms:created xsi:type="dcterms:W3CDTF">2016-03-09T18:57:36Z</dcterms:created>
  <dcterms:modified xsi:type="dcterms:W3CDTF">2022-03-22T14:51:23Z</dcterms:modified>
</cp:coreProperties>
</file>