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6" y="-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78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D8516-0085-4827-821D-8FE971567686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1D514-9E68-4F49-8383-27F056E1B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758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7772400" cy="1470025"/>
          </a:xfrm>
        </p:spPr>
        <p:txBody>
          <a:bodyPr/>
          <a:lstStyle>
            <a:lvl1pPr algn="r">
              <a:defRPr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2060848"/>
            <a:ext cx="64008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0985-4EE0-4874-8295-4A689B33904B}" type="datetime1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8391"/>
      </p:ext>
    </p:extLst>
  </p:cSld>
  <p:clrMapOvr>
    <a:masterClrMapping/>
  </p:clrMapOvr>
  <p:transition spd="slow" advClick="0" advTm="8549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4CC9-B942-4868-8862-32CE24677C2A}" type="datetime1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212773"/>
      </p:ext>
    </p:extLst>
  </p:cSld>
  <p:clrMapOvr>
    <a:masterClrMapping/>
  </p:clrMapOvr>
  <p:transition spd="slow" advClick="0" advTm="8549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AD9D0-C3CB-414D-9F81-794D42C0B4FD}" type="datetime1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128552"/>
      </p:ext>
    </p:extLst>
  </p:cSld>
  <p:clrMapOvr>
    <a:masterClrMapping/>
  </p:clrMapOvr>
  <p:transition spd="slow" advClick="0" advTm="8549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AD86-C4D4-46B4-9C37-F7FD8D1F2697}" type="datetime1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888991"/>
      </p:ext>
    </p:extLst>
  </p:cSld>
  <p:clrMapOvr>
    <a:masterClrMapping/>
  </p:clrMapOvr>
  <p:transition spd="slow" advClick="0" advTm="8549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A8EE-60D3-4009-A9DB-2743C5E0C584}" type="datetime1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40524"/>
      </p:ext>
    </p:extLst>
  </p:cSld>
  <p:clrMapOvr>
    <a:masterClrMapping/>
  </p:clrMapOvr>
  <p:transition spd="slow" advClick="0" advTm="8549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65C1-1102-4816-801E-3D81BBDE200F}" type="datetime1">
              <a:rPr lang="ru-RU" smtClean="0"/>
              <a:pPr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832888"/>
      </p:ext>
    </p:extLst>
  </p:cSld>
  <p:clrMapOvr>
    <a:masterClrMapping/>
  </p:clrMapOvr>
  <p:transition spd="slow" advClick="0" advTm="8549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925E-F177-403E-9331-C6C1DB6902AA}" type="datetime1">
              <a:rPr lang="ru-RU" smtClean="0"/>
              <a:pPr/>
              <a:t>04.11.2022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497900"/>
      </p:ext>
    </p:extLst>
  </p:cSld>
  <p:clrMapOvr>
    <a:masterClrMapping/>
  </p:clrMapOvr>
  <p:transition spd="slow" advClick="0" advTm="8549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1C15-7DDE-4F1D-8517-AAF47619EB20}" type="datetime1">
              <a:rPr lang="ru-RU" smtClean="0"/>
              <a:pPr/>
              <a:t>04.11.2022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55715"/>
      </p:ext>
    </p:extLst>
  </p:cSld>
  <p:clrMapOvr>
    <a:masterClrMapping/>
  </p:clrMapOvr>
  <p:transition spd="slow" advClick="0" advTm="8549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793F-3823-45FD-A80B-AB684F8CBBD8}" type="datetime1">
              <a:rPr lang="ru-RU" smtClean="0"/>
              <a:pPr/>
              <a:t>04.11.2022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218183"/>
      </p:ext>
    </p:extLst>
  </p:cSld>
  <p:clrMapOvr>
    <a:masterClrMapping/>
  </p:clrMapOvr>
  <p:transition spd="slow" advClick="0" advTm="8549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7DA5-64DD-4AD9-BF7D-5DB48484BD90}" type="datetime1">
              <a:rPr lang="ru-RU" smtClean="0"/>
              <a:pPr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773590"/>
      </p:ext>
    </p:extLst>
  </p:cSld>
  <p:clrMapOvr>
    <a:masterClrMapping/>
  </p:clrMapOvr>
  <p:transition spd="slow" advClick="0" advTm="8549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5BFC-CC96-439E-A2CF-D1C43E84C3DF}" type="datetime1">
              <a:rPr lang="ru-RU" smtClean="0"/>
              <a:pPr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888949"/>
      </p:ext>
    </p:extLst>
  </p:cSld>
  <p:clrMapOvr>
    <a:masterClrMapping/>
  </p:clrMapOvr>
  <p:transition spd="slow" advClick="0" advTm="8549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92CAE-D484-4135-9B34-5DA960D3A634}" type="datetime1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1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 advTm="8549">
    <p:wheel spokes="8"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>
              <a:lumMod val="95000"/>
            </a:schemeClr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1;&#1086;&#1088;&#1080;&#1089;&#1086;&#1074;&#1072;\Desktop\&#1083;&#1077;&#1087;&#1073;&#1091;&#1082;\deti_galaktiki_prityazhene_zemli_novaya_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Муниципальное бюджетное </a:t>
            </a:r>
            <a:r>
              <a:rPr lang="ru-RU" sz="2800" dirty="0" smtClean="0"/>
              <a:t>образовательное </a:t>
            </a:r>
            <a:r>
              <a:rPr lang="ru-RU" sz="2800" dirty="0" smtClean="0"/>
              <a:t>учреждение </a:t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dirty="0" smtClean="0"/>
              <a:t>СОШ. № 8 г. </a:t>
            </a:r>
            <a:r>
              <a:rPr lang="ru-RU" sz="2800" dirty="0" err="1" smtClean="0"/>
              <a:t>Пересвета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276872"/>
            <a:ext cx="8352928" cy="4320480"/>
          </a:xfrm>
        </p:spPr>
        <p:txBody>
          <a:bodyPr>
            <a:normAutofit lnSpcReduction="10000"/>
          </a:bodyPr>
          <a:lstStyle/>
          <a:p>
            <a:pPr algn="ctr"/>
            <a:endParaRPr lang="ru-RU" sz="4400" dirty="0" smtClean="0">
              <a:solidFill>
                <a:srgbClr val="00B0F0"/>
              </a:solidFill>
            </a:endParaRPr>
          </a:p>
          <a:p>
            <a:pPr algn="ctr"/>
            <a:r>
              <a:rPr lang="ru-RU" sz="4400" dirty="0" smtClean="0">
                <a:solidFill>
                  <a:srgbClr val="00B0F0"/>
                </a:solidFill>
              </a:rPr>
              <a:t>«Знакомство детей с космосом </a:t>
            </a:r>
          </a:p>
          <a:p>
            <a:pPr algn="ctr"/>
            <a:r>
              <a:rPr lang="ru-RU" sz="4400" dirty="0" smtClean="0">
                <a:solidFill>
                  <a:srgbClr val="00B0F0"/>
                </a:solidFill>
              </a:rPr>
              <a:t>в разных видах </a:t>
            </a:r>
          </a:p>
          <a:p>
            <a:pPr algn="ctr"/>
            <a:r>
              <a:rPr lang="ru-RU" sz="4400" dirty="0" smtClean="0">
                <a:solidFill>
                  <a:srgbClr val="00B0F0"/>
                </a:solidFill>
              </a:rPr>
              <a:t>детской деятельности»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err="1" smtClean="0">
                <a:solidFill>
                  <a:srgbClr val="00B0F0"/>
                </a:solidFill>
              </a:rPr>
              <a:t>г.Пересвет</a:t>
            </a:r>
            <a:endParaRPr lang="ru-RU" sz="2000" dirty="0" smtClean="0">
              <a:solidFill>
                <a:srgbClr val="00B0F0"/>
              </a:solidFill>
            </a:endParaRPr>
          </a:p>
          <a:p>
            <a:pPr algn="ctr"/>
            <a:r>
              <a:rPr lang="ru-RU" sz="2000" dirty="0" smtClean="0">
                <a:solidFill>
                  <a:srgbClr val="00B0F0"/>
                </a:solidFill>
              </a:rPr>
              <a:t> 2022г.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7" name="deti_galaktiki_prityazhene_zemli_novaya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6209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СПАСИБО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ЗА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ВНИМАНИЕ!!!!!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 advClick="0" advTm="5569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/>
          </a:bodyPr>
          <a:lstStyle/>
          <a:p>
            <a:r>
              <a:rPr lang="ru-RU" dirty="0" err="1" smtClean="0"/>
              <a:t>Лэпбук</a:t>
            </a:r>
            <a:r>
              <a:rPr lang="ru-RU" dirty="0" smtClean="0"/>
              <a:t> </a:t>
            </a:r>
            <a:r>
              <a:rPr lang="ru-RU" dirty="0" smtClean="0"/>
              <a:t>с элементами </a:t>
            </a:r>
            <a:r>
              <a:rPr lang="ru-RU" dirty="0" err="1" smtClean="0"/>
              <a:t>бизиборда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F0"/>
                </a:solidFill>
              </a:rPr>
              <a:t>«</a:t>
            </a:r>
            <a:r>
              <a:rPr lang="ru-RU" b="1" dirty="0" smtClean="0">
                <a:solidFill>
                  <a:srgbClr val="00B0F0"/>
                </a:solidFill>
              </a:rPr>
              <a:t>Космос для малышей»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800" b="1" dirty="0" smtClean="0"/>
              <a:t>Разработали воспитатели: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Мамедова Т.А., высшая кв. категория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err="1" smtClean="0"/>
              <a:t>Лавицкая</a:t>
            </a:r>
            <a:r>
              <a:rPr lang="ru-RU" sz="2800" b="1" dirty="0" smtClean="0"/>
              <a:t> С.В., 1-ая кв. категория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 advClick="0" advTm="4493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1600" dirty="0" err="1" smtClean="0">
                <a:solidFill>
                  <a:srgbClr val="00B0F0"/>
                </a:solidFill>
                <a:latin typeface="+mn-lt"/>
              </a:rPr>
              <a:t>Лэпбук</a:t>
            </a:r>
            <a:r>
              <a:rPr lang="ru-RU" sz="1600" dirty="0" smtClean="0">
                <a:solidFill>
                  <a:srgbClr val="00B0F0"/>
                </a:solidFill>
                <a:latin typeface="+mn-lt"/>
              </a:rPr>
              <a:t>  </a:t>
            </a:r>
            <a:r>
              <a:rPr lang="ru-RU" sz="1600" dirty="0" smtClean="0">
                <a:solidFill>
                  <a:srgbClr val="00B0F0"/>
                </a:solidFill>
                <a:latin typeface="+mn-lt"/>
              </a:rPr>
              <a:t>«Космос для малышей» с использованием элементов тематического </a:t>
            </a:r>
            <a:r>
              <a:rPr lang="ru-RU" sz="1600" dirty="0" err="1" smtClean="0">
                <a:solidFill>
                  <a:srgbClr val="00B0F0"/>
                </a:solidFill>
                <a:latin typeface="+mn-lt"/>
              </a:rPr>
              <a:t>бизиборда</a:t>
            </a:r>
            <a:r>
              <a:rPr lang="ru-RU" sz="1600" dirty="0" smtClean="0">
                <a:solidFill>
                  <a:srgbClr val="00B0F0"/>
                </a:solidFill>
                <a:latin typeface="+mn-lt"/>
              </a:rPr>
              <a:t>   информативен, многофункционален, обладает дидактическими свойствами, вариативен; пригоден к использованию как одним ребенком, так и подгруппой детей (в том числе с участием взрослого как играющего партнера). Его структура и содержание доступно детям дошкольного возраста, обеспечивает игровую, познавательную, исследовательскую и творческую активность воспитанников. Красочность материала привлекает внимание детей. Действия с использованием элементов </a:t>
            </a:r>
            <a:r>
              <a:rPr lang="ru-RU" sz="1600" dirty="0" err="1" smtClean="0">
                <a:solidFill>
                  <a:srgbClr val="00B0F0"/>
                </a:solidFill>
                <a:latin typeface="+mn-lt"/>
              </a:rPr>
              <a:t>бизиборда</a:t>
            </a:r>
            <a:r>
              <a:rPr lang="ru-RU" sz="1600" dirty="0" smtClean="0">
                <a:solidFill>
                  <a:srgbClr val="00B0F0"/>
                </a:solidFill>
                <a:latin typeface="+mn-lt"/>
              </a:rPr>
              <a:t> вызывает положительные эмоции у детей.</a:t>
            </a:r>
            <a:br>
              <a:rPr lang="ru-RU" sz="1600" dirty="0" smtClean="0">
                <a:solidFill>
                  <a:srgbClr val="00B0F0"/>
                </a:solidFill>
                <a:latin typeface="+mn-lt"/>
              </a:rPr>
            </a:br>
            <a:r>
              <a:rPr lang="ru-RU" sz="1600" u="sng" dirty="0" smtClean="0">
                <a:solidFill>
                  <a:srgbClr val="00B0F0"/>
                </a:solidFill>
                <a:latin typeface="+mn-lt"/>
              </a:rPr>
              <a:t> </a:t>
            </a:r>
            <a:r>
              <a:rPr lang="ru-RU" sz="1600" u="sng" dirty="0" err="1" smtClean="0">
                <a:solidFill>
                  <a:srgbClr val="00B0F0"/>
                </a:solidFill>
                <a:latin typeface="+mn-lt"/>
              </a:rPr>
              <a:t>Лэпбук</a:t>
            </a:r>
            <a:r>
              <a:rPr lang="ru-RU" sz="1600" u="sng" dirty="0" smtClean="0">
                <a:solidFill>
                  <a:srgbClr val="00B0F0"/>
                </a:solidFill>
                <a:latin typeface="+mn-lt"/>
              </a:rPr>
              <a:t>   формирует у детей представление  о солнечной системе:</a:t>
            </a:r>
            <a:r>
              <a:rPr lang="ru-RU" sz="1600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rgbClr val="00B0F0"/>
                </a:solidFill>
                <a:latin typeface="+mn-lt"/>
              </a:rPr>
            </a:br>
            <a:r>
              <a:rPr lang="ru-RU" sz="1600" dirty="0" smtClean="0">
                <a:solidFill>
                  <a:srgbClr val="00B0F0"/>
                </a:solidFill>
                <a:latin typeface="+mn-lt"/>
              </a:rPr>
              <a:t>-  Космическое пространство безгранично большое;</a:t>
            </a:r>
            <a:br>
              <a:rPr lang="ru-RU" sz="1600" dirty="0" smtClean="0">
                <a:solidFill>
                  <a:srgbClr val="00B0F0"/>
                </a:solidFill>
                <a:latin typeface="+mn-lt"/>
              </a:rPr>
            </a:br>
            <a:r>
              <a:rPr lang="ru-RU" sz="1600" dirty="0" smtClean="0">
                <a:solidFill>
                  <a:srgbClr val="00B0F0"/>
                </a:solidFill>
                <a:latin typeface="+mn-lt"/>
              </a:rPr>
              <a:t>- В космосе существуют разные объекты: планеты, звезды, спутники, ракеты, метеориты;</a:t>
            </a:r>
            <a:br>
              <a:rPr lang="ru-RU" sz="1600" dirty="0" smtClean="0">
                <a:solidFill>
                  <a:srgbClr val="00B0F0"/>
                </a:solidFill>
                <a:latin typeface="+mn-lt"/>
              </a:rPr>
            </a:br>
            <a:r>
              <a:rPr lang="ru-RU" sz="1600" dirty="0" smtClean="0">
                <a:solidFill>
                  <a:srgbClr val="00B0F0"/>
                </a:solidFill>
                <a:latin typeface="+mn-lt"/>
              </a:rPr>
              <a:t>- Солнце – огромная звезда;</a:t>
            </a:r>
            <a:br>
              <a:rPr lang="ru-RU" sz="1600" dirty="0" smtClean="0">
                <a:solidFill>
                  <a:srgbClr val="00B0F0"/>
                </a:solidFill>
                <a:latin typeface="+mn-lt"/>
              </a:rPr>
            </a:br>
            <a:r>
              <a:rPr lang="ru-RU" sz="1600" dirty="0" smtClean="0">
                <a:solidFill>
                  <a:srgbClr val="00B0F0"/>
                </a:solidFill>
                <a:latin typeface="+mn-lt"/>
              </a:rPr>
              <a:t>- Вокруг Солнца вращаются планеты. Земля – одна из них;</a:t>
            </a:r>
            <a:br>
              <a:rPr lang="ru-RU" sz="1600" dirty="0" smtClean="0">
                <a:solidFill>
                  <a:srgbClr val="00B0F0"/>
                </a:solidFill>
                <a:latin typeface="+mn-lt"/>
              </a:rPr>
            </a:br>
            <a:r>
              <a:rPr lang="ru-RU" sz="1600" dirty="0" smtClean="0">
                <a:solidFill>
                  <a:srgbClr val="00B0F0"/>
                </a:solidFill>
                <a:latin typeface="+mn-lt"/>
              </a:rPr>
              <a:t>- За счет вращения Земли вокруг Солнца происходит смена времен года и суток;</a:t>
            </a:r>
            <a:br>
              <a:rPr lang="ru-RU" sz="1600" dirty="0" smtClean="0">
                <a:solidFill>
                  <a:srgbClr val="00B0F0"/>
                </a:solidFill>
                <a:latin typeface="+mn-lt"/>
              </a:rPr>
            </a:br>
            <a:r>
              <a:rPr lang="ru-RU" sz="1600" dirty="0" smtClean="0">
                <a:solidFill>
                  <a:srgbClr val="00B0F0"/>
                </a:solidFill>
                <a:latin typeface="+mn-lt"/>
              </a:rPr>
              <a:t>- Космические объекты можно изучать с Земли с помощью телескопа или из космоса, используя спутники и ракеты.</a:t>
            </a:r>
            <a:br>
              <a:rPr lang="ru-RU" sz="1600" dirty="0" smtClean="0">
                <a:solidFill>
                  <a:srgbClr val="00B0F0"/>
                </a:solidFill>
                <a:latin typeface="+mn-lt"/>
              </a:rPr>
            </a:br>
            <a:r>
              <a:rPr lang="ru-RU" sz="1600" dirty="0" smtClean="0">
                <a:solidFill>
                  <a:srgbClr val="00B0F0"/>
                </a:solidFill>
                <a:latin typeface="+mn-lt"/>
              </a:rPr>
              <a:t>- В космосе нет воздуха ни  на одной из планет, кроме Земли.  Поэтому жизнь возможна только на планете Земля.</a:t>
            </a:r>
            <a:br>
              <a:rPr lang="ru-RU" sz="1600" dirty="0" smtClean="0">
                <a:solidFill>
                  <a:srgbClr val="00B0F0"/>
                </a:solidFill>
                <a:latin typeface="+mn-lt"/>
              </a:rPr>
            </a:br>
            <a:r>
              <a:rPr lang="ru-RU" sz="1600" dirty="0" smtClean="0">
                <a:solidFill>
                  <a:srgbClr val="00B0F0"/>
                </a:solidFill>
                <a:latin typeface="+mn-lt"/>
              </a:rPr>
              <a:t>- Чтобы стать космонавтом, надо много тренироваться, быть здоровым, сильным и выносливым.</a:t>
            </a:r>
            <a:br>
              <a:rPr lang="ru-RU" sz="1600" dirty="0" smtClean="0">
                <a:solidFill>
                  <a:srgbClr val="00B0F0"/>
                </a:solidFill>
                <a:latin typeface="+mn-lt"/>
              </a:rPr>
            </a:br>
            <a:r>
              <a:rPr lang="ru-RU" sz="1600" dirty="0" smtClean="0">
                <a:solidFill>
                  <a:srgbClr val="00B0F0"/>
                </a:solidFill>
                <a:latin typeface="+mn-lt"/>
              </a:rPr>
              <a:t>-  Даёт представление о первом человеке в космосе – Юрии Гагарине.</a:t>
            </a:r>
            <a:br>
              <a:rPr lang="ru-RU" sz="1600" dirty="0" smtClean="0">
                <a:solidFill>
                  <a:srgbClr val="00B0F0"/>
                </a:solidFill>
                <a:latin typeface="+mn-lt"/>
              </a:rPr>
            </a:br>
            <a:r>
              <a:rPr lang="ru-RU" sz="1600" dirty="0" smtClean="0">
                <a:solidFill>
                  <a:srgbClr val="00B0F0"/>
                </a:solidFill>
                <a:latin typeface="+mn-lt"/>
              </a:rPr>
              <a:t> </a:t>
            </a:r>
            <a:br>
              <a:rPr lang="ru-RU" sz="1600" dirty="0" smtClean="0">
                <a:solidFill>
                  <a:srgbClr val="00B0F0"/>
                </a:solidFill>
                <a:latin typeface="+mn-lt"/>
              </a:rPr>
            </a:br>
            <a:r>
              <a:rPr lang="ru-RU" sz="1600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latin typeface="+mn-lt"/>
              </a:rPr>
              <a:t>Лэпбук</a:t>
            </a:r>
            <a:r>
              <a:rPr lang="ru-RU" sz="1600" dirty="0" smtClean="0">
                <a:solidFill>
                  <a:srgbClr val="00B0F0"/>
                </a:solidFill>
                <a:latin typeface="+mn-lt"/>
              </a:rPr>
              <a:t>  </a:t>
            </a:r>
            <a:r>
              <a:rPr lang="ru-RU" sz="1600" dirty="0" smtClean="0">
                <a:solidFill>
                  <a:srgbClr val="00B0F0"/>
                </a:solidFill>
                <a:latin typeface="+mn-lt"/>
              </a:rPr>
              <a:t>может помочь детям усвоить новую информацию и закрепить материал в</a:t>
            </a:r>
            <a:br>
              <a:rPr lang="ru-RU" sz="1600" dirty="0" smtClean="0">
                <a:solidFill>
                  <a:srgbClr val="00B0F0"/>
                </a:solidFill>
                <a:latin typeface="+mn-lt"/>
              </a:rPr>
            </a:br>
            <a:r>
              <a:rPr lang="ru-RU" sz="1600" dirty="0" smtClean="0">
                <a:solidFill>
                  <a:srgbClr val="00B0F0"/>
                </a:solidFill>
                <a:latin typeface="+mn-lt"/>
              </a:rPr>
              <a:t> занимательно-игровой форме.</a:t>
            </a:r>
            <a:br>
              <a:rPr lang="ru-RU" sz="1600" dirty="0" smtClean="0">
                <a:solidFill>
                  <a:srgbClr val="00B0F0"/>
                </a:solidFill>
                <a:latin typeface="+mn-lt"/>
              </a:rPr>
            </a:br>
            <a:r>
              <a:rPr lang="ru-RU" sz="1600" dirty="0" smtClean="0">
                <a:solidFill>
                  <a:srgbClr val="00B0F0"/>
                </a:solidFill>
                <a:latin typeface="+mn-lt"/>
              </a:rPr>
              <a:t>  </a:t>
            </a:r>
            <a:br>
              <a:rPr lang="ru-RU" sz="1600" dirty="0" smtClean="0">
                <a:solidFill>
                  <a:srgbClr val="00B0F0"/>
                </a:solidFill>
                <a:latin typeface="+mn-lt"/>
              </a:rPr>
            </a:br>
            <a:r>
              <a:rPr lang="ru-RU" sz="1600" u="sng" dirty="0" smtClean="0">
                <a:solidFill>
                  <a:srgbClr val="00B0F0"/>
                </a:solidFill>
                <a:latin typeface="+mn-lt"/>
              </a:rPr>
              <a:t>Цель:</a:t>
            </a:r>
            <a:r>
              <a:rPr lang="ru-RU" sz="1600" dirty="0" smtClean="0">
                <a:solidFill>
                  <a:srgbClr val="00B0F0"/>
                </a:solidFill>
                <a:latin typeface="+mn-lt"/>
              </a:rPr>
              <a:t> формирование  у  детей  дошкольного возраста представлений о космическом пространстве, Солнечной системе и ее планетах, освоении космоса людьми.</a:t>
            </a:r>
            <a:br>
              <a:rPr lang="ru-RU" sz="1600" dirty="0" smtClean="0">
                <a:solidFill>
                  <a:srgbClr val="00B0F0"/>
                </a:solidFill>
                <a:latin typeface="+mn-lt"/>
              </a:rPr>
            </a:br>
            <a:r>
              <a:rPr lang="ru-RU" sz="1600" u="sng" dirty="0" smtClean="0">
                <a:solidFill>
                  <a:srgbClr val="00B0F0"/>
                </a:solidFill>
                <a:latin typeface="+mn-lt"/>
              </a:rPr>
              <a:t>Задачи: </a:t>
            </a:r>
            <a:r>
              <a:rPr lang="ru-RU" sz="1600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rgbClr val="00B0F0"/>
                </a:solidFill>
                <a:latin typeface="+mn-lt"/>
              </a:rPr>
            </a:br>
            <a:r>
              <a:rPr lang="ru-RU" sz="1600" dirty="0" smtClean="0">
                <a:solidFill>
                  <a:srgbClr val="00B0F0"/>
                </a:solidFill>
                <a:latin typeface="+mn-lt"/>
              </a:rPr>
              <a:t>- развивать у детей  интерес к миру космоса; </a:t>
            </a:r>
            <a:br>
              <a:rPr lang="ru-RU" sz="1600" dirty="0" smtClean="0">
                <a:solidFill>
                  <a:srgbClr val="00B0F0"/>
                </a:solidFill>
                <a:latin typeface="+mn-lt"/>
              </a:rPr>
            </a:br>
            <a:r>
              <a:rPr lang="ru-RU" sz="1600" dirty="0" smtClean="0">
                <a:solidFill>
                  <a:srgbClr val="00B0F0"/>
                </a:solidFill>
                <a:latin typeface="+mn-lt"/>
              </a:rPr>
              <a:t>- способствовать у детей накоплению знаний о солнечной системе и её планетах; </a:t>
            </a:r>
            <a:br>
              <a:rPr lang="ru-RU" sz="1600" dirty="0" smtClean="0">
                <a:solidFill>
                  <a:srgbClr val="00B0F0"/>
                </a:solidFill>
                <a:latin typeface="+mn-lt"/>
              </a:rPr>
            </a:br>
            <a:r>
              <a:rPr lang="ru-RU" sz="1600" dirty="0" smtClean="0">
                <a:solidFill>
                  <a:srgbClr val="00B0F0"/>
                </a:solidFill>
                <a:latin typeface="+mn-lt"/>
              </a:rPr>
              <a:t>-  воспитывать  у детей чувство гордости за достижения отечественных космонавтов.</a:t>
            </a:r>
            <a:r>
              <a:rPr lang="ru-RU" sz="1200" dirty="0" smtClean="0">
                <a:solidFill>
                  <a:srgbClr val="00B0F0"/>
                </a:solidFill>
              </a:rPr>
              <a:t/>
            </a:r>
            <a:br>
              <a:rPr lang="ru-RU" sz="1200" dirty="0" smtClean="0">
                <a:solidFill>
                  <a:srgbClr val="00B0F0"/>
                </a:solidFill>
              </a:rPr>
            </a:br>
            <a:endParaRPr lang="ru-RU" sz="1200" dirty="0">
              <a:solidFill>
                <a:srgbClr val="00B0F0"/>
              </a:solidFill>
              <a:latin typeface="+mn-lt"/>
            </a:endParaRPr>
          </a:p>
        </p:txBody>
      </p:sp>
    </p:spTree>
  </p:cSld>
  <p:clrMapOvr>
    <a:masterClrMapping/>
  </p:clrMapOvr>
  <p:transition spd="slow" advClick="0" advTm="14602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20329_142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476672"/>
            <a:ext cx="5143500" cy="5688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1997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i="1" u="sng" dirty="0" smtClean="0">
                <a:solidFill>
                  <a:srgbClr val="00B0F0"/>
                </a:solidFill>
              </a:rPr>
              <a:t>Игровой материал представлен играми: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«Космос для малышей»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>Задачи: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- </a:t>
            </a:r>
            <a:r>
              <a:rPr lang="ru-RU" sz="1600" dirty="0" smtClean="0"/>
              <a:t>формировать у детей понятия «космос», «космическое пространство»;</a:t>
            </a:r>
            <a:br>
              <a:rPr lang="ru-RU" sz="1600" dirty="0" smtClean="0"/>
            </a:br>
            <a:r>
              <a:rPr lang="ru-RU" sz="1600" dirty="0" smtClean="0"/>
              <a:t>- развивать у детей  память, внимание, речь;</a:t>
            </a:r>
            <a:br>
              <a:rPr lang="ru-RU" sz="1600" dirty="0" smtClean="0"/>
            </a:br>
            <a:r>
              <a:rPr lang="ru-RU" sz="1600" dirty="0" smtClean="0"/>
              <a:t>- воспитывать у детей целеустремленность, чувство товарищества.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IMG_20220329_1426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420888"/>
            <a:ext cx="3939902" cy="3573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C:\Users\79191\Desktop\20220317_1625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11440" y="2049400"/>
            <a:ext cx="4197849" cy="4508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4774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b="1" dirty="0" smtClean="0"/>
              <a:t>«Планеты солнечной системы»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Цель</a:t>
            </a:r>
            <a:r>
              <a:rPr lang="ru-RU" sz="1400" dirty="0" smtClean="0"/>
              <a:t>: знакомить детей  с расположением  планет Солнечной системы по мере их удаления от Солнца. </a:t>
            </a:r>
            <a:br>
              <a:rPr lang="ru-RU" sz="1400" dirty="0" smtClean="0"/>
            </a:br>
            <a:r>
              <a:rPr lang="ru-RU" sz="1400" b="1" dirty="0" smtClean="0"/>
              <a:t>Материал</a:t>
            </a:r>
            <a:r>
              <a:rPr lang="ru-RU" sz="1400" dirty="0" smtClean="0"/>
              <a:t>: карточки с изображением Солнца (1) и планет Солнечной системы.</a:t>
            </a:r>
            <a:br>
              <a:rPr lang="ru-RU" sz="1400" dirty="0" smtClean="0"/>
            </a:br>
            <a:endParaRPr lang="ru-RU" sz="1400" dirty="0">
              <a:latin typeface="+mn-lt"/>
            </a:endParaRPr>
          </a:p>
        </p:txBody>
      </p:sp>
      <p:pic>
        <p:nvPicPr>
          <p:cNvPr id="3" name="Рисунок 2" descr="IMG_20220329_1426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3795886" cy="5013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C:\Users\79191\Desktop\20220317_1626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87797" y="1957019"/>
            <a:ext cx="4109625" cy="4173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4181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b="1" dirty="0" smtClean="0"/>
              <a:t>«</a:t>
            </a:r>
            <a:r>
              <a:rPr lang="ru-RU" sz="1400" b="1" dirty="0" err="1" smtClean="0"/>
              <a:t>Поиграйка</a:t>
            </a:r>
            <a:r>
              <a:rPr lang="ru-RU" sz="1400" b="1" dirty="0" smtClean="0"/>
              <a:t>»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Задачи</a:t>
            </a:r>
            <a:r>
              <a:rPr lang="ru-RU" sz="1400" dirty="0" smtClean="0"/>
              <a:t>: </a:t>
            </a:r>
            <a:br>
              <a:rPr lang="ru-RU" sz="1400" dirty="0" smtClean="0"/>
            </a:br>
            <a:r>
              <a:rPr lang="ru-RU" sz="1400" dirty="0" smtClean="0"/>
              <a:t>- формировать у детей усидчивость, </a:t>
            </a:r>
            <a:br>
              <a:rPr lang="ru-RU" sz="1400" dirty="0" smtClean="0"/>
            </a:br>
            <a:r>
              <a:rPr lang="ru-RU" sz="1400" dirty="0" smtClean="0"/>
              <a:t>- развивать мелкую моторику рук, </a:t>
            </a:r>
            <a:br>
              <a:rPr lang="ru-RU" sz="1400" dirty="0" smtClean="0"/>
            </a:br>
            <a:r>
              <a:rPr lang="ru-RU" sz="1400" dirty="0" smtClean="0"/>
              <a:t>- воспитывать у детей интерес к окружающему миру.  </a:t>
            </a:r>
            <a:br>
              <a:rPr lang="ru-RU" sz="1400" dirty="0" smtClean="0"/>
            </a:br>
            <a:endParaRPr lang="ru-RU" sz="1400" dirty="0">
              <a:latin typeface="+mn-lt"/>
            </a:endParaRPr>
          </a:p>
        </p:txBody>
      </p:sp>
      <p:pic>
        <p:nvPicPr>
          <p:cNvPr id="3" name="Рисунок 2" descr="IMG_20220329_1443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3672408" cy="3284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C:\Users\79191\Desktop\20220317_1627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43286" y="1405587"/>
            <a:ext cx="2576195" cy="2878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79191\Desktop\20220317_16280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37935" y="3787001"/>
            <a:ext cx="2604425" cy="3040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429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«</a:t>
            </a:r>
            <a:r>
              <a:rPr lang="ru-RU" sz="1400" b="1" dirty="0" err="1" smtClean="0"/>
              <a:t>Полетайка</a:t>
            </a:r>
            <a:r>
              <a:rPr lang="ru-RU" sz="1400" b="1" dirty="0" smtClean="0"/>
              <a:t>»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Задачи: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- </a:t>
            </a:r>
            <a:r>
              <a:rPr lang="ru-RU" sz="1400" dirty="0" smtClean="0"/>
              <a:t>формировать у детей элементарные математические  знания, </a:t>
            </a:r>
            <a:br>
              <a:rPr lang="ru-RU" sz="1400" dirty="0" smtClean="0"/>
            </a:br>
            <a:r>
              <a:rPr lang="ru-RU" sz="1400" dirty="0" smtClean="0"/>
              <a:t>- развивать у детей внимание, мышление, диалогическую речь, </a:t>
            </a:r>
            <a:br>
              <a:rPr lang="ru-RU" sz="1400" dirty="0" smtClean="0"/>
            </a:br>
            <a:r>
              <a:rPr lang="ru-RU" sz="1400" dirty="0" smtClean="0"/>
              <a:t>-воспитывать у детей интерес к игре.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endParaRPr lang="ru-RU" sz="1400" dirty="0">
              <a:latin typeface="+mj-lt"/>
            </a:endParaRPr>
          </a:p>
        </p:txBody>
      </p:sp>
      <p:pic>
        <p:nvPicPr>
          <p:cNvPr id="3" name="Рисунок 2" descr="IMG_20220329_1443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484784"/>
            <a:ext cx="4083918" cy="4653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C:\Users\79191\Desktop\20220317_1627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7235" y="2045546"/>
            <a:ext cx="4745597" cy="3192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4258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«</a:t>
            </a:r>
            <a:r>
              <a:rPr lang="ru-RU" sz="1400" b="1" dirty="0" err="1" smtClean="0"/>
              <a:t>Одевайка</a:t>
            </a:r>
            <a:r>
              <a:rPr lang="ru-RU" sz="1400" b="1" dirty="0" smtClean="0"/>
              <a:t>»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Задачи: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- </a:t>
            </a:r>
            <a:r>
              <a:rPr lang="ru-RU" sz="1400" dirty="0" smtClean="0"/>
              <a:t>формировать у детей представление «Космический костюм», </a:t>
            </a:r>
            <a:br>
              <a:rPr lang="ru-RU" sz="1400" dirty="0" smtClean="0"/>
            </a:br>
            <a:r>
              <a:rPr lang="ru-RU" sz="1400" dirty="0" smtClean="0"/>
              <a:t>- развивать внимание, воображение, память, мышление, </a:t>
            </a:r>
            <a:br>
              <a:rPr lang="ru-RU" sz="1400" dirty="0" smtClean="0"/>
            </a:br>
            <a:r>
              <a:rPr lang="ru-RU" sz="1400" dirty="0" smtClean="0"/>
              <a:t>- воспитывать у детей интерес к профессии «Космонавт».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endParaRPr lang="ru-RU" sz="1400" dirty="0">
              <a:latin typeface="+mj-lt"/>
            </a:endParaRPr>
          </a:p>
        </p:txBody>
      </p:sp>
      <p:pic>
        <p:nvPicPr>
          <p:cNvPr id="3" name="Рисунок 2" descr="IMG_20220329_1443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4227934" cy="4869160"/>
          </a:xfrm>
          <a:prstGeom prst="rect">
            <a:avLst/>
          </a:prstGeom>
        </p:spPr>
      </p:pic>
      <p:pic>
        <p:nvPicPr>
          <p:cNvPr id="4" name="Рисунок 3" descr="C:\Users\79191\Desktop\20220317_1629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57465" y="1291407"/>
            <a:ext cx="2736305" cy="3267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79191\Desktop\20220317_16300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89572" y="3967612"/>
            <a:ext cx="2694783" cy="2769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415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tf02615310_win32</Template>
  <TotalTime>469</TotalTime>
  <Words>43</Words>
  <Application>Microsoft Office PowerPoint</Application>
  <PresentationFormat>Экран (4:3)</PresentationFormat>
  <Paragraphs>16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Stars</vt:lpstr>
      <vt:lpstr>Муниципальное бюджетное образовательное учреждение  «СОШ. № 8 г. Пересвета»</vt:lpstr>
      <vt:lpstr>Лэпбук с элементами бизиборда «Космос для малышей»  Разработали воспитатели:  Мамедова Т.А., высшая кв. категория Лавицкая С.В., 1-ая кв. категория </vt:lpstr>
      <vt:lpstr>Лэпбук  «Космос для малышей» с использованием элементов тематического бизиборда   информативен, многофункционален, обладает дидактическими свойствами, вариативен; пригоден к использованию как одним ребенком, так и подгруппой детей (в том числе с участием взрослого как играющего партнера). Его структура и содержание доступно детям дошкольного возраста, обеспечивает игровую, познавательную, исследовательскую и творческую активность воспитанников. Красочность материала привлекает внимание детей. Действия с использованием элементов бизиборда вызывает положительные эмоции у детей.  Лэпбук   формирует у детей представление  о солнечной системе: -  Космическое пространство безгранично большое; - В космосе существуют разные объекты: планеты, звезды, спутники, ракеты, метеориты; - Солнце – огромная звезда; - Вокруг Солнца вращаются планеты. Земля – одна из них; - За счет вращения Земли вокруг Солнца происходит смена времен года и суток; - Космические объекты можно изучать с Земли с помощью телескопа или из космоса, используя спутники и ракеты. - В космосе нет воздуха ни  на одной из планет, кроме Земли.  Поэтому жизнь возможна только на планете Земля. - Чтобы стать космонавтом, надо много тренироваться, быть здоровым, сильным и выносливым. -  Даёт представление о первом человеке в космосе – Юрии Гагарине.    Лэпбук  может помочь детям усвоить новую информацию и закрепить материал в  занимательно-игровой форме.    Цель: формирование  у  детей  дошкольного возраста представлений о космическом пространстве, Солнечной системе и ее планетах, освоении космоса людьми. Задачи:  - развивать у детей  интерес к миру космоса;  - способствовать у детей накоплению знаний о солнечной системе и её планетах;  -  воспитывать  у детей чувство гордости за достижения отечественных космонавтов. </vt:lpstr>
      <vt:lpstr>Презентация PowerPoint</vt:lpstr>
      <vt:lpstr>     Игровой материал представлен играми: «Космос для малышей»   Задачи:  - формировать у детей понятия «космос», «космическое пространство»; - развивать у детей  память, внимание, речь; - воспитывать у детей целеустремленность, чувство товарищества.   </vt:lpstr>
      <vt:lpstr>«Планеты солнечной системы» Цель: знакомить детей  с расположением  планет Солнечной системы по мере их удаления от Солнца.  Материал: карточки с изображением Солнца (1) и планет Солнечной системы. </vt:lpstr>
      <vt:lpstr>«Поиграйка» Задачи:  - формировать у детей усидчивость,  - развивать мелкую моторику рук,  - воспитывать у детей интерес к окружающему миру.   </vt:lpstr>
      <vt:lpstr> «Полетайка» Задачи:  - формировать у детей элементарные математические  знания,  - развивать у детей внимание, мышление, диалогическую речь,  -воспитывать у детей интерес к игре.   </vt:lpstr>
      <vt:lpstr>  «Одевайка»   Задачи:  - формировать у детей представление «Космический костюм»,  - развивать внимание, воображение, память, мышление,  - воспитывать у детей интерес к профессии «Космонавт».   </vt:lpstr>
      <vt:lpstr>СПАСИБО ЗА ВНИМАНИЕ!!!!!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«Детский сад общеразвивающего вида №70»</dc:title>
  <dc:creator>Борисова</dc:creator>
  <cp:lastModifiedBy>Учетная запись Майкрософт</cp:lastModifiedBy>
  <cp:revision>59</cp:revision>
  <dcterms:created xsi:type="dcterms:W3CDTF">2022-03-29T11:03:37Z</dcterms:created>
  <dcterms:modified xsi:type="dcterms:W3CDTF">2022-11-04T09:51:31Z</dcterms:modified>
</cp:coreProperties>
</file>