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7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JGCaRt3YjA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725"/>
            <a:ext cx="9144000" cy="685654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9" name="Прямоугольник 8"/>
          <p:cNvSpPr/>
          <p:nvPr/>
        </p:nvSpPr>
        <p:spPr>
          <a:xfrm>
            <a:off x="611560" y="1340768"/>
            <a:ext cx="7848872" cy="276998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1400" b="1" dirty="0" smtClean="0"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ru-RU" b="1" i="1" dirty="0" smtClean="0">
                <a:ln>
                  <a:solidFill>
                    <a:schemeClr val="bg1"/>
                  </a:solidFill>
                </a:ln>
                <a:effectLst>
                  <a:reflection blurRad="6350" stA="55000" endA="300" endPos="45500" dir="5400000" sy="-100000" algn="bl" rotWithShape="0"/>
                </a:effectLst>
              </a:rPr>
              <a:t>Муниципальное Бюджетное Дошкольное Образовательное Учреждение </a:t>
            </a:r>
            <a:r>
              <a:rPr lang="ru-RU" i="1" dirty="0" smtClean="0">
                <a:ln>
                  <a:solidFill>
                    <a:schemeClr val="bg1"/>
                  </a:solidFill>
                </a:ln>
                <a:effectLst>
                  <a:reflection blurRad="6350" stA="55000" endA="300" endPos="45500" dir="5400000" sy="-100000" algn="bl" rotWithShape="0"/>
                </a:effectLst>
              </a:rPr>
              <a:t>  </a:t>
            </a:r>
          </a:p>
          <a:p>
            <a:r>
              <a:rPr lang="ru-RU" b="1" i="1" dirty="0" smtClean="0">
                <a:ln>
                  <a:solidFill>
                    <a:schemeClr val="bg1"/>
                  </a:solidFill>
                </a:ln>
                <a:effectLst>
                  <a:reflection blurRad="6350" stA="55000" endA="300" endPos="45500" dir="5400000" sy="-100000" algn="bl" rotWithShape="0"/>
                </a:effectLst>
              </a:rPr>
              <a:t>                                    «Ясли-сад №249 города Донецка»</a:t>
            </a:r>
            <a:endParaRPr lang="ru-RU" i="1" dirty="0" smtClean="0">
              <a:ln>
                <a:solidFill>
                  <a:schemeClr val="bg1"/>
                </a:solidFill>
              </a:ln>
              <a:effectLst>
                <a:reflection blurRad="6350" stA="55000" endA="300" endPos="45500" dir="5400000" sy="-100000" algn="bl" rotWithShape="0"/>
              </a:effectLst>
            </a:endParaRPr>
          </a:p>
          <a:p>
            <a:r>
              <a:rPr lang="ru-RU" b="1" dirty="0" smtClean="0">
                <a:ln>
                  <a:solidFill>
                    <a:schemeClr val="bg1"/>
                  </a:solidFill>
                </a:ln>
              </a:rPr>
              <a:t>                </a:t>
            </a:r>
          </a:p>
          <a:p>
            <a:r>
              <a:rPr lang="ru-RU" sz="1400" b="1" dirty="0" smtClean="0">
                <a:ln>
                  <a:solidFill>
                    <a:schemeClr val="bg1"/>
                  </a:solidFill>
                </a:ln>
              </a:rPr>
              <a:t>                     </a:t>
            </a:r>
            <a:r>
              <a:rPr lang="ru-RU" sz="1400" b="1" i="1" dirty="0" smtClean="0">
                <a:ln>
                  <a:solidFill>
                    <a:schemeClr val="bg1"/>
                  </a:solidFill>
                </a:ln>
                <a:effectLst>
                  <a:reflection blurRad="6350" stA="55000" endA="300" endPos="45500" dir="5400000" sy="-100000" algn="bl" rotWithShape="0"/>
                </a:effectLst>
              </a:rPr>
              <a:t>«Многофункциональное дидактическое  пособия для дошкольников»</a:t>
            </a:r>
          </a:p>
          <a:p>
            <a:r>
              <a:rPr lang="ru-RU" sz="1400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</a:rPr>
              <a:t>                                </a:t>
            </a:r>
          </a:p>
          <a:p>
            <a:r>
              <a:rPr lang="ru-RU" sz="3200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              </a:t>
            </a:r>
          </a:p>
          <a:p>
            <a:r>
              <a:rPr lang="ru-RU" sz="3200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               </a:t>
            </a:r>
            <a:r>
              <a:rPr lang="ru-RU" sz="3200" b="1" i="1" dirty="0" smtClean="0">
                <a:ln>
                  <a:solidFill>
                    <a:schemeClr val="bg1"/>
                  </a:solidFill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«Волшебный зонтик»</a:t>
            </a:r>
            <a:endParaRPr lang="ru-RU" sz="3200" i="1" dirty="0" smtClean="0">
              <a:ln>
                <a:solidFill>
                  <a:schemeClr val="bg1"/>
                </a:solidFill>
              </a:ln>
              <a:solidFill>
                <a:schemeClr val="accent4">
                  <a:lumMod val="7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  <a:p>
            <a:pPr algn="ctr"/>
            <a:endParaRPr lang="ru-RU" sz="2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BrnxpaCjAT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Прямоугольник 4"/>
          <p:cNvSpPr/>
          <p:nvPr/>
        </p:nvSpPr>
        <p:spPr>
          <a:xfrm>
            <a:off x="4479631" y="2967335"/>
            <a:ext cx="184731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1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1951673"/>
            <a:ext cx="7992888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smtClean="0">
                <a:solidFill>
                  <a:schemeClr val="accent4">
                    <a:lumMod val="75000"/>
                  </a:schemeClr>
                </a:solidFill>
              </a:rPr>
              <a:t>      </a:t>
            </a:r>
            <a:r>
              <a:rPr lang="ru-RU" sz="3200" b="1" i="1" dirty="0" smtClean="0">
                <a:solidFill>
                  <a:schemeClr val="accent4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«Геометрическая- улитка»</a:t>
            </a:r>
            <a:endParaRPr lang="ru-RU" sz="3200" i="1" dirty="0" smtClean="0">
              <a:solidFill>
                <a:schemeClr val="accent4">
                  <a:lumMod val="75000"/>
                </a:schemeClr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  <a:p>
            <a:endParaRPr lang="ru-RU" sz="1400" b="1" i="1" dirty="0" smtClean="0">
              <a:effectLst>
                <a:reflection blurRad="6350" stA="55000" endA="300" endPos="45500" dir="5400000" sy="-100000" algn="bl" rotWithShape="0"/>
              </a:effectLst>
            </a:endParaRPr>
          </a:p>
          <a:p>
            <a:r>
              <a:rPr lang="ru-RU" sz="1400" b="1" i="1" dirty="0" smtClean="0">
                <a:effectLst>
                  <a:reflection blurRad="6350" stA="55000" endA="300" endPos="45500" dir="5400000" sy="-100000" algn="bl" rotWithShape="0"/>
                </a:effectLst>
              </a:rPr>
              <a:t>Цель: </a:t>
            </a:r>
            <a:r>
              <a:rPr lang="ru-RU" sz="1400" i="1" dirty="0" smtClean="0">
                <a:effectLst>
                  <a:reflection blurRad="6350" stA="55000" endA="300" endPos="45500" dir="5400000" sy="-100000" algn="bl" rotWithShape="0"/>
                </a:effectLst>
              </a:rPr>
              <a:t>Учить детей находить заданны силуэты путем наложения.</a:t>
            </a:r>
          </a:p>
          <a:p>
            <a:r>
              <a:rPr lang="ru-RU" sz="1400" b="1" i="1" dirty="0" smtClean="0">
                <a:effectLst>
                  <a:reflection blurRad="6350" stA="55000" endA="300" endPos="45500" dir="5400000" sy="-100000" algn="bl" rotWithShape="0"/>
                </a:effectLst>
              </a:rPr>
              <a:t>Задачи:</a:t>
            </a:r>
            <a:r>
              <a:rPr lang="ru-RU" sz="1400" i="1" dirty="0" smtClean="0">
                <a:effectLst>
                  <a:reflection blurRad="6350" stA="55000" endA="300" endPos="45500" dir="5400000" sy="-100000" algn="bl" rotWithShape="0"/>
                </a:effectLst>
              </a:rPr>
              <a:t> Упражнять в сравнении предметов по цвету и форме.</a:t>
            </a:r>
          </a:p>
          <a:p>
            <a:r>
              <a:rPr lang="ru-RU" sz="1400" i="1" dirty="0" smtClean="0">
                <a:effectLst>
                  <a:reflection blurRad="6350" stA="55000" endA="300" endPos="45500" dir="5400000" sy="-100000" algn="bl" rotWithShape="0"/>
                </a:effectLst>
              </a:rPr>
              <a:t>                Развивать внимание, наблюдательность, зрительное  восприятие.</a:t>
            </a:r>
          </a:p>
          <a:p>
            <a:r>
              <a:rPr lang="ru-RU" sz="1400" i="1" dirty="0" smtClean="0">
                <a:effectLst>
                  <a:reflection blurRad="6350" stA="55000" endA="300" endPos="45500" dir="5400000" sy="-100000" algn="bl" rotWithShape="0"/>
                </a:effectLst>
              </a:rPr>
              <a:t>                Формировать умение сравнивать, сопоставлять.</a:t>
            </a:r>
            <a:endParaRPr lang="ru-RU" sz="1400" i="1" dirty="0"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7" name="Рисунок 6" descr="lrxNM0tq5J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20072" y="3789040"/>
            <a:ext cx="2548647" cy="23614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BrnxpaCjAT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Прямоугольник 4"/>
          <p:cNvSpPr/>
          <p:nvPr/>
        </p:nvSpPr>
        <p:spPr>
          <a:xfrm>
            <a:off x="3932017" y="2967335"/>
            <a:ext cx="184731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endParaRPr lang="ru-RU" sz="1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1505397"/>
            <a:ext cx="7920880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smtClean="0">
                <a:solidFill>
                  <a:schemeClr val="accent4">
                    <a:lumMod val="75000"/>
                  </a:schemeClr>
                </a:solidFill>
              </a:rPr>
              <a:t>        </a:t>
            </a:r>
            <a:r>
              <a:rPr lang="ru-RU" sz="3200" b="1" i="1" dirty="0" smtClean="0">
                <a:solidFill>
                  <a:schemeClr val="accent4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«Сказка репка»</a:t>
            </a:r>
            <a:endParaRPr lang="ru-RU" sz="3200" i="1" dirty="0" smtClean="0">
              <a:solidFill>
                <a:schemeClr val="accent4">
                  <a:lumMod val="75000"/>
                </a:schemeClr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  <a:p>
            <a:endParaRPr lang="ru-RU" sz="1400" b="1" i="1" dirty="0" smtClean="0">
              <a:effectLst>
                <a:reflection blurRad="6350" stA="55000" endA="300" endPos="45500" dir="5400000" sy="-100000" algn="bl" rotWithShape="0"/>
              </a:effectLst>
            </a:endParaRPr>
          </a:p>
          <a:p>
            <a:r>
              <a:rPr lang="ru-RU" sz="1400" b="1" i="1" dirty="0" smtClean="0">
                <a:effectLst>
                  <a:reflection blurRad="6350" stA="55000" endA="300" endPos="45500" dir="5400000" sy="-100000" algn="bl" rotWithShape="0"/>
                </a:effectLst>
              </a:rPr>
              <a:t>Цель:</a:t>
            </a:r>
            <a:r>
              <a:rPr lang="ru-RU" sz="1400" i="1" dirty="0" smtClean="0">
                <a:effectLst>
                  <a:reflection blurRad="6350" stA="55000" endA="300" endPos="45500" dir="5400000" sy="-100000" algn="bl" rotWithShape="0"/>
                </a:effectLst>
              </a:rPr>
              <a:t> Способствовать активизации познавательного интереса детей посредством сказки.</a:t>
            </a:r>
          </a:p>
          <a:p>
            <a:r>
              <a:rPr lang="ru-RU" sz="1400" b="1" i="1" dirty="0" smtClean="0">
                <a:effectLst>
                  <a:reflection blurRad="6350" stA="55000" endA="300" endPos="45500" dir="5400000" sy="-100000" algn="bl" rotWithShape="0"/>
                </a:effectLst>
              </a:rPr>
              <a:t>Задачи:</a:t>
            </a:r>
            <a:r>
              <a:rPr lang="ru-RU" sz="1400" i="1" dirty="0" smtClean="0">
                <a:effectLst>
                  <a:reflection blurRad="6350" stA="55000" endA="300" endPos="45500" dir="5400000" sy="-100000" algn="bl" rotWithShape="0"/>
                </a:effectLst>
              </a:rPr>
              <a:t> Закреплять знания детей о сказках.</a:t>
            </a:r>
          </a:p>
          <a:p>
            <a:r>
              <a:rPr lang="ru-RU" sz="1400" i="1" dirty="0" smtClean="0">
                <a:effectLst>
                  <a:reflection blurRad="6350" stA="55000" endA="300" endPos="45500" dir="5400000" sy="-100000" algn="bl" rotWithShape="0"/>
                </a:effectLst>
              </a:rPr>
              <a:t>        Расширить знания детей с помощью дидактических игр. </a:t>
            </a:r>
          </a:p>
          <a:p>
            <a:r>
              <a:rPr lang="ru-RU" sz="1400" i="1" dirty="0" smtClean="0">
                <a:effectLst>
                  <a:reflection blurRad="6350" stA="55000" endA="300" endPos="45500" dir="5400000" sy="-100000" algn="bl" rotWithShape="0"/>
                </a:effectLst>
              </a:rPr>
              <a:t>        Воспитать бережное отношение к картинкам и другим материалам.</a:t>
            </a:r>
          </a:p>
          <a:p>
            <a:r>
              <a:rPr lang="ru-RU" sz="1400" i="1" dirty="0" smtClean="0">
                <a:effectLst>
                  <a:reflection blurRad="6350" stA="55000" endA="300" endPos="45500" dir="5400000" sy="-100000" algn="bl" rotWithShape="0"/>
                </a:effectLst>
              </a:rPr>
              <a:t>        Развитие мелкой моторики. </a:t>
            </a:r>
          </a:p>
          <a:p>
            <a:r>
              <a:rPr lang="ru-RU" sz="1400" i="1" dirty="0" smtClean="0">
                <a:effectLst>
                  <a:reflection blurRad="6350" stA="55000" endA="300" endPos="45500" dir="5400000" sy="-100000" algn="bl" rotWithShape="0"/>
                </a:effectLst>
              </a:rPr>
              <a:t>        Обогатить и активизировать словарь детей.</a:t>
            </a:r>
          </a:p>
        </p:txBody>
      </p:sp>
      <p:pic>
        <p:nvPicPr>
          <p:cNvPr id="7" name="Рисунок 6" descr="xs0cMwUenq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91680" y="3835857"/>
            <a:ext cx="5832648" cy="22574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BrnxpaCjAT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80528" y="0"/>
            <a:ext cx="9324528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 descr="0ZEBAJqply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40152" y="908720"/>
            <a:ext cx="2184656" cy="21499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_0w8ydnMeO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87824" y="1916832"/>
            <a:ext cx="2577480" cy="2232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JYVFMtdmG8Y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436096" y="4149080"/>
            <a:ext cx="3024336" cy="17895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4479635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251518" y="4581128"/>
            <a:ext cx="4968553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</a:rPr>
              <a:t>Спасибо за внимание!</a:t>
            </a:r>
            <a:endParaRPr lang="ru-RU" sz="3200" b="1" i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BrnxpaCjAT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375377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Прямоугольник 4"/>
          <p:cNvSpPr/>
          <p:nvPr/>
        </p:nvSpPr>
        <p:spPr>
          <a:xfrm>
            <a:off x="467544" y="1052736"/>
            <a:ext cx="8496944" cy="43396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5400" dirty="0" smtClean="0"/>
              <a:t>                </a:t>
            </a:r>
            <a:r>
              <a:rPr lang="ru-RU" sz="5400" b="1" dirty="0" smtClean="0">
                <a:ln>
                  <a:solidFill>
                    <a:schemeClr val="bg1"/>
                  </a:solidFill>
                </a:ln>
                <a:solidFill>
                  <a:schemeClr val="accent4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</a:p>
          <a:p>
            <a:r>
              <a:rPr lang="ru-RU" sz="5400" b="1" dirty="0" smtClean="0">
                <a:ln>
                  <a:solidFill>
                    <a:schemeClr val="bg1"/>
                  </a:solidFill>
                </a:ln>
                <a:solidFill>
                  <a:schemeClr val="accent4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                   </a:t>
            </a:r>
            <a:r>
              <a:rPr lang="ru-RU" sz="3200" b="1" dirty="0" smtClean="0">
                <a:ln>
                  <a:solidFill>
                    <a:schemeClr val="bg1"/>
                  </a:solidFill>
                </a:ln>
                <a:solidFill>
                  <a:schemeClr val="accent4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Сведения об авторе</a:t>
            </a:r>
            <a:endParaRPr lang="ru-RU" sz="3200" dirty="0" smtClean="0">
              <a:ln>
                <a:solidFill>
                  <a:schemeClr val="bg1"/>
                </a:solidFill>
              </a:ln>
              <a:solidFill>
                <a:schemeClr val="accent4">
                  <a:lumMod val="75000"/>
                </a:schemeClr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  <a:p>
            <a:r>
              <a:rPr lang="ru-RU" sz="1400" dirty="0" smtClean="0"/>
              <a:t>          </a:t>
            </a:r>
          </a:p>
          <a:p>
            <a:r>
              <a:rPr lang="ru-RU" sz="1400" b="1" dirty="0" smtClean="0">
                <a:effectLst>
                  <a:reflection blurRad="6350" stA="55000" endA="300" endPos="45500" dir="5400000" sy="-100000" algn="bl" rotWithShape="0"/>
                </a:effectLst>
              </a:rPr>
              <a:t>                                                                 </a:t>
            </a:r>
            <a:r>
              <a:rPr lang="ru-RU" sz="1400" b="1" i="1" dirty="0" smtClean="0">
                <a:effectLst>
                  <a:reflection blurRad="6350" stA="55000" endA="300" endPos="45500" dir="5400000" sy="-100000" algn="bl" rotWithShape="0"/>
                </a:effectLst>
              </a:rPr>
              <a:t>   Савицкая Ирина Николаевна</a:t>
            </a:r>
          </a:p>
          <a:p>
            <a:r>
              <a:rPr lang="ru-RU" sz="1400" b="1" i="1" dirty="0" smtClean="0">
                <a:effectLst>
                  <a:reflection blurRad="6350" stA="55000" endA="300" endPos="45500" dir="5400000" sy="-100000" algn="bl" rotWithShape="0"/>
                </a:effectLst>
              </a:rPr>
              <a:t>                                                                    Образование:</a:t>
            </a:r>
            <a:r>
              <a:rPr lang="ru-RU" sz="1400" i="1" dirty="0" smtClean="0">
                <a:effectLst>
                  <a:reflection blurRad="6350" stA="55000" endA="300" endPos="45500" dir="5400000" sy="-100000" algn="bl" rotWithShape="0"/>
                </a:effectLst>
              </a:rPr>
              <a:t> Донбасский государственный педагогический    </a:t>
            </a:r>
          </a:p>
          <a:p>
            <a:r>
              <a:rPr lang="ru-RU" sz="1400" i="1" dirty="0" smtClean="0">
                <a:effectLst>
                  <a:reflection blurRad="6350" stA="55000" endA="300" endPos="45500" dir="5400000" sy="-100000" algn="bl" rotWithShape="0"/>
                </a:effectLst>
              </a:rPr>
              <a:t>                                                                                                 университет,2016 Дошкольное воспитание.</a:t>
            </a:r>
          </a:p>
          <a:p>
            <a:r>
              <a:rPr lang="ru-RU" sz="1400" b="1" i="1" dirty="0" smtClean="0">
                <a:effectLst>
                  <a:reflection blurRad="6350" stA="55000" endA="300" endPos="45500" dir="5400000" sy="-100000" algn="bl" rotWithShape="0"/>
                </a:effectLst>
              </a:rPr>
              <a:t>          Место работы: </a:t>
            </a:r>
            <a:r>
              <a:rPr lang="ru-RU" sz="1400" i="1" dirty="0" smtClean="0">
                <a:effectLst>
                  <a:reflection blurRad="6350" stA="55000" endA="300" endPos="45500" dir="5400000" sy="-100000" algn="bl" rotWithShape="0"/>
                </a:effectLst>
              </a:rPr>
              <a:t>МБДОУ «Ясли-сад №249 города Донецка»</a:t>
            </a:r>
          </a:p>
          <a:p>
            <a:r>
              <a:rPr lang="ru-RU" sz="1400" b="1" i="1" dirty="0" smtClean="0">
                <a:effectLst>
                  <a:reflection blurRad="6350" stA="55000" endA="300" endPos="45500" dir="5400000" sy="-100000" algn="bl" rotWithShape="0"/>
                </a:effectLst>
              </a:rPr>
              <a:t>          Должность:</a:t>
            </a:r>
            <a:r>
              <a:rPr lang="ru-RU" sz="1400" i="1" dirty="0" smtClean="0">
                <a:effectLst>
                  <a:reflection blurRad="6350" stA="55000" endA="300" endPos="45500" dir="5400000" sy="-100000" algn="bl" rotWithShape="0"/>
                </a:effectLst>
              </a:rPr>
              <a:t> Воспитатель</a:t>
            </a:r>
          </a:p>
          <a:p>
            <a:r>
              <a:rPr lang="ru-RU" sz="1400" b="1" i="1" dirty="0" smtClean="0">
                <a:effectLst>
                  <a:reflection blurRad="6350" stA="55000" endA="300" endPos="45500" dir="5400000" sy="-100000" algn="bl" rotWithShape="0"/>
                </a:effectLst>
              </a:rPr>
              <a:t>          Стаж:</a:t>
            </a:r>
            <a:r>
              <a:rPr lang="ru-RU" sz="1400" i="1" dirty="0" smtClean="0">
                <a:effectLst>
                  <a:reflection blurRad="6350" stA="55000" endA="300" endPos="45500" dir="5400000" sy="-100000" algn="bl" rotWithShape="0"/>
                </a:effectLst>
              </a:rPr>
              <a:t>11лет</a:t>
            </a:r>
          </a:p>
          <a:p>
            <a:r>
              <a:rPr lang="ru-RU" sz="1400" b="1" i="1" dirty="0" smtClean="0">
                <a:effectLst>
                  <a:reflection blurRad="6350" stA="55000" endA="300" endPos="45500" dir="5400000" sy="-100000" algn="bl" rotWithShape="0"/>
                </a:effectLst>
              </a:rPr>
              <a:t>          Дата и результаты последней аттестации: </a:t>
            </a:r>
            <a:r>
              <a:rPr lang="ru-RU" sz="1400" i="1" dirty="0" smtClean="0">
                <a:effectLst>
                  <a:reflection blurRad="6350" stA="55000" endA="300" endPos="45500" dir="5400000" sy="-100000" algn="bl" rotWithShape="0"/>
                </a:effectLst>
              </a:rPr>
              <a:t>24.03.2021. 9 т.р.</a:t>
            </a:r>
          </a:p>
          <a:p>
            <a:r>
              <a:rPr lang="ru-RU" sz="1400" b="1" i="1" dirty="0" smtClean="0">
                <a:effectLst>
                  <a:reflection blurRad="6350" stA="55000" endA="300" endPos="45500" dir="5400000" sy="-100000" algn="bl" rotWithShape="0"/>
                </a:effectLst>
              </a:rPr>
              <a:t>          Тема самообразования: </a:t>
            </a:r>
            <a:r>
              <a:rPr lang="ru-RU" sz="1400" i="1" dirty="0" smtClean="0">
                <a:effectLst>
                  <a:reflection blurRad="6350" stA="55000" endA="300" endPos="45500" dir="5400000" sy="-100000" algn="bl" rotWithShape="0"/>
                </a:effectLst>
              </a:rPr>
              <a:t>Формирование культуры здорового образа жизни у дошкольников.</a:t>
            </a:r>
          </a:p>
          <a:p>
            <a:r>
              <a:rPr lang="ru-RU" sz="1400" b="1" i="1" dirty="0" smtClean="0">
                <a:effectLst>
                  <a:reflection blurRad="6350" stA="55000" endA="300" endPos="45500" dir="5400000" sy="-100000" algn="bl" rotWithShape="0"/>
                </a:effectLst>
              </a:rPr>
              <a:t>          Дата рождения:</a:t>
            </a:r>
            <a:r>
              <a:rPr lang="ru-RU" sz="1400" i="1" dirty="0" smtClean="0">
                <a:effectLst>
                  <a:reflection blurRad="6350" stA="55000" endA="300" endPos="45500" dir="5400000" sy="-100000" algn="bl" rotWithShape="0"/>
                </a:effectLst>
              </a:rPr>
              <a:t>11.07.1987.</a:t>
            </a:r>
          </a:p>
          <a:p>
            <a:r>
              <a:rPr lang="ru-RU" sz="1400" i="1" dirty="0" smtClean="0">
                <a:effectLst>
                  <a:reflection blurRad="6350" stA="55000" endA="300" endPos="45500" dir="5400000" sy="-100000" algn="bl" rotWithShape="0"/>
                </a:effectLst>
              </a:rPr>
              <a:t>          </a:t>
            </a:r>
            <a:r>
              <a:rPr lang="ru-RU" sz="1400" b="1" i="1" dirty="0" smtClean="0">
                <a:effectLst>
                  <a:reflection blurRad="6350" stA="55000" endA="300" endPos="45500" dir="5400000" sy="-100000" algn="bl" rotWithShape="0"/>
                </a:effectLst>
              </a:rPr>
              <a:t>Контакты (телефон, электронный адрес) </a:t>
            </a:r>
            <a:r>
              <a:rPr lang="ru-RU" sz="1400" i="1" dirty="0" smtClean="0">
                <a:effectLst>
                  <a:reflection blurRad="6350" stA="55000" endA="300" endPos="45500" dir="5400000" sy="-100000" algn="bl" rotWithShape="0"/>
                </a:effectLst>
              </a:rPr>
              <a:t>+79494806016</a:t>
            </a:r>
          </a:p>
          <a:p>
            <a:r>
              <a:rPr lang="ru-RU" sz="1400" i="1" dirty="0" smtClean="0">
                <a:effectLst>
                  <a:reflection blurRad="6350" stA="55000" endA="300" endPos="45500" dir="5400000" sy="-100000" algn="bl" rotWithShape="0"/>
                </a:effectLst>
              </a:rPr>
              <a:t>                                                                                                                      </a:t>
            </a:r>
            <a:r>
              <a:rPr lang="en-US" sz="1400" i="1" u="sng" dirty="0" err="1" smtClean="0">
                <a:effectLst>
                  <a:reflection blurRad="6350" stA="55000" endA="300" endPos="45500" dir="5400000" sy="-100000" algn="bl" rotWithShape="0"/>
                </a:effectLst>
              </a:rPr>
              <a:t>ira</a:t>
            </a:r>
            <a:r>
              <a:rPr lang="ru-RU" sz="1400" i="1" u="sng" dirty="0" smtClean="0">
                <a:effectLst>
                  <a:reflection blurRad="6350" stA="55000" endA="300" endPos="45500" dir="5400000" sy="-100000" algn="bl" rotWithShape="0"/>
                </a:effectLst>
              </a:rPr>
              <a:t>.</a:t>
            </a:r>
            <a:r>
              <a:rPr lang="en-US" sz="1400" i="1" u="sng" dirty="0" err="1" smtClean="0">
                <a:effectLst>
                  <a:reflection blurRad="6350" stA="55000" endA="300" endPos="45500" dir="5400000" sy="-100000" algn="bl" rotWithShape="0"/>
                </a:effectLst>
              </a:rPr>
              <a:t>savickaya</a:t>
            </a:r>
            <a:r>
              <a:rPr lang="ru-RU" sz="1400" i="1" u="sng" dirty="0" smtClean="0">
                <a:effectLst>
                  <a:reflection blurRad="6350" stA="55000" endA="300" endPos="45500" dir="5400000" sy="-100000" algn="bl" rotWithShape="0"/>
                </a:effectLst>
              </a:rPr>
              <a:t>87@</a:t>
            </a:r>
            <a:r>
              <a:rPr lang="en-US" sz="1400" i="1" u="sng" dirty="0" err="1" smtClean="0">
                <a:effectLst>
                  <a:reflection blurRad="6350" stA="55000" endA="300" endPos="45500" dir="5400000" sy="-100000" algn="bl" rotWithShape="0"/>
                </a:effectLst>
              </a:rPr>
              <a:t>gmail</a:t>
            </a:r>
            <a:r>
              <a:rPr lang="ru-RU" sz="1400" i="1" u="sng" dirty="0" smtClean="0">
                <a:effectLst>
                  <a:reflection blurRad="6350" stA="55000" endA="300" endPos="45500" dir="5400000" sy="-100000" algn="bl" rotWithShape="0"/>
                </a:effectLst>
              </a:rPr>
              <a:t>.</a:t>
            </a:r>
            <a:r>
              <a:rPr lang="en-US" sz="1400" i="1" u="sng" dirty="0" smtClean="0">
                <a:effectLst>
                  <a:reflection blurRad="6350" stA="55000" endA="300" endPos="45500" dir="5400000" sy="-100000" algn="bl" rotWithShape="0"/>
                </a:effectLst>
              </a:rPr>
              <a:t>com</a:t>
            </a:r>
            <a:endParaRPr lang="ru-RU" sz="1400" i="1" dirty="0" smtClean="0"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6" name="Рисунок 5" descr="AP_mq72-fU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1844824"/>
            <a:ext cx="2160240" cy="172819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BrnxpaCjAT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83356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Прямоугольник 4"/>
          <p:cNvSpPr/>
          <p:nvPr/>
        </p:nvSpPr>
        <p:spPr>
          <a:xfrm>
            <a:off x="683568" y="1844824"/>
            <a:ext cx="8136904" cy="338554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1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                                                     </a:t>
            </a:r>
            <a:r>
              <a:rPr lang="ru-RU" sz="1400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3200" b="1" i="1" dirty="0" smtClean="0">
                <a:ln>
                  <a:solidFill>
                    <a:schemeClr val="bg1"/>
                  </a:solidFill>
                </a:ln>
                <a:solidFill>
                  <a:schemeClr val="accent4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Цели и задачи</a:t>
            </a:r>
          </a:p>
          <a:p>
            <a:endParaRPr lang="ru-RU" sz="1400" i="1" dirty="0" smtClean="0">
              <a:ln>
                <a:solidFill>
                  <a:schemeClr val="bg1"/>
                </a:solidFill>
              </a:ln>
              <a:solidFill>
                <a:schemeClr val="accent4">
                  <a:lumMod val="75000"/>
                </a:schemeClr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  <a:p>
            <a:r>
              <a:rPr lang="ru-RU" sz="1400" b="1" i="1" dirty="0" smtClean="0">
                <a:effectLst>
                  <a:reflection blurRad="6350" stA="55000" endA="300" endPos="45500" dir="5400000" sy="-100000" algn="bl" rotWithShape="0"/>
                </a:effectLst>
              </a:rPr>
              <a:t>Цель:</a:t>
            </a:r>
            <a:r>
              <a:rPr lang="ru-RU" sz="1400" b="1" dirty="0" smtClean="0">
                <a:effectLst>
                  <a:reflection blurRad="6350" stA="55000" endA="300" endPos="45500" dir="5400000" sy="-100000" algn="bl" rotWithShape="0"/>
                </a:effectLst>
              </a:rPr>
              <a:t>     </a:t>
            </a:r>
            <a:r>
              <a:rPr lang="ru-RU" sz="1400" i="1" dirty="0" smtClean="0">
                <a:effectLst>
                  <a:reflection blurRad="6350" stA="55000" endA="300" endPos="45500" dir="5400000" sy="-100000" algn="bl" rotWithShape="0"/>
                </a:effectLst>
              </a:rPr>
              <a:t>Обогащения сенсорных представлений посредствам дидактических  упражнений.</a:t>
            </a:r>
          </a:p>
          <a:p>
            <a:r>
              <a:rPr lang="ru-RU" sz="1400" i="1" dirty="0" smtClean="0">
                <a:effectLst>
                  <a:reflection blurRad="6350" stA="55000" endA="300" endPos="45500" dir="5400000" sy="-100000" algn="bl" rotWithShape="0"/>
                </a:effectLst>
              </a:rPr>
              <a:t>                Создание благоприятного настроения в процессе адаптации в ДОУ.</a:t>
            </a:r>
          </a:p>
          <a:p>
            <a:endParaRPr lang="ru-RU" sz="1400" b="1" dirty="0" smtClean="0">
              <a:effectLst>
                <a:reflection blurRad="6350" stA="55000" endA="300" endPos="45500" dir="5400000" sy="-100000" algn="bl" rotWithShape="0"/>
              </a:effectLst>
            </a:endParaRPr>
          </a:p>
          <a:p>
            <a:r>
              <a:rPr lang="ru-RU" sz="1400" b="1" i="1" dirty="0" smtClean="0">
                <a:effectLst>
                  <a:reflection blurRad="6350" stA="55000" endA="300" endPos="45500" dir="5400000" sy="-100000" algn="bl" rotWithShape="0"/>
                </a:effectLst>
              </a:rPr>
              <a:t>Задачи: </a:t>
            </a:r>
            <a:r>
              <a:rPr lang="ru-RU" sz="1400" i="1" dirty="0" smtClean="0">
                <a:effectLst>
                  <a:reflection blurRad="6350" stA="55000" endA="300" endPos="45500" dir="5400000" sy="-100000" algn="bl" rotWithShape="0"/>
                </a:effectLst>
              </a:rPr>
              <a:t>Закрепить представления о сенсорных эталонах (цвет, форма , величина) </a:t>
            </a:r>
          </a:p>
          <a:p>
            <a:r>
              <a:rPr lang="ru-RU" sz="1400" i="1" dirty="0" smtClean="0">
                <a:effectLst>
                  <a:reflection blurRad="6350" stA="55000" endA="300" endPos="45500" dir="5400000" sy="-100000" algn="bl" rotWithShape="0"/>
                </a:effectLst>
              </a:rPr>
              <a:t>                Способствовать повышению познавательной активности.</a:t>
            </a:r>
          </a:p>
          <a:p>
            <a:r>
              <a:rPr lang="ru-RU" sz="1400" i="1" dirty="0" smtClean="0">
                <a:effectLst>
                  <a:reflection blurRad="6350" stA="55000" endA="300" endPos="45500" dir="5400000" sy="-100000" algn="bl" rotWithShape="0"/>
                </a:effectLst>
              </a:rPr>
              <a:t>                Обогащать представления об окружающем мире. </a:t>
            </a:r>
          </a:p>
          <a:p>
            <a:r>
              <a:rPr lang="ru-RU" sz="1400" i="1" dirty="0" smtClean="0">
                <a:effectLst>
                  <a:reflection blurRad="6350" stA="55000" endA="300" endPos="45500" dir="5400000" sy="-100000" algn="bl" rotWithShape="0"/>
                </a:effectLst>
              </a:rPr>
              <a:t>                 Упражнять в классификации (овощи, большой, маленький, цвет, форма.)</a:t>
            </a:r>
          </a:p>
          <a:p>
            <a:r>
              <a:rPr lang="ru-RU" sz="1400" i="1" dirty="0" smtClean="0">
                <a:effectLst>
                  <a:reflection blurRad="6350" stA="55000" endA="300" endPos="45500" dir="5400000" sy="-100000" algn="bl" rotWithShape="0"/>
                </a:effectLst>
              </a:rPr>
              <a:t>                 Развивать речь, воображение, мелкую моторику рук.</a:t>
            </a:r>
          </a:p>
          <a:p>
            <a:r>
              <a:rPr lang="ru-RU" sz="1400" i="1" dirty="0" smtClean="0">
                <a:effectLst>
                  <a:reflection blurRad="6350" stA="55000" endA="300" endPos="45500" dir="5400000" sy="-100000" algn="bl" rotWithShape="0"/>
                </a:effectLst>
              </a:rPr>
              <a:t>                Формировать дружеские взаимоотношения и культуру общения в детском коллективе.</a:t>
            </a:r>
          </a:p>
          <a:p>
            <a:endParaRPr lang="ru-RU" sz="1400" b="1" i="1" dirty="0" smtClean="0">
              <a:effectLst>
                <a:reflection blurRad="6350" stA="55000" endA="300" endPos="45500" dir="5400000" sy="-100000" algn="bl" rotWithShape="0"/>
              </a:effectLst>
            </a:endParaRPr>
          </a:p>
          <a:p>
            <a:r>
              <a:rPr lang="ru-RU" sz="1400" b="1" i="1" dirty="0" smtClean="0">
                <a:effectLst>
                  <a:reflection blurRad="6350" stA="55000" endA="300" endPos="45500" dir="5400000" sy="-100000" algn="bl" rotWithShape="0"/>
                </a:effectLst>
              </a:rPr>
              <a:t>Возрастная категория 2-3 года.</a:t>
            </a:r>
          </a:p>
          <a:p>
            <a:endParaRPr lang="ru-RU" sz="1400" b="1" cap="none" spc="0" dirty="0">
              <a:ln>
                <a:solidFill>
                  <a:schemeClr val="bg1"/>
                </a:solidFill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BrnxpaCjAT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08520" y="0"/>
            <a:ext cx="9252520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Прямоугольник 4"/>
          <p:cNvSpPr/>
          <p:nvPr/>
        </p:nvSpPr>
        <p:spPr>
          <a:xfrm>
            <a:off x="827584" y="1772816"/>
            <a:ext cx="7530773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3200" b="1" dirty="0" smtClean="0">
                <a:solidFill>
                  <a:schemeClr val="accent4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                              Описание</a:t>
            </a:r>
            <a:endParaRPr lang="ru-RU" sz="3200" dirty="0" smtClean="0">
              <a:solidFill>
                <a:schemeClr val="accent4">
                  <a:lumMod val="75000"/>
                </a:schemeClr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  <a:p>
            <a:r>
              <a:rPr lang="ru-RU" sz="1400" b="1" i="1" dirty="0" smtClean="0">
                <a:effectLst>
                  <a:reflection blurRad="6350" stA="55000" endA="300" endPos="45500" dir="5400000" sy="-100000" algn="bl" rotWithShape="0"/>
                </a:effectLst>
              </a:rPr>
              <a:t>1. </a:t>
            </a:r>
            <a:r>
              <a:rPr lang="ru-RU" sz="1400" i="1" dirty="0" smtClean="0">
                <a:effectLst>
                  <a:reflection blurRad="6350" stA="55000" endA="300" endPos="45500" dir="5400000" sy="-100000" algn="bl" rotWithShape="0"/>
                </a:effectLst>
              </a:rPr>
              <a:t>Зонт прост в изготовлении.</a:t>
            </a:r>
          </a:p>
          <a:p>
            <a:r>
              <a:rPr lang="ru-RU" sz="1400" b="1" i="1" dirty="0" smtClean="0">
                <a:effectLst>
                  <a:reflection blurRad="6350" stA="55000" endA="300" endPos="45500" dir="5400000" sy="-100000" algn="bl" rotWithShape="0"/>
                </a:effectLst>
              </a:rPr>
              <a:t>2. </a:t>
            </a:r>
            <a:r>
              <a:rPr lang="ru-RU" sz="1400" i="1" dirty="0" smtClean="0">
                <a:effectLst>
                  <a:reflection blurRad="6350" stA="55000" endA="300" endPos="45500" dir="5400000" sy="-100000" algn="bl" rotWithShape="0"/>
                </a:effectLst>
              </a:rPr>
              <a:t>Яркий, привлекает к себе малышей.</a:t>
            </a:r>
          </a:p>
          <a:p>
            <a:r>
              <a:rPr lang="ru-RU" sz="1400" b="1" i="1" dirty="0" smtClean="0">
                <a:effectLst>
                  <a:reflection blurRad="6350" stA="55000" endA="300" endPos="45500" dir="5400000" sy="-100000" algn="bl" rotWithShape="0"/>
                </a:effectLst>
              </a:rPr>
              <a:t>3. </a:t>
            </a:r>
            <a:r>
              <a:rPr lang="ru-RU" sz="1400" i="1" dirty="0" smtClean="0">
                <a:effectLst>
                  <a:reflection blurRad="6350" stA="55000" endA="300" endPos="45500" dir="5400000" sy="-100000" algn="bl" rotWithShape="0"/>
                </a:effectLst>
              </a:rPr>
              <a:t>Некоторые детали можно снять, поменять, добавить.</a:t>
            </a:r>
          </a:p>
          <a:p>
            <a:r>
              <a:rPr lang="ru-RU" sz="1400" b="1" i="1" dirty="0" smtClean="0">
                <a:effectLst>
                  <a:reflection blurRad="6350" stA="55000" endA="300" endPos="45500" dir="5400000" sy="-100000" algn="bl" rotWithShape="0"/>
                </a:effectLst>
              </a:rPr>
              <a:t>4. </a:t>
            </a:r>
            <a:r>
              <a:rPr lang="ru-RU" sz="1400" i="1" dirty="0" smtClean="0">
                <a:effectLst>
                  <a:reflection blurRad="6350" stA="55000" endA="300" endPos="45500" dir="5400000" sy="-100000" algn="bl" rotWithShape="0"/>
                </a:effectLst>
              </a:rPr>
              <a:t>Одновременно несколько детей могут на нем играть.</a:t>
            </a:r>
          </a:p>
        </p:txBody>
      </p:sp>
      <p:pic>
        <p:nvPicPr>
          <p:cNvPr id="6" name="Рисунок 5" descr="0ZEBAJqply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20072" y="3212976"/>
            <a:ext cx="3108047" cy="30586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BrnxpaCjAT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Прямоугольник 4"/>
          <p:cNvSpPr/>
          <p:nvPr/>
        </p:nvSpPr>
        <p:spPr>
          <a:xfrm>
            <a:off x="827585" y="980728"/>
            <a:ext cx="8165306" cy="215443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3200" b="1" i="1" dirty="0" smtClean="0">
                <a:solidFill>
                  <a:schemeClr val="accent4">
                    <a:lumMod val="75000"/>
                  </a:schemeClr>
                </a:solidFill>
              </a:rPr>
              <a:t>                                                                                                         </a:t>
            </a:r>
          </a:p>
          <a:p>
            <a:r>
              <a:rPr lang="ru-RU" sz="3200" b="1" i="1" dirty="0" smtClean="0">
                <a:solidFill>
                  <a:schemeClr val="accent4">
                    <a:lumMod val="75000"/>
                  </a:schemeClr>
                </a:solidFill>
              </a:rPr>
              <a:t>                          </a:t>
            </a:r>
            <a:r>
              <a:rPr lang="ru-RU" sz="3200" b="1" i="1" dirty="0" smtClean="0">
                <a:solidFill>
                  <a:schemeClr val="accent4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Инструментарий  </a:t>
            </a:r>
            <a:endParaRPr lang="ru-RU" sz="3200" i="1" dirty="0" smtClean="0">
              <a:solidFill>
                <a:schemeClr val="accent4">
                  <a:lumMod val="75000"/>
                </a:schemeClr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  <a:p>
            <a:endParaRPr lang="ru-RU" sz="1400" i="1" dirty="0" smtClean="0">
              <a:effectLst>
                <a:reflection blurRad="6350" stA="55000" endA="300" endPos="45500" dir="5400000" sy="-100000" algn="bl" rotWithShape="0"/>
              </a:effectLst>
            </a:endParaRPr>
          </a:p>
          <a:p>
            <a:r>
              <a:rPr lang="ru-RU" sz="1400" i="1" dirty="0" smtClean="0">
                <a:effectLst>
                  <a:reflection blurRad="6350" stA="55000" endA="300" endPos="45500" dir="5400000" sy="-100000" algn="bl" rotWithShape="0"/>
                </a:effectLst>
              </a:rPr>
              <a:t>- съемные детали (персонажи, предметы и пр.) разного цвета и фактуры.</a:t>
            </a:r>
          </a:p>
          <a:p>
            <a:r>
              <a:rPr lang="ru-RU" sz="1400" i="1" dirty="0" smtClean="0">
                <a:effectLst>
                  <a:reflection blurRad="6350" stA="55000" endA="300" endPos="45500" dir="5400000" sy="-100000" algn="bl" rotWithShape="0"/>
                </a:effectLst>
              </a:rPr>
              <a:t>-  Набор систематически пополняется с учетом интересов детей группы и педагогических задач;</a:t>
            </a:r>
          </a:p>
          <a:p>
            <a:r>
              <a:rPr lang="ru-RU" sz="1400" i="1" dirty="0" smtClean="0">
                <a:effectLst>
                  <a:reflection blurRad="6350" stA="55000" endA="300" endPos="45500" dir="5400000" sy="-100000" algn="bl" rotWithShape="0"/>
                </a:effectLst>
              </a:rPr>
              <a:t>-Зонт тканевый.</a:t>
            </a:r>
            <a:r>
              <a:rPr lang="ru-RU" sz="14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</a:p>
          <a:p>
            <a:endParaRPr lang="ru-RU" sz="1400" b="1" i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6" name="Рисунок 5" descr="8LVJTYLjZp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3501008"/>
            <a:ext cx="3611893" cy="27089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JYVFMtdmG8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99592" y="4293096"/>
            <a:ext cx="3240360" cy="1872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BrnxpaCjAT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Прямоугольник 4"/>
          <p:cNvSpPr/>
          <p:nvPr/>
        </p:nvSpPr>
        <p:spPr>
          <a:xfrm>
            <a:off x="539553" y="1196752"/>
            <a:ext cx="8064895" cy="350865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3200" b="1" i="1" dirty="0" smtClean="0">
                <a:solidFill>
                  <a:schemeClr val="accent4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                         </a:t>
            </a:r>
          </a:p>
          <a:p>
            <a:endParaRPr lang="ru-RU" sz="3200" b="1" i="1" dirty="0" smtClean="0">
              <a:solidFill>
                <a:schemeClr val="accent4">
                  <a:lumMod val="75000"/>
                </a:schemeClr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  <a:p>
            <a:r>
              <a:rPr lang="ru-RU" sz="3200" b="1" i="1" dirty="0" smtClean="0">
                <a:solidFill>
                  <a:schemeClr val="accent4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                        Вариативность</a:t>
            </a:r>
            <a:endParaRPr lang="ru-RU" sz="3200" i="1" dirty="0" smtClean="0">
              <a:solidFill>
                <a:schemeClr val="accent4">
                  <a:lumMod val="75000"/>
                </a:schemeClr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  <a:p>
            <a:endParaRPr lang="ru-RU" sz="1400" dirty="0" smtClean="0"/>
          </a:p>
          <a:p>
            <a:r>
              <a:rPr lang="ru-RU" sz="1400" i="1" dirty="0" smtClean="0">
                <a:effectLst>
                  <a:reflection blurRad="6350" stA="55000" endA="300" endPos="45500" dir="5400000" sy="-100000" algn="bl" rotWithShape="0"/>
                </a:effectLst>
              </a:rPr>
              <a:t>       Сегодня я хочу рассказать вам о дидактических играх, в которые я играю с детьми, потому что </a:t>
            </a:r>
          </a:p>
          <a:p>
            <a:r>
              <a:rPr lang="ru-RU" sz="1400" i="1" dirty="0" smtClean="0">
                <a:effectLst>
                  <a:reflection blurRad="6350" stA="55000" endA="300" endPos="45500" dir="5400000" sy="-100000" algn="bl" rotWithShape="0"/>
                </a:effectLst>
              </a:rPr>
              <a:t>именно игра является ведущей деятельностью дошкольника. Игра помогает детям осваивать</a:t>
            </a:r>
          </a:p>
          <a:p>
            <a:r>
              <a:rPr lang="ru-RU" sz="1400" i="1" dirty="0" smtClean="0">
                <a:effectLst>
                  <a:reflection blurRad="6350" stA="55000" endA="300" endPos="45500" dir="5400000" sy="-100000" algn="bl" rotWithShape="0"/>
                </a:effectLst>
              </a:rPr>
              <a:t>признаки предметов, учит классифицировать, обобщать и сравнивать.</a:t>
            </a:r>
          </a:p>
          <a:p>
            <a:r>
              <a:rPr lang="ru-RU" sz="1400" i="1" dirty="0" smtClean="0">
                <a:effectLst>
                  <a:reflection blurRad="6350" stA="55000" endA="300" endPos="45500" dir="5400000" sy="-100000" algn="bl" rotWithShape="0"/>
                </a:effectLst>
              </a:rPr>
              <a:t>       На своих занятиях я использую, самостоятельно изготовленное, дидактическое пособие.</a:t>
            </a:r>
          </a:p>
          <a:p>
            <a:r>
              <a:rPr lang="ru-RU" sz="1400" i="1" dirty="0" smtClean="0">
                <a:effectLst>
                  <a:reflection blurRad="6350" stA="55000" endA="300" endPos="45500" dir="5400000" sy="-100000" algn="bl" rotWithShape="0"/>
                </a:effectLst>
              </a:rPr>
              <a:t>Вашему вниманию, я предлагаю небольшой перечень игр, которые можно проводить с использованием дидактического пособия «</a:t>
            </a:r>
            <a:r>
              <a:rPr lang="ru-RU" sz="1400" b="1" i="1" dirty="0" smtClean="0">
                <a:effectLst>
                  <a:reflection blurRad="6350" stA="55000" endA="300" endPos="45500" dir="5400000" sy="-100000" algn="bl" rotWithShape="0"/>
                </a:effectLst>
              </a:rPr>
              <a:t>Волшебный зонтик». </a:t>
            </a:r>
          </a:p>
          <a:p>
            <a:r>
              <a:rPr lang="ru-RU" sz="1400" i="1" dirty="0" smtClean="0">
                <a:effectLst>
                  <a:reflection blurRad="6350" stA="55000" endA="300" endPos="45500" dir="5400000" sy="-100000" algn="bl" rotWithShape="0"/>
                </a:effectLst>
              </a:rPr>
              <a:t>Эти игры вам всем хорошо известны, вот некоторые из них: </a:t>
            </a:r>
          </a:p>
          <a:p>
            <a:endParaRPr lang="ru-RU" sz="1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BrnxpaCjAT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Прямоугольник 4"/>
          <p:cNvSpPr/>
          <p:nvPr/>
        </p:nvSpPr>
        <p:spPr>
          <a:xfrm>
            <a:off x="683568" y="1772817"/>
            <a:ext cx="8064895" cy="187743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3200" b="1" i="1" dirty="0" smtClean="0">
                <a:solidFill>
                  <a:schemeClr val="accent4">
                    <a:lumMod val="75000"/>
                  </a:schemeClr>
                </a:solidFill>
              </a:rPr>
              <a:t>      </a:t>
            </a:r>
            <a:r>
              <a:rPr lang="ru-RU" sz="3200" b="1" i="1" dirty="0" smtClean="0">
                <a:solidFill>
                  <a:schemeClr val="accent4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«Поможем ежику собрать урожай»</a:t>
            </a:r>
            <a:endParaRPr lang="ru-RU" sz="3200" i="1" dirty="0" smtClean="0">
              <a:solidFill>
                <a:schemeClr val="accent4">
                  <a:lumMod val="75000"/>
                </a:schemeClr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  <a:p>
            <a:r>
              <a:rPr lang="ru-RU" sz="1400" b="1" i="1" dirty="0" smtClean="0">
                <a:effectLst>
                  <a:reflection blurRad="6350" stA="55000" endA="300" endPos="45500" dir="5400000" sy="-100000" algn="bl" rotWithShape="0"/>
                </a:effectLst>
              </a:rPr>
              <a:t>Цель:</a:t>
            </a:r>
            <a:r>
              <a:rPr lang="ru-RU" sz="1400" i="1" dirty="0" smtClean="0">
                <a:effectLst>
                  <a:reflection blurRad="6350" stA="55000" endA="300" endPos="45500" dir="5400000" sy="-100000" algn="bl" rotWithShape="0"/>
                </a:effectLst>
              </a:rPr>
              <a:t> Способствовать развитию интерес к математическим характеристикам окружающего мира.</a:t>
            </a:r>
          </a:p>
          <a:p>
            <a:r>
              <a:rPr lang="ru-RU" sz="1400" b="1" i="1" dirty="0" smtClean="0">
                <a:effectLst>
                  <a:reflection blurRad="6350" stA="55000" endA="300" endPos="45500" dir="5400000" sy="-100000" algn="bl" rotWithShape="0"/>
                </a:effectLst>
              </a:rPr>
              <a:t>Задачи:</a:t>
            </a:r>
            <a:r>
              <a:rPr lang="ru-RU" sz="1400" i="1" dirty="0" smtClean="0">
                <a:effectLst>
                  <a:reflection blurRad="6350" stA="55000" endA="300" endPos="45500" dir="5400000" sy="-100000" algn="bl" rotWithShape="0"/>
                </a:effectLst>
              </a:rPr>
              <a:t> Учить формировать предметы по величине и цвету, закреплять представление о фруктах. Содействовать развитию зрительного внимания, памяти. Воспитывать эмоционально –положительное отношение к игре.</a:t>
            </a:r>
          </a:p>
          <a:p>
            <a:pPr algn="ctr"/>
            <a:endParaRPr lang="ru-RU" sz="1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6" name="Рисунок 5" descr="GfGL689Y4q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52120" y="3441088"/>
            <a:ext cx="2232248" cy="28839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BrnxpaCjAT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83356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Прямоугольник 4"/>
          <p:cNvSpPr/>
          <p:nvPr/>
        </p:nvSpPr>
        <p:spPr>
          <a:xfrm>
            <a:off x="4479633" y="2967335"/>
            <a:ext cx="184730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1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27583" y="1628800"/>
            <a:ext cx="7776865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3200" b="1" i="1" dirty="0" smtClean="0">
                <a:solidFill>
                  <a:schemeClr val="accent4">
                    <a:lumMod val="75000"/>
                  </a:schemeClr>
                </a:solidFill>
              </a:rPr>
              <a:t>             </a:t>
            </a:r>
            <a:r>
              <a:rPr lang="ru-RU" sz="3200" b="1" i="1" dirty="0" smtClean="0">
                <a:solidFill>
                  <a:schemeClr val="accent4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«Украсим Елочку»</a:t>
            </a:r>
            <a:endParaRPr lang="ru-RU" sz="3200" i="1" dirty="0" smtClean="0">
              <a:solidFill>
                <a:schemeClr val="accent4">
                  <a:lumMod val="75000"/>
                </a:schemeClr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  <a:p>
            <a:endParaRPr lang="ru-RU" sz="1400" b="1" i="1" dirty="0" smtClean="0">
              <a:effectLst>
                <a:reflection blurRad="6350" stA="55000" endA="300" endPos="45500" dir="5400000" sy="-100000" algn="bl" rotWithShape="0"/>
              </a:effectLst>
            </a:endParaRPr>
          </a:p>
          <a:p>
            <a:r>
              <a:rPr lang="ru-RU" sz="1400" b="1" i="1" dirty="0" smtClean="0">
                <a:effectLst>
                  <a:reflection blurRad="6350" stA="55000" endA="300" endPos="45500" dir="5400000" sy="-100000" algn="bl" rotWithShape="0"/>
                </a:effectLst>
              </a:rPr>
              <a:t>Цель: </a:t>
            </a:r>
            <a:r>
              <a:rPr lang="ru-RU" sz="1400" i="1" dirty="0" smtClean="0">
                <a:effectLst>
                  <a:reflection blurRad="6350" stA="55000" endA="300" endPos="45500" dir="5400000" sy="-100000" algn="bl" rotWithShape="0"/>
                </a:effectLst>
              </a:rPr>
              <a:t>Развитие мелкой и общей моторики.</a:t>
            </a:r>
          </a:p>
          <a:p>
            <a:r>
              <a:rPr lang="ru-RU" sz="1400" b="1" i="1" dirty="0" smtClean="0">
                <a:effectLst>
                  <a:reflection blurRad="6350" stA="55000" endA="300" endPos="45500" dir="5400000" sy="-100000" algn="bl" rotWithShape="0"/>
                </a:effectLst>
              </a:rPr>
              <a:t>Задачи:</a:t>
            </a:r>
            <a:r>
              <a:rPr lang="ru-RU" sz="1400" i="1" dirty="0" smtClean="0">
                <a:effectLst>
                  <a:reflection blurRad="6350" stA="55000" endA="300" endPos="45500" dir="5400000" sy="-100000" algn="bl" rotWithShape="0"/>
                </a:effectLst>
              </a:rPr>
              <a:t> Развитие зрительного восприятие цвета, формы, тактильного анализатора.</a:t>
            </a:r>
          </a:p>
          <a:p>
            <a:r>
              <a:rPr lang="ru-RU" sz="1400" i="1" dirty="0" smtClean="0">
                <a:effectLst>
                  <a:reflection blurRad="6350" stA="55000" endA="300" endPos="45500" dir="5400000" sy="-100000" algn="bl" rotWithShape="0"/>
                </a:effectLst>
              </a:rPr>
              <a:t>Развитие зрительной слуховой памяти.</a:t>
            </a:r>
          </a:p>
          <a:p>
            <a:r>
              <a:rPr lang="ru-RU" sz="1400" i="1" dirty="0" smtClean="0">
                <a:effectLst>
                  <a:reflection blurRad="6350" stA="55000" endA="300" endPos="45500" dir="5400000" sy="-100000" algn="bl" rotWithShape="0"/>
                </a:effectLst>
              </a:rPr>
              <a:t>Развитие ориентировки в пространстве: вверху, внизу.</a:t>
            </a:r>
          </a:p>
          <a:p>
            <a:r>
              <a:rPr lang="ru-RU" sz="1400" i="1" dirty="0" smtClean="0">
                <a:effectLst>
                  <a:reflection blurRad="6350" stA="55000" endA="300" endPos="45500" dir="5400000" sy="-100000" algn="bl" rotWithShape="0"/>
                </a:effectLst>
              </a:rPr>
              <a:t>Развитие мышления и речи. Обучение счета в пределах 5</a:t>
            </a:r>
          </a:p>
          <a:p>
            <a:endParaRPr lang="ru-RU" sz="1400" dirty="0" smtClean="0"/>
          </a:p>
          <a:p>
            <a:r>
              <a:rPr lang="ru-RU" sz="1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</a:t>
            </a:r>
            <a:endParaRPr lang="ru-RU" sz="1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7" name="Рисунок 6" descr="vK89FjGd7y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72200" y="3055648"/>
            <a:ext cx="2016224" cy="31937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BrnxpaCjAT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Прямоугольник 4"/>
          <p:cNvSpPr/>
          <p:nvPr/>
        </p:nvSpPr>
        <p:spPr>
          <a:xfrm>
            <a:off x="4479631" y="2967335"/>
            <a:ext cx="184731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1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99593" y="1772817"/>
            <a:ext cx="6768752" cy="181588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800" b="1" i="1" dirty="0" smtClean="0">
                <a:solidFill>
                  <a:schemeClr val="accent4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               «Времена года»</a:t>
            </a:r>
            <a:endParaRPr lang="ru-RU" sz="1400" i="1" dirty="0" smtClean="0">
              <a:effectLst>
                <a:reflection blurRad="6350" stA="55000" endA="300" endPos="45500" dir="5400000" sy="-100000" algn="bl" rotWithShape="0"/>
              </a:effectLst>
            </a:endParaRPr>
          </a:p>
          <a:p>
            <a:endParaRPr lang="ru-RU" sz="1400" b="1" i="1" dirty="0" smtClean="0">
              <a:effectLst>
                <a:reflection blurRad="6350" stA="55000" endA="300" endPos="45500" dir="5400000" sy="-100000" algn="bl" rotWithShape="0"/>
              </a:effectLst>
            </a:endParaRPr>
          </a:p>
          <a:p>
            <a:r>
              <a:rPr lang="ru-RU" sz="1400" b="1" i="1" dirty="0" smtClean="0">
                <a:effectLst>
                  <a:reflection blurRad="6350" stA="55000" endA="300" endPos="45500" dir="5400000" sy="-100000" algn="bl" rotWithShape="0"/>
                </a:effectLst>
              </a:rPr>
              <a:t>Цель</a:t>
            </a:r>
            <a:r>
              <a:rPr lang="ru-RU" sz="1400" i="1" dirty="0" smtClean="0">
                <a:effectLst>
                  <a:reflection blurRad="6350" stA="55000" endA="300" endPos="45500" dir="5400000" sy="-100000" algn="bl" rotWithShape="0"/>
                </a:effectLst>
              </a:rPr>
              <a:t>: Закрепить у детей знания о временах года.</a:t>
            </a:r>
          </a:p>
          <a:p>
            <a:r>
              <a:rPr lang="ru-RU" sz="1400" b="1" i="1" dirty="0" smtClean="0">
                <a:effectLst>
                  <a:reflection blurRad="6350" stA="55000" endA="300" endPos="45500" dir="5400000" sy="-100000" algn="bl" rotWithShape="0"/>
                </a:effectLst>
              </a:rPr>
              <a:t>Задачи: </a:t>
            </a:r>
            <a:r>
              <a:rPr lang="ru-RU" sz="1400" i="1" dirty="0" smtClean="0">
                <a:effectLst>
                  <a:reflection blurRad="6350" stA="55000" endA="300" endPos="45500" dir="5400000" sy="-100000" algn="bl" rotWithShape="0"/>
                </a:effectLst>
              </a:rPr>
              <a:t>Расширять представление о временах года.</a:t>
            </a:r>
          </a:p>
          <a:p>
            <a:r>
              <a:rPr lang="ru-RU" sz="1400" i="1" dirty="0" smtClean="0">
                <a:effectLst>
                  <a:reflection blurRad="6350" stA="55000" endA="300" endPos="45500" dir="5400000" sy="-100000" algn="bl" rotWithShape="0"/>
                </a:effectLst>
              </a:rPr>
              <a:t>                Развивать наблюдательность, внимание , память , устную речь.</a:t>
            </a:r>
          </a:p>
          <a:p>
            <a:r>
              <a:rPr lang="ru-RU" sz="1400" i="1" dirty="0" smtClean="0">
                <a:effectLst>
                  <a:reflection blurRad="6350" stA="55000" endA="300" endPos="45500" dir="5400000" sy="-100000" algn="bl" rotWithShape="0"/>
                </a:effectLst>
              </a:rPr>
              <a:t>                Способствовать увеличению словарного запаса.</a:t>
            </a:r>
          </a:p>
          <a:p>
            <a:pPr algn="ctr"/>
            <a:endParaRPr lang="ru-RU" sz="1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7" name="Рисунок 6" descr="_0w8ydnMeO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3645024"/>
            <a:ext cx="2735897" cy="25649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0ZEBAJqply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75656" y="3573016"/>
            <a:ext cx="2752658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561</Words>
  <Application>Microsoft Office PowerPoint</Application>
  <PresentationFormat>Экран (4:3)</PresentationFormat>
  <Paragraphs>88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Ира</dc:creator>
  <cp:lastModifiedBy>Ира</cp:lastModifiedBy>
  <cp:revision>15</cp:revision>
  <dcterms:created xsi:type="dcterms:W3CDTF">2023-10-14T16:36:51Z</dcterms:created>
  <dcterms:modified xsi:type="dcterms:W3CDTF">2023-10-14T18:51:35Z</dcterms:modified>
</cp:coreProperties>
</file>