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1" r:id="rId2"/>
    <p:sldId id="267" r:id="rId3"/>
    <p:sldId id="280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8" r:id="rId14"/>
    <p:sldId id="279" r:id="rId15"/>
  </p:sldIdLst>
  <p:sldSz cx="9144000" cy="6858000" type="screen4x3"/>
  <p:notesSz cx="6858000" cy="9144000"/>
  <p:embeddedFontLst>
    <p:embeddedFont>
      <p:font typeface="Comic Sans MS" pitchFamily="66" charset="0"/>
      <p:regular r:id="rId16"/>
      <p:bold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Arial Rounded MT Bold" pitchFamily="34" charset="0"/>
      <p:regular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993300"/>
    <a:srgbClr val="FF66CC"/>
    <a:srgbClr val="660066"/>
    <a:srgbClr val="CCECFF"/>
    <a:srgbClr val="FFFFFF"/>
    <a:srgbClr val="E682E6"/>
    <a:srgbClr val="501050"/>
    <a:srgbClr val="100000"/>
    <a:srgbClr val="4E1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2411760" y="1268760"/>
            <a:ext cx="6120680" cy="4062066"/>
            <a:chOff x="1115616" y="2146448"/>
            <a:chExt cx="7613319" cy="322625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1489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800" b="1" dirty="0" err="1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Colours</a:t>
              </a:r>
              <a:endParaRPr lang="ru-RU" sz="88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15616" y="5006032"/>
              <a:ext cx="7613319" cy="3666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 smtClean="0">
                  <a:solidFill>
                    <a:schemeClr val="accent5">
                      <a:lumMod val="50000"/>
                    </a:schemeClr>
                  </a:solidFill>
                  <a:latin typeface="Comic Sans MS" pitchFamily="66" charset="0"/>
                  <a:cs typeface="Arial" charset="0"/>
                </a:rPr>
                <a:t>                           Khmyrova I.A.</a:t>
              </a:r>
              <a:endParaRPr lang="ru-RU" sz="2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colour</a:t>
            </a:r>
            <a:r>
              <a:rPr lang="en-US" dirty="0"/>
              <a:t> is the </a:t>
            </a:r>
            <a:r>
              <a:rPr lang="en-US" dirty="0" smtClean="0"/>
              <a:t>elephant?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47750" y="1196752"/>
            <a:ext cx="3600450" cy="4536504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The elephant is…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81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colour</a:t>
            </a:r>
            <a:r>
              <a:rPr lang="en-US" dirty="0"/>
              <a:t> is the </a:t>
            </a:r>
            <a:r>
              <a:rPr lang="en-US" dirty="0" smtClean="0"/>
              <a:t>cheese?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71600" y="1268760"/>
            <a:ext cx="2971800" cy="3870002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The cheese is …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90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colour</a:t>
            </a:r>
            <a:r>
              <a:rPr lang="en-US" dirty="0"/>
              <a:t> is the </a:t>
            </a:r>
            <a:r>
              <a:rPr lang="en-US" dirty="0" smtClean="0"/>
              <a:t>cherry?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4937" y="1600201"/>
            <a:ext cx="2951039" cy="3334544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The cherry is…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colour</a:t>
            </a:r>
            <a:r>
              <a:rPr lang="en-US" dirty="0"/>
              <a:t> is the </a:t>
            </a:r>
            <a:r>
              <a:rPr lang="en-US" dirty="0" smtClean="0"/>
              <a:t>chocolate?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4937" y="1417639"/>
            <a:ext cx="2590999" cy="3517106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The chocolate is …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3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colour</a:t>
            </a:r>
            <a:r>
              <a:rPr lang="en-US" dirty="0"/>
              <a:t> is the </a:t>
            </a:r>
            <a:r>
              <a:rPr lang="en-US" dirty="0" smtClean="0"/>
              <a:t>chimp?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3648" y="1772816"/>
            <a:ext cx="2754014" cy="3384376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The chimp is …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49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learn reading rules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7624" y="1579240"/>
            <a:ext cx="216024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4000" b="1" u="sng" dirty="0" err="1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sh</a:t>
            </a:r>
            <a:r>
              <a:rPr lang="en-US" sz="4000" b="1" dirty="0" smtClean="0">
                <a:latin typeface="Arial Rounded MT Bold" panose="020F0704030504030204" pitchFamily="34" charset="0"/>
              </a:rPr>
              <a:t>=[</a:t>
            </a:r>
            <a:r>
              <a:rPr lang="ru-RU" sz="4000" b="1" dirty="0" smtClean="0"/>
              <a:t> </a:t>
            </a:r>
            <a:r>
              <a:rPr lang="en-US" sz="4000" b="1" dirty="0" smtClean="0">
                <a:latin typeface="Arial Rounded MT Bold" panose="020F0704030504030204" pitchFamily="34" charset="0"/>
              </a:rPr>
              <a:t>ʃ</a:t>
            </a:r>
            <a:r>
              <a:rPr lang="ru-RU" sz="4000" b="1" dirty="0" smtClean="0"/>
              <a:t> </a:t>
            </a:r>
            <a:r>
              <a:rPr lang="en-US" sz="4000" b="1" dirty="0" smtClean="0">
                <a:latin typeface="Arial Rounded MT Bold" panose="020F0704030504030204" pitchFamily="34" charset="0"/>
              </a:rPr>
              <a:t>]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    </a:t>
            </a:r>
            <a:r>
              <a:rPr lang="en-US" sz="3200" b="1" u="sng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sh</a:t>
            </a:r>
            <a:r>
              <a:rPr lang="en-US" sz="3200" b="1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ip</a:t>
            </a:r>
          </a:p>
          <a:p>
            <a:pPr marL="0" indent="0">
              <a:buNone/>
            </a:pPr>
            <a:r>
              <a:rPr lang="en-US" sz="3200" b="1" dirty="0" smtClean="0">
                <a:latin typeface="Arial Rounded MT Bold" panose="020F0704030504030204" pitchFamily="34" charset="0"/>
              </a:rPr>
              <a:t>    fi</a:t>
            </a:r>
            <a:r>
              <a:rPr lang="en-US" sz="3200" b="1" u="sng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sh</a:t>
            </a:r>
          </a:p>
          <a:p>
            <a:pPr marL="0" indent="0">
              <a:buNone/>
            </a:pPr>
            <a:r>
              <a:rPr lang="en-US" sz="3200" b="1" dirty="0" smtClean="0">
                <a:latin typeface="Arial Rounded MT Bold" panose="020F0704030504030204" pitchFamily="34" charset="0"/>
              </a:rPr>
              <a:t>    di</a:t>
            </a:r>
            <a:r>
              <a:rPr lang="en-US" sz="3200" b="1" u="sng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sh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    </a:t>
            </a:r>
            <a:r>
              <a:rPr lang="en-US" sz="3200" b="1" u="sng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sh</a:t>
            </a:r>
            <a:r>
              <a:rPr lang="en-US" sz="3200" b="1" dirty="0" smtClean="0">
                <a:latin typeface="Arial Rounded MT Bold" panose="020F0704030504030204" pitchFamily="34" charset="0"/>
              </a:rPr>
              <a:t>op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47864" y="1600200"/>
            <a:ext cx="5472608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000" b="1" u="sng" dirty="0" err="1" smtClean="0">
                <a:solidFill>
                  <a:srgbClr val="FF0000"/>
                </a:solidFill>
              </a:rPr>
              <a:t>ch</a:t>
            </a:r>
            <a:r>
              <a:rPr lang="en-US" sz="4000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=</a:t>
            </a:r>
            <a:r>
              <a:rPr lang="en-US" sz="4000" b="1" dirty="0" smtClean="0"/>
              <a:t> [ ʧ ]    </a:t>
            </a:r>
            <a:r>
              <a:rPr lang="en-US" sz="4000" b="1" u="sng" dirty="0" err="1" smtClean="0">
                <a:solidFill>
                  <a:srgbClr val="7030A0"/>
                </a:solidFill>
              </a:rPr>
              <a:t>ph</a:t>
            </a:r>
            <a:r>
              <a:rPr lang="en-US" sz="4000" dirty="0" smtClean="0"/>
              <a:t>= </a:t>
            </a:r>
            <a:r>
              <a:rPr lang="en-US" sz="4000" b="1" dirty="0" smtClean="0"/>
              <a:t>[ f ]</a:t>
            </a:r>
          </a:p>
          <a:p>
            <a:pPr marL="0" indent="0">
              <a:buNone/>
            </a:pPr>
            <a:r>
              <a:rPr lang="en-US" sz="3200" b="1" u="sng" dirty="0" smtClean="0">
                <a:solidFill>
                  <a:srgbClr val="FF0000"/>
                </a:solidFill>
              </a:rPr>
              <a:t>ch</a:t>
            </a:r>
            <a:r>
              <a:rPr lang="en-US" sz="3200" dirty="0" smtClean="0"/>
              <a:t>ips                     </a:t>
            </a:r>
            <a:r>
              <a:rPr lang="en-US" sz="3200" b="1" u="sng" dirty="0" smtClean="0">
                <a:solidFill>
                  <a:srgbClr val="7030A0"/>
                </a:solidFill>
              </a:rPr>
              <a:t>ph</a:t>
            </a:r>
            <a:r>
              <a:rPr lang="en-US" sz="3200" dirty="0" smtClean="0"/>
              <a:t>one</a:t>
            </a:r>
          </a:p>
          <a:p>
            <a:pPr marL="0" indent="0">
              <a:buNone/>
            </a:pPr>
            <a:r>
              <a:rPr lang="en-US" sz="3200" b="1" u="sng" dirty="0" smtClean="0">
                <a:solidFill>
                  <a:srgbClr val="FF0000"/>
                </a:solidFill>
              </a:rPr>
              <a:t>ch</a:t>
            </a:r>
            <a:r>
              <a:rPr lang="en-US" sz="3200" dirty="0" smtClean="0"/>
              <a:t>eese                  dol</a:t>
            </a:r>
            <a:r>
              <a:rPr lang="en-US" sz="3200" b="1" u="sng" dirty="0" smtClean="0">
                <a:solidFill>
                  <a:srgbClr val="7030A0"/>
                </a:solidFill>
              </a:rPr>
              <a:t>ph</a:t>
            </a:r>
            <a:r>
              <a:rPr lang="en-US" sz="3200" dirty="0" smtClean="0"/>
              <a:t>in</a:t>
            </a:r>
          </a:p>
          <a:p>
            <a:pPr marL="0" indent="0">
              <a:buNone/>
            </a:pPr>
            <a:r>
              <a:rPr lang="en-US" sz="3200" b="1" u="sng" dirty="0" smtClean="0">
                <a:solidFill>
                  <a:srgbClr val="FF0000"/>
                </a:solidFill>
              </a:rPr>
              <a:t>ch</a:t>
            </a:r>
            <a:r>
              <a:rPr lang="en-US" sz="3200" dirty="0" smtClean="0"/>
              <a:t>erry                   </a:t>
            </a:r>
            <a:r>
              <a:rPr lang="en-US" sz="3200" b="1" u="sng" dirty="0" smtClean="0">
                <a:solidFill>
                  <a:srgbClr val="7030A0"/>
                </a:solidFill>
              </a:rPr>
              <a:t>ph</a:t>
            </a:r>
            <a:r>
              <a:rPr lang="en-US" sz="3200" dirty="0" smtClean="0"/>
              <a:t>oto</a:t>
            </a:r>
          </a:p>
          <a:p>
            <a:pPr marL="0" indent="0">
              <a:buNone/>
            </a:pPr>
            <a:r>
              <a:rPr lang="en-US" sz="3200" b="1" u="sng" dirty="0" smtClean="0">
                <a:solidFill>
                  <a:srgbClr val="FF0000"/>
                </a:solidFill>
              </a:rPr>
              <a:t>ch</a:t>
            </a:r>
            <a:r>
              <a:rPr lang="en-US" sz="3200" dirty="0" smtClean="0"/>
              <a:t>ocolate             ele</a:t>
            </a:r>
            <a:r>
              <a:rPr lang="en-US" sz="3200" b="1" u="sng" dirty="0" smtClean="0">
                <a:solidFill>
                  <a:srgbClr val="7030A0"/>
                </a:solidFill>
              </a:rPr>
              <a:t>ph</a:t>
            </a:r>
            <a:r>
              <a:rPr lang="en-US" sz="3200" dirty="0" smtClean="0"/>
              <a:t>ant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5597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/>
          <a:lstStyle/>
          <a:p>
            <a:r>
              <a:rPr lang="en-US" sz="2000" b="1" dirty="0" err="1" smtClean="0"/>
              <a:t>Read,translate</a:t>
            </a:r>
            <a:r>
              <a:rPr lang="en-US" sz="2000" b="1" dirty="0" smtClean="0"/>
              <a:t> and point to the </a:t>
            </a:r>
            <a:r>
              <a:rPr lang="en-US" sz="2000" b="1" dirty="0" err="1" smtClean="0"/>
              <a:t>colours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548680"/>
            <a:ext cx="7200800" cy="5577483"/>
          </a:xfrm>
        </p:spPr>
        <p:txBody>
          <a:bodyPr/>
          <a:lstStyle/>
          <a:p>
            <a:r>
              <a:rPr lang="en-US" b="1" dirty="0" smtClean="0">
                <a:solidFill>
                  <a:srgbClr val="100000"/>
                </a:solidFill>
              </a:rPr>
              <a:t>Black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Red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Yellow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Green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Blue</a:t>
            </a:r>
          </a:p>
          <a:p>
            <a:r>
              <a:rPr lang="en-US" b="1" dirty="0" smtClean="0">
                <a:solidFill>
                  <a:srgbClr val="FF66CC"/>
                </a:solidFill>
              </a:rPr>
              <a:t>Pink</a:t>
            </a:r>
          </a:p>
          <a:p>
            <a:r>
              <a:rPr lang="en-US" b="1" dirty="0" smtClean="0">
                <a:solidFill>
                  <a:srgbClr val="CCECFF"/>
                </a:solidFill>
              </a:rPr>
              <a:t>White</a:t>
            </a:r>
          </a:p>
          <a:p>
            <a:r>
              <a:rPr lang="en-US" b="1" dirty="0" smtClean="0">
                <a:solidFill>
                  <a:srgbClr val="660066"/>
                </a:solidFill>
              </a:rPr>
              <a:t>Purple</a:t>
            </a:r>
          </a:p>
          <a:p>
            <a:r>
              <a:rPr lang="en-US" b="1" dirty="0" smtClean="0">
                <a:solidFill>
                  <a:srgbClr val="993300"/>
                </a:solidFill>
              </a:rPr>
              <a:t>Brown</a:t>
            </a:r>
          </a:p>
          <a:p>
            <a:r>
              <a:rPr lang="en-US" b="1" dirty="0" smtClean="0">
                <a:solidFill>
                  <a:srgbClr val="4D4D4D"/>
                </a:solidFill>
              </a:rPr>
              <a:t>Grey</a:t>
            </a:r>
            <a:endParaRPr lang="ru-RU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9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colour</a:t>
            </a:r>
            <a:r>
              <a:rPr lang="en-US" dirty="0"/>
              <a:t> is the ship?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19672" y="1991547"/>
            <a:ext cx="2591025" cy="3743268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The ship is …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6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err="1" smtClean="0"/>
              <a:t>colour</a:t>
            </a:r>
            <a:r>
              <a:rPr lang="en-US" dirty="0" smtClean="0"/>
              <a:t> is the shell?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6812" y="1772816"/>
            <a:ext cx="2901132" cy="2961903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The shell is …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99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colour</a:t>
            </a:r>
            <a:r>
              <a:rPr lang="en-US" dirty="0"/>
              <a:t> is the s</a:t>
            </a:r>
            <a:r>
              <a:rPr lang="en-US" dirty="0" smtClean="0"/>
              <a:t>hop?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6812" y="1844824"/>
            <a:ext cx="3261172" cy="3528392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The shop is…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3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colour</a:t>
            </a:r>
            <a:r>
              <a:rPr lang="en-US" dirty="0"/>
              <a:t> is the </a:t>
            </a:r>
            <a:r>
              <a:rPr lang="en-US" dirty="0" smtClean="0"/>
              <a:t>fish?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8888" y="1600200"/>
            <a:ext cx="3236912" cy="2956605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The fish is…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38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colour</a:t>
            </a:r>
            <a:r>
              <a:rPr lang="en-US" dirty="0"/>
              <a:t> is the </a:t>
            </a:r>
            <a:r>
              <a:rPr lang="en-US" dirty="0" smtClean="0"/>
              <a:t>phone?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4937" y="1196753"/>
            <a:ext cx="2879031" cy="3737992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The phone is…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9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colour</a:t>
            </a:r>
            <a:r>
              <a:rPr lang="en-US" dirty="0"/>
              <a:t> is </a:t>
            </a:r>
            <a:r>
              <a:rPr lang="en-US" dirty="0" smtClean="0"/>
              <a:t>the dolphin?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75656" y="1556792"/>
            <a:ext cx="2736303" cy="3816424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The dolphin is…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56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21">
      <a:dk1>
        <a:srgbClr val="600000"/>
      </a:dk1>
      <a:lt1>
        <a:srgbClr val="600000"/>
      </a:lt1>
      <a:dk2>
        <a:srgbClr val="600000"/>
      </a:dk2>
      <a:lt2>
        <a:srgbClr val="600000"/>
      </a:lt2>
      <a:accent1>
        <a:srgbClr val="600000"/>
      </a:accent1>
      <a:accent2>
        <a:srgbClr val="C00000"/>
      </a:accent2>
      <a:accent3>
        <a:srgbClr val="600000"/>
      </a:accent3>
      <a:accent4>
        <a:srgbClr val="600000"/>
      </a:accent4>
      <a:accent5>
        <a:srgbClr val="600000"/>
      </a:accent5>
      <a:accent6>
        <a:srgbClr val="600000"/>
      </a:accent6>
      <a:hlink>
        <a:srgbClr val="600000"/>
      </a:hlink>
      <a:folHlink>
        <a:srgbClr val="600000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166</Words>
  <Application>Microsoft Office PowerPoint</Application>
  <PresentationFormat>Экран (4:3)</PresentationFormat>
  <Paragraphs>46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Comic Sans MS</vt:lpstr>
      <vt:lpstr>Calibri</vt:lpstr>
      <vt:lpstr>Arial Rounded MT Bold</vt:lpstr>
      <vt:lpstr>1_Тема Office</vt:lpstr>
      <vt:lpstr>Презентация PowerPoint</vt:lpstr>
      <vt:lpstr>Let’s learn reading rules</vt:lpstr>
      <vt:lpstr>Read,translate and point to the colours</vt:lpstr>
      <vt:lpstr>What colour is the ship?</vt:lpstr>
      <vt:lpstr>What colour is the shell?</vt:lpstr>
      <vt:lpstr>What colour is the shop?</vt:lpstr>
      <vt:lpstr>What colour is the fish?</vt:lpstr>
      <vt:lpstr>What colour is the phone?</vt:lpstr>
      <vt:lpstr>What colour is the dolphin?</vt:lpstr>
      <vt:lpstr>What colour is the elephant?</vt:lpstr>
      <vt:lpstr>What colour is the cheese?</vt:lpstr>
      <vt:lpstr>What colour is the cherry?</vt:lpstr>
      <vt:lpstr>What colour is the chocolate?</vt:lpstr>
      <vt:lpstr>What colour is the chimp?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</dc:title>
  <dc:creator>Фокина Лидия Петровна</dc:creator>
  <cp:keywords>Шаблон презентации</cp:keywords>
  <cp:lastModifiedBy>Irina</cp:lastModifiedBy>
  <cp:revision>57</cp:revision>
  <dcterms:created xsi:type="dcterms:W3CDTF">2014-07-06T18:18:01Z</dcterms:created>
  <dcterms:modified xsi:type="dcterms:W3CDTF">2022-12-17T11:00:22Z</dcterms:modified>
</cp:coreProperties>
</file>