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2"/>
  </p:notesMasterIdLst>
  <p:sldIdLst>
    <p:sldId id="257" r:id="rId2"/>
    <p:sldId id="291" r:id="rId3"/>
    <p:sldId id="276" r:id="rId4"/>
    <p:sldId id="272" r:id="rId5"/>
    <p:sldId id="265" r:id="rId6"/>
    <p:sldId id="259" r:id="rId7"/>
    <p:sldId id="260" r:id="rId8"/>
    <p:sldId id="261" r:id="rId9"/>
    <p:sldId id="266" r:id="rId10"/>
    <p:sldId id="268" r:id="rId11"/>
    <p:sldId id="269" r:id="rId12"/>
    <p:sldId id="270" r:id="rId13"/>
    <p:sldId id="275" r:id="rId14"/>
    <p:sldId id="273" r:id="rId15"/>
    <p:sldId id="274" r:id="rId16"/>
    <p:sldId id="279" r:id="rId17"/>
    <p:sldId id="278" r:id="rId18"/>
    <p:sldId id="287" r:id="rId19"/>
    <p:sldId id="284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17256A3-5F54-43F4-9A1C-A2F0C0A4FC0D}">
          <p14:sldIdLst>
            <p14:sldId id="257"/>
            <p14:sldId id="291"/>
            <p14:sldId id="276"/>
            <p14:sldId id="272"/>
            <p14:sldId id="265"/>
            <p14:sldId id="259"/>
            <p14:sldId id="260"/>
            <p14:sldId id="261"/>
            <p14:sldId id="266"/>
            <p14:sldId id="268"/>
            <p14:sldId id="269"/>
            <p14:sldId id="270"/>
            <p14:sldId id="275"/>
            <p14:sldId id="273"/>
            <p14:sldId id="274"/>
            <p14:sldId id="279"/>
            <p14:sldId id="278"/>
            <p14:sldId id="287"/>
            <p14:sldId id="284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>
        <p:scale>
          <a:sx n="107" d="100"/>
          <a:sy n="107" d="100"/>
        </p:scale>
        <p:origin x="-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62503-ED24-4FC3-BD38-1A9CF42B0602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C9827-26B1-4F77-A795-3C72CF5E9A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09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9827-26B1-4F77-A795-3C72CF5E9AE5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164314" y="4005064"/>
            <a:ext cx="3816000" cy="264344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8000" y="214290"/>
            <a:ext cx="8748000" cy="307183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Луганской Народной Республики «Стахановский учебно-воспитательный комплекс № 14»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857232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latin typeface="Monotype Corsiva" pitchFamily="66" charset="0"/>
              </a:rPr>
              <a:t> </a:t>
            </a:r>
            <a:r>
              <a:rPr lang="ru-RU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endParaRPr lang="ru-RU" sz="4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</a:t>
            </a:r>
            <a:r>
              <a:rPr lang="ru-RU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</a:t>
            </a:r>
            <a:r>
              <a:rPr lang="ru-RU" sz="4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деятельности </a:t>
            </a:r>
          </a:p>
          <a:p>
            <a:pPr algn="ctr"/>
            <a:r>
              <a:rPr lang="ru-RU" sz="4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дошкольном учреждении</a:t>
            </a:r>
            <a:endParaRPr lang="ru-RU" sz="40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Наталья\Desktop\Фото трудовая д -ть\Труд в природе\DSC01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429000"/>
            <a:ext cx="4608512" cy="3212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8" name="Прямоугольник 7"/>
          <p:cNvSpPr/>
          <p:nvPr/>
        </p:nvSpPr>
        <p:spPr>
          <a:xfrm>
            <a:off x="5000628" y="3786190"/>
            <a:ext cx="39616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дошкольной работе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Донцова Юлия Валерьевна</a:t>
            </a: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572140"/>
            <a:ext cx="41433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Стаханов,2022</a:t>
            </a:r>
          </a:p>
          <a:p>
            <a:pPr algn="ctr"/>
            <a:endParaRPr lang="ru-RU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1368" y="116632"/>
            <a:ext cx="8155088" cy="59634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Дежурство</a:t>
            </a:r>
            <a:endParaRPr lang="ru-RU" sz="400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7307" y="836712"/>
            <a:ext cx="81091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Дежурство предполагает труд одного или нескольких детей в интересах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всей группы. В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дежурстве в большей степени, чем в поручении, выделяется общественная направленность труда,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реальная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практическая забота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нескольких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детей о других.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1368" y="2492897"/>
            <a:ext cx="8155088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28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дежурства</a:t>
            </a:r>
            <a:endParaRPr lang="ru-RU" sz="1280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7307" y="3212977"/>
            <a:ext cx="8197516" cy="1224135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Дежурство по столовой – начинается со второй младшей группы.</a:t>
            </a: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Дежурство по подготовке к занятиям– начинается с средней группы.</a:t>
            </a: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Дежурство по уголку природы – начинается с старшей группы.</a:t>
            </a:r>
          </a:p>
          <a:p>
            <a:endParaRPr lang="ru-RU" sz="1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56111" y="4437112"/>
            <a:ext cx="8120345" cy="508918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2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128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дежурству</a:t>
            </a:r>
            <a:endParaRPr lang="ru-RU" sz="1280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8472" y="5085183"/>
            <a:ext cx="8037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течение дня ребенок может участвовать в одном виде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дежурства;</a:t>
            </a:r>
            <a:endParaRPr lang="ru-RU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472" y="5454515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-в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течение года все дети поочередно должны быть охвачены дежурством;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815" y="5791839"/>
            <a:ext cx="8015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-назначение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дежурных проводится ежедневно</a:t>
            </a:r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2815" y="6075762"/>
            <a:ext cx="792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-труд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дежурных не должен заменять труд взрослых, т. к. он организуется в дошкольном учреждении с воспитательной целью.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611560" y="1556792"/>
            <a:ext cx="8136904" cy="1512168"/>
          </a:xfrm>
          <a:prstGeom prst="rect">
            <a:avLst/>
          </a:prstGeom>
        </p:spPr>
        <p:txBody>
          <a:bodyPr vert="horz" lIns="0" rIns="18288">
            <a:normAutofit fontScale="5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8000" b="1" dirty="0" smtClean="0">
              <a:latin typeface="Bookman Old Style" panose="02050604050505020204" pitchFamily="18" charset="0"/>
            </a:endParaRPr>
          </a:p>
          <a:p>
            <a:pPr>
              <a:buFont typeface="Wingdings 2"/>
              <a:buBlip>
                <a:blip r:embed="rId2"/>
              </a:buBlip>
            </a:pPr>
            <a:endParaRPr lang="ru-RU" sz="8000" b="1" dirty="0" smtClean="0">
              <a:latin typeface="Bookman Old Style" panose="02050604050505020204" pitchFamily="18" charset="0"/>
            </a:endParaRPr>
          </a:p>
          <a:p>
            <a:r>
              <a:rPr lang="ru-RU" sz="2200" b="1" dirty="0" smtClean="0">
                <a:latin typeface="Bookman Old Style" panose="02050604050505020204" pitchFamily="18" charset="0"/>
              </a:rPr>
              <a:t> </a:t>
            </a:r>
          </a:p>
          <a:p>
            <a:pPr>
              <a:buFont typeface="Wingdings 2"/>
              <a:buBlip>
                <a:blip r:embed="rId2"/>
              </a:buBlip>
            </a:pP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8251" y="116633"/>
            <a:ext cx="8746237" cy="57606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3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dirty="0" smtClean="0">
              <a:ln w="11430"/>
              <a:solidFill>
                <a:srgbClr val="FABE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n w="11430"/>
              <a:solidFill>
                <a:srgbClr val="FABE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500" dirty="0" smtClean="0">
                <a:ln w="11430"/>
                <a:solidFill>
                  <a:srgbClr val="FABE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Особенность организации дежурств по столовой</a:t>
            </a:r>
          </a:p>
          <a:p>
            <a:pPr algn="ctr"/>
            <a:endParaRPr lang="ru-RU" sz="2800" dirty="0">
              <a:ln w="11430"/>
              <a:solidFill>
                <a:srgbClr val="FABE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251" y="980728"/>
            <a:ext cx="2269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Младшая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группа: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251" y="1406719"/>
            <a:ext cx="87462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-дежурит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один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ребенок , по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существу это помощь помощнику воспитателя в раскладывании пустых хлебниц, </a:t>
            </a:r>
            <a:r>
              <a:rPr lang="ru-RU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салфетниц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столовых приборов с права от тарелки.</a:t>
            </a:r>
          </a:p>
        </p:txBody>
      </p:sp>
      <p:pic>
        <p:nvPicPr>
          <p:cNvPr id="12" name="Picture 2" descr="C:\Users\Ольгаъ\Desktop\Рисун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1" y="2924944"/>
            <a:ext cx="305760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www.maam.ru/upload/blogs/detsad-193909-15216508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00" y="2924944"/>
            <a:ext cx="4798863" cy="338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316835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011" y="395372"/>
            <a:ext cx="1863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Средняя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0011" y="836712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Дежурства по столовой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принимают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 труда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рядом. За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каждым столом - отдельный дежурный. Дежурит ребенок, сидящий за данным столом.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68052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600400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9840" y="430529"/>
            <a:ext cx="5064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таршая, подготовительная 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944" y="830639"/>
            <a:ext cx="845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старшей и подготовительной группах дежурят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1 -2 ребенка, воспитатель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 начала работы учит детей обсуждать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ее.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Админ\Desktop\dezhurnaya-po-stolovo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0928"/>
            <a:ext cx="4000528" cy="352540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DSC01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87698" y="-10787162"/>
            <a:ext cx="2880000" cy="216000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332656"/>
            <a:ext cx="8352928" cy="7920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5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Дежурство по подготовке к занятиям </a:t>
            </a:r>
            <a:br>
              <a:rPr lang="ru-RU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1556792"/>
            <a:ext cx="8784976" cy="511256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Дежурство организовывают, если надо разложить что-то «общее» :</a:t>
            </a:r>
          </a:p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розетка с счетным материалом, подставка для кистей, коробку с строительным материалом и т.д.</a:t>
            </a:r>
          </a:p>
          <a:p>
            <a:endParaRPr lang="ru-RU" sz="2000" b="1" dirty="0" smtClean="0">
              <a:latin typeface="Bookman Old Style" panose="02050604050505020204" pitchFamily="18" charset="0"/>
            </a:endParaRPr>
          </a:p>
          <a:p>
            <a:pPr>
              <a:buFont typeface="Wingdings 2"/>
              <a:buBlip>
                <a:blip r:embed="rId3"/>
              </a:buBlip>
            </a:pPr>
            <a:endParaRPr lang="ru-RU" sz="2000" b="1" dirty="0" smtClean="0">
              <a:latin typeface="Bookman Old Style" panose="02050604050505020204" pitchFamily="18" charset="0"/>
            </a:endParaRPr>
          </a:p>
          <a:p>
            <a:endParaRPr lang="ru-RU" b="1" dirty="0" smtClean="0">
              <a:latin typeface="Bookman Old Style" panose="020506040505050202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212976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5976" y="3212976"/>
            <a:ext cx="42484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88640"/>
            <a:ext cx="8447584" cy="72008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5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Дежурство по уголку природы</a:t>
            </a:r>
            <a:r>
              <a:rPr lang="ru-RU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</a:br>
            <a:endParaRPr lang="ru-RU" dirty="0">
              <a:ln w="11430"/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618502"/>
              </p:ext>
            </p:extLst>
          </p:nvPr>
        </p:nvGraphicFramePr>
        <p:xfrm>
          <a:off x="755576" y="1340768"/>
          <a:ext cx="7416824" cy="15240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7066"/>
                <a:gridCol w="5199758"/>
              </a:tblGrid>
              <a:tr h="57606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Средняя группа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Поливает растения, протирает листья, протирает цветочный </a:t>
                      </a:r>
                      <a:r>
                        <a:rPr lang="ru-RU" sz="14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горшок.</a:t>
                      </a:r>
                      <a:endParaRPr lang="ru-RU" sz="1400" b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94800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Старшая  и подготовительная</a:t>
                      </a:r>
                      <a:r>
                        <a:rPr lang="ru-RU" sz="1400" b="1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Опрыскивает, рыхлит землю, </a:t>
                      </a:r>
                      <a:r>
                        <a:rPr lang="ru-RU" sz="14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подкармливает </a:t>
                      </a:r>
                      <a:r>
                        <a:rPr lang="ru-RU" sz="1400" b="1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растения, определяет необходимость поливки, помогают воспитателю при пересадке, черенкуют </a:t>
                      </a:r>
                      <a:r>
                        <a:rPr lang="ru-RU" sz="14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растения.</a:t>
                      </a:r>
                      <a:endParaRPr lang="ru-RU" sz="1400" b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5" y="3428999"/>
            <a:ext cx="4153335" cy="319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356992"/>
            <a:ext cx="3816424" cy="326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404664"/>
            <a:ext cx="8229600" cy="65293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Коллективный труд</a:t>
            </a:r>
            <a:endParaRPr lang="ru-RU" sz="400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622679" y="1340768"/>
            <a:ext cx="8085584" cy="1080120"/>
          </a:xfrm>
          <a:prstGeom prst="rect">
            <a:avLst/>
          </a:prstGeom>
        </p:spPr>
        <p:txBody>
          <a:bodyPr vert="horz" lIns="0" rIns="18288">
            <a:normAutofit fontScale="25000" lnSpcReduction="2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ru-RU" sz="6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Это труд, объединяющий нескольких или сразу всех детей, и имеющий общий результат. Данная форма организации труда детей способствует решению задач нравственного воспитания, формированию начал коллективизма, умения согласовывать свои действия, помогать друг другу, устанавливать единый темп работы и т.д.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18320" y="3297719"/>
            <a:ext cx="8219256" cy="64807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коллективного труда</a:t>
            </a:r>
            <a:endParaRPr lang="ru-RU" sz="360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4077072"/>
            <a:ext cx="4572000" cy="6878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Коллективный труд рядом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 младшей группы)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16311" y="4726370"/>
            <a:ext cx="4721265" cy="660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Коллективный общий труд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 средней группы)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5454200"/>
            <a:ext cx="4572000" cy="6601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Коллективный совместный труд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 старшей группы)</a:t>
            </a:r>
          </a:p>
        </p:txBody>
      </p:sp>
    </p:spTree>
    <p:extLst>
      <p:ext uri="{BB962C8B-B14F-4D97-AF65-F5344CB8AC3E}">
        <p14:creationId xmlns:p14="http://schemas.microsoft.com/office/powerpoint/2010/main" val="377923684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784976" cy="50405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 smtClean="0">
                <a:ln w="1143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32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коллективного труда</a:t>
            </a:r>
            <a:endParaRPr lang="ru-RU" sz="320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maaam.ru/upload/blogs/fd284182c3ae8d5c71bc4fc3ebcb2fc4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2258"/>
            <a:ext cx="3672408" cy="24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0"/>
          <a:stretch/>
        </p:blipFill>
        <p:spPr>
          <a:xfrm rot="5400000">
            <a:off x="826278" y="3283684"/>
            <a:ext cx="2522891" cy="36724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39952" y="1066630"/>
            <a:ext cx="47525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Коллективный труд рядом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дети выполняют одно и тоже действие. Труд рядом дает возможность увидеть труд в целом (от начала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 конца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2708920"/>
            <a:ext cx="4896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Коллективный общий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труд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труда каждый ребенок   выполняет свое задание не зависящее от других участников   труда, но результат труда - общий.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78580"/>
            <a:ext cx="3888432" cy="24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36844"/>
      </p:ext>
    </p:extLst>
  </p:cSld>
  <p:clrMapOvr>
    <a:masterClrMapping/>
  </p:clrMapOvr>
  <p:transition spd="med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encrypted-tbn2.gstatic.com/images?q=tbn:ANd9GcTnBAgZkc0Q0Jn2cTjRH8RoCGodYr5jonqnaenPz_rg5hY2a6g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0140"/>
            <a:ext cx="3096344" cy="33329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568538"/>
            <a:ext cx="51480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Коллективный  совместный 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труд:</a:t>
            </a:r>
            <a:endParaRPr lang="ru-RU" sz="2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ель–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общая.  Трудятся все дети.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результат труда  каждого ребенка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зависит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 темпа и  качества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работы других    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96952"/>
            <a:ext cx="4464496" cy="34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58879"/>
      </p:ext>
    </p:extLst>
  </p:cSld>
  <p:clrMapOvr>
    <a:masterClrMapping/>
  </p:clrMapOvr>
  <p:transition spd="med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9512" y="188640"/>
            <a:ext cx="8640960" cy="47048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организации коллективного труда</a:t>
            </a:r>
            <a:endParaRPr lang="ru-RU" sz="280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79512" y="1268760"/>
            <a:ext cx="8784976" cy="5472608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Постановка цели предстоявшей работы. 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2. Мотивация на предстоящий труд. 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3. Озвучивание количества звеньев, количества детей в звене, содержание работы каждого звена.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Подготовка рабочего места.</a:t>
            </a:r>
          </a:p>
          <a:p>
            <a:pPr algn="just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Непосредственная трудовая деятельность детей. 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6. Обсуждение результатов коллективного труда</a:t>
            </a:r>
            <a:r>
              <a:rPr lang="ru-RU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 2"/>
              <a:buBlip>
                <a:blip r:embed="rId2"/>
              </a:buBlip>
            </a:pPr>
            <a:endParaRPr lang="ru-RU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58879"/>
      </p:ext>
    </p:extLst>
  </p:cSld>
  <p:clrMapOvr>
    <a:masterClrMapping/>
  </p:clrMapOvr>
  <p:transition spd="med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197655" y="212198"/>
            <a:ext cx="8748000" cy="2712746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«Труд – первое условие всей человеческой жизни и при том в такой степени, что мы в известном смысле должны сказать: Труд создал самого человека». Труд всегда был основой для человеческой жизни и культуры. Поэтому и в воспитательной работе труд должен быть одним из самых основных элементов».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Макаренко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А. С. </a:t>
            </a:r>
          </a:p>
        </p:txBody>
      </p:sp>
      <p:pic>
        <p:nvPicPr>
          <p:cNvPr id="10" name="Рисунок 9" descr="SDC127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19010"/>
            <a:ext cx="4536504" cy="3550350"/>
          </a:xfrm>
          <a:prstGeom prst="rect">
            <a:avLst/>
          </a:prstGeom>
        </p:spPr>
      </p:pic>
      <p:pic>
        <p:nvPicPr>
          <p:cNvPr id="13" name="Рисунок 12" descr="IMG_1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7" y="3119010"/>
            <a:ext cx="3912279" cy="35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991637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4500594"/>
            <a:ext cx="8712000" cy="2214554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57158" y="4500570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Таким образом, трудовая деятельность является одним из важных факторов воспитания личности. Включаясь в трудовой процесс, ребенок коренным образом меняет все представление о себе и об окружающем мире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endParaRPr lang="ru-RU" sz="2800" b="1" dirty="0"/>
          </a:p>
        </p:txBody>
      </p:sp>
      <p:pic>
        <p:nvPicPr>
          <p:cNvPr id="34818" name="Picture 2" descr="C:\Users\Наталья\Desktop\Фото трудовая д -ть\посадки\SAM_5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4290"/>
            <a:ext cx="7272808" cy="4179099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75354166"/>
      </p:ext>
    </p:extLst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user\Desktop\Фото трудовая д -ть\Хоз - бытовой труд\DSC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7972" y="3640460"/>
            <a:ext cx="3419872" cy="2564904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30" name="Picture 6" descr="C:\Users\user\Desktop\Фото трудовая д -ть\Труд в природе\SAM_4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342608"/>
            <a:ext cx="2664296" cy="329024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031" name="Picture 7" descr="C:\Users\user\Desktop\Фото трудовая д -ть\Хоз - бытовой труд\DSC01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3702" y="3342608"/>
            <a:ext cx="3064602" cy="329024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9" name="Скругленный прямоугольник 18"/>
          <p:cNvSpPr/>
          <p:nvPr/>
        </p:nvSpPr>
        <p:spPr>
          <a:xfrm>
            <a:off x="2051720" y="260648"/>
            <a:ext cx="5256584" cy="134644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ФОРМЫ ТРУДА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35444" y="2550476"/>
            <a:ext cx="2792220" cy="629253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000804" y="1849259"/>
            <a:ext cx="2951196" cy="792008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коллективный  труд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6381" y="1812961"/>
            <a:ext cx="2943451" cy="792008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поручения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9406" y="2643531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дежурства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983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2844" y="142852"/>
            <a:ext cx="4572032" cy="3394160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задания, просьба, которые воспитатель эпизодически дает одному или нескольким детям, учитывая их возрастные и индивидуальные возможности, наличие опыта, а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также воспитательные задачи.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Поручить можно то, что ребенок может выполнить сам.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1503"/>
            <a:ext cx="3605530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Поручения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64318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4929190" y="142852"/>
            <a:ext cx="3747266" cy="83787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Поручения </a:t>
            </a: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567886" y="812038"/>
            <a:ext cx="564067" cy="37080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     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продолжительности</a:t>
            </a: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6565874" y="1846687"/>
            <a:ext cx="571504" cy="37080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трудности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6517071" y="-204410"/>
            <a:ext cx="571504" cy="366905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форме организации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798613" y="1061543"/>
            <a:ext cx="0" cy="2616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780548" y="1932189"/>
            <a:ext cx="0" cy="3663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08906" y="3078907"/>
            <a:ext cx="0" cy="2616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N:\Мосалёва Н.В\труд со сканера\фото трудовое воспитание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15666"/>
            <a:ext cx="3528392" cy="2396544"/>
          </a:xfrm>
          <a:prstGeom prst="rect">
            <a:avLst/>
          </a:prstGeom>
          <a:noFill/>
        </p:spPr>
      </p:pic>
      <p:pic>
        <p:nvPicPr>
          <p:cNvPr id="21" name="Рисунок 20" descr="SDC12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564488"/>
            <a:ext cx="4391348" cy="3293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179512" y="620688"/>
            <a:ext cx="8784976" cy="6094460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C000"/>
                </a:solidFill>
              </a:rPr>
              <a:t>Поручения могут быть:</a:t>
            </a:r>
          </a:p>
          <a:p>
            <a:r>
              <a:rPr lang="ru-RU" b="1" dirty="0">
                <a:solidFill>
                  <a:srgbClr val="FFC000"/>
                </a:solidFill>
              </a:rPr>
              <a:t>п</a:t>
            </a:r>
            <a:r>
              <a:rPr lang="ru-RU" b="1" dirty="0" smtClean="0">
                <a:solidFill>
                  <a:srgbClr val="FFC000"/>
                </a:solidFill>
              </a:rPr>
              <a:t>о форме организации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(</a:t>
            </a:r>
            <a:r>
              <a:rPr lang="ru-RU" dirty="0">
                <a:solidFill>
                  <a:srgbClr val="FFC000"/>
                </a:solidFill>
              </a:rPr>
              <a:t>индивидуальные, подгрупповые, общие</a:t>
            </a:r>
            <a:r>
              <a:rPr lang="ru-RU" dirty="0" smtClean="0">
                <a:solidFill>
                  <a:srgbClr val="FFC000"/>
                </a:solidFill>
              </a:rPr>
              <a:t>).</a:t>
            </a:r>
          </a:p>
          <a:p>
            <a:endParaRPr lang="ru-RU" b="1" dirty="0" smtClean="0"/>
          </a:p>
          <a:p>
            <a:pPr marL="365760" lvl="1" indent="0"/>
            <a:endParaRPr lang="ru-RU" b="1" dirty="0" smtClean="0">
              <a:solidFill>
                <a:schemeClr val="tx1"/>
              </a:solidFill>
            </a:endParaRPr>
          </a:p>
          <a:p>
            <a:pPr marL="365760" lvl="1" indent="0"/>
            <a:endParaRPr lang="ru-RU" dirty="0"/>
          </a:p>
        </p:txBody>
      </p:sp>
      <p:pic>
        <p:nvPicPr>
          <p:cNvPr id="6" name="Picture 3" descr="C:\Users\user\Desktop\Фото трудовая д -ть\Хоз - бытовой труд\DSC01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319980" y="2128292"/>
            <a:ext cx="3419872" cy="2564904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4" descr="C:\Users\Наталья\Desktop\Фото трудовая д -ть\Труд в природе\DSC01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235215"/>
            <a:ext cx="2672184" cy="33750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4" name="Picture 6" descr="C:\Users\Наталья\Desktop\Фото трудовая д -ть\Хоз - бытовой труд\DSC01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00808"/>
            <a:ext cx="3312368" cy="3419872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836712"/>
            <a:ext cx="46085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трудности (простые, сложные)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поручения, которые содержат несколько способов действия, несколько трудовых операций. Сюда можно отнести поручения следующего содержания: покормить рыбок, полить комнатные растения 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988" y="3062593"/>
            <a:ext cx="3732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продолжительности (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кратковременные,</a:t>
            </a:r>
          </a:p>
          <a:p>
            <a:pPr marL="365760" lvl="1" indent="0" algn="just"/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эпизодические, длительны) -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поручения, связанные с результатами, которых дети достигают не сразу: посеять, посадить, принести из дома открытку, расческу.</a:t>
            </a:r>
            <a:endParaRPr lang="ru-RU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Наталья\Desktop\Фото трудовая д -ть\Труд в природе\DSC0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717032"/>
            <a:ext cx="4709304" cy="299134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4" descr="C:\Users\Наталья\Desktop\Фото трудовая д -ть\Труд в природе\DSC0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836712"/>
            <a:ext cx="4061232" cy="25110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220478" y="332656"/>
            <a:ext cx="8923521" cy="652934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0" tIns="0" rIns="18288" bIns="0" anchor="b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ln w="11430"/>
                <a:solidFill>
                  <a:srgbClr val="FAB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Особенность организации поручений</a:t>
            </a:r>
            <a:endParaRPr lang="ru-RU" sz="2800" dirty="0">
              <a:ln w="11430"/>
              <a:solidFill>
                <a:srgbClr val="FABE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0478" y="1268760"/>
            <a:ext cx="8712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младших группах поручения индивидуальны, конкретны и просты, содержат в себе одно - два действия (разложить ложки на столе, принести лейку, снять с куклы платья для стирки и т.д.). Такие элементарные задания включают детей в деятельность, направленную на пользу коллектива, в условиях, когда они еще не могут организовать труд по собственному побуждению.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2" y="2996952"/>
            <a:ext cx="5681100" cy="332186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средней группе воспитатель поручает детям самостоятельно постирать кукольное белье, вымыть игрушки, подмести дорожки, сгрести песок в кучу. Эти задания более сложные, ибо содержат в себе не только несколько действий, но и элементы самоорганизации (подготовить место для работы, определить последовательность ее и т.п.).</a:t>
            </a:r>
          </a:p>
        </p:txBody>
      </p:sp>
      <p:pic>
        <p:nvPicPr>
          <p:cNvPr id="4" name="Picture 2" descr="C:\Users\Наталья\Desktop\Фото трудовая д -ть\Труд в природе\DSC01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4381530" cy="328614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Picture 3" descr="C:\Users\Наталья\Desktop\Фото трудовая д -ть\Труд в природе\DSC01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725" y="3680405"/>
            <a:ext cx="4095747" cy="307181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 старшей 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подготовительной группе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поручения организуются в тех видах труда, в которых у детей недостаточно развиты умения, или тогда, когда их обучают новым умениям. Индивидуальные поручения даются также детям, нуждающимся в дополнительном обучении или особо тщательном контроле (когда ребенок невнимателен, часто отвлекается) т.е. при необходимости индивидуализировать методы воздействия.</a:t>
            </a:r>
          </a:p>
        </p:txBody>
      </p:sp>
      <p:pic>
        <p:nvPicPr>
          <p:cNvPr id="5" name="Picture 6" descr="C:\Users\user\Desktop\Фото трудовая д -ть\Труд в природе\SAM_4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933152" cy="428409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" name="Picture 2" descr="&amp;Icy;&amp;rcy;&amp;icy;&amp;ncy;&amp;acy; &amp;Bcy;&amp;ocy;&amp;ncy;&amp;dcy;&amp;acy;&amp;rcy;&amp;iecy;&amp;ncy;&amp;kcy;&amp;ocy;(&amp;Gcy;&amp;iecy;&amp;rcy;&amp;acy;&amp;scy;&amp;icy;&amp;mcy;&amp;iecy;&amp;ncy;&amp;kcy;&amp;ocy;) : &amp;Ocy;&amp;dcy;&amp;ncy;&amp;ocy;&amp;kcy;&amp;lcy;&amp;acy;&amp;scy;&amp;scy;&amp;ncy;&amp;i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2492896"/>
            <a:ext cx="4392487" cy="4140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1227</TotalTime>
  <Words>756</Words>
  <Application>Microsoft Office PowerPoint</Application>
  <PresentationFormat>Экран (4:3)</PresentationFormat>
  <Paragraphs>94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204</cp:revision>
  <dcterms:created xsi:type="dcterms:W3CDTF">2012-04-12T10:34:22Z</dcterms:created>
  <dcterms:modified xsi:type="dcterms:W3CDTF">2022-10-27T07:49:23Z</dcterms:modified>
</cp:coreProperties>
</file>