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1"/>
  </p:notesMasterIdLst>
  <p:sldIdLst>
    <p:sldId id="256" r:id="rId2"/>
    <p:sldId id="282" r:id="rId3"/>
    <p:sldId id="277" r:id="rId4"/>
    <p:sldId id="280" r:id="rId5"/>
    <p:sldId id="281" r:id="rId6"/>
    <p:sldId id="283" r:id="rId7"/>
    <p:sldId id="284" r:id="rId8"/>
    <p:sldId id="268" r:id="rId9"/>
    <p:sldId id="285" r:id="rId10"/>
    <p:sldId id="265" r:id="rId11"/>
    <p:sldId id="266" r:id="rId12"/>
    <p:sldId id="286" r:id="rId13"/>
    <p:sldId id="269" r:id="rId14"/>
    <p:sldId id="273" r:id="rId15"/>
    <p:sldId id="270" r:id="rId16"/>
    <p:sldId id="274" r:id="rId17"/>
    <p:sldId id="271" r:id="rId18"/>
    <p:sldId id="276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D5B162-F17F-4B1B-8C28-2ED6FC3A79ED}">
          <p14:sldIdLst>
            <p14:sldId id="256"/>
            <p14:sldId id="282"/>
            <p14:sldId id="277"/>
            <p14:sldId id="280"/>
            <p14:sldId id="281"/>
            <p14:sldId id="283"/>
            <p14:sldId id="284"/>
            <p14:sldId id="268"/>
            <p14:sldId id="285"/>
            <p14:sldId id="265"/>
            <p14:sldId id="266"/>
            <p14:sldId id="286"/>
            <p14:sldId id="269"/>
            <p14:sldId id="273"/>
            <p14:sldId id="270"/>
            <p14:sldId id="274"/>
            <p14:sldId id="271"/>
            <p14:sldId id="27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 snapToGrid="0">
      <p:cViewPr>
        <p:scale>
          <a:sx n="92" d="100"/>
          <a:sy n="92" d="100"/>
        </p:scale>
        <p:origin x="-654" y="-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9CBED-AB3F-4A2D-B9B4-0A09843D89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39FBE-DB8E-4A74-837D-9BB1596128D3}">
      <dgm:prSet custT="1"/>
      <dgm:spPr/>
      <dgm:t>
        <a:bodyPr/>
        <a:lstStyle/>
        <a:p>
          <a:pPr algn="l" rtl="0"/>
          <a:r>
            <a:rPr lang="ru-RU" sz="3600" b="0" i="0" smtClean="0"/>
            <a:t>ГБДОУ ЛНР » Молодогвардейский д/с комбинированного вида №35»Рябинушка»</a:t>
          </a:r>
          <a:endParaRPr lang="ru-RU" sz="3600" dirty="0"/>
        </a:p>
      </dgm:t>
    </dgm:pt>
    <dgm:pt modelId="{F90A3AA3-6F24-403B-8260-CFFA1FEA981E}" type="parTrans" cxnId="{42666C62-8FF2-43C8-8677-E899FCF18DD7}">
      <dgm:prSet/>
      <dgm:spPr/>
      <dgm:t>
        <a:bodyPr/>
        <a:lstStyle/>
        <a:p>
          <a:endParaRPr lang="ru-RU"/>
        </a:p>
      </dgm:t>
    </dgm:pt>
    <dgm:pt modelId="{B6C30E82-BD2B-4B51-B6C1-B8FB6AE060E0}" type="sibTrans" cxnId="{42666C62-8FF2-43C8-8677-E899FCF18DD7}">
      <dgm:prSet/>
      <dgm:spPr/>
      <dgm:t>
        <a:bodyPr/>
        <a:lstStyle/>
        <a:p>
          <a:endParaRPr lang="ru-RU"/>
        </a:p>
      </dgm:t>
    </dgm:pt>
    <dgm:pt modelId="{6067E348-A903-41B5-8015-869E86C9B45B}">
      <dgm:prSet/>
      <dgm:spPr/>
      <dgm:t>
        <a:bodyPr/>
        <a:lstStyle/>
        <a:p>
          <a:pPr algn="l" rtl="0"/>
          <a:r>
            <a:rPr lang="ru-RU" b="0" i="0" dirty="0" smtClean="0"/>
            <a:t> «ОБУЧЕНИЕ СТАРШИХ ДОШКОЛЬНИКОВ СПОРТИВНЫМ ИГРАМ»(ФОП ДО)  Составила :Волина Н.Н.  г. </a:t>
          </a:r>
          <a:r>
            <a:rPr lang="ru-RU" b="0" i="0" dirty="0" err="1" smtClean="0"/>
            <a:t>Молодогвардейск</a:t>
          </a:r>
          <a:r>
            <a:rPr lang="ru-RU" b="0" i="0" dirty="0" smtClean="0"/>
            <a:t>.</a:t>
          </a:r>
          <a:endParaRPr lang="ru-RU" dirty="0"/>
        </a:p>
      </dgm:t>
    </dgm:pt>
    <dgm:pt modelId="{C77C5F2E-5358-4485-846A-1336BF039F6E}" type="parTrans" cxnId="{187FB184-BD32-4FF5-B590-DC98D46758B3}">
      <dgm:prSet/>
      <dgm:spPr/>
      <dgm:t>
        <a:bodyPr/>
        <a:lstStyle/>
        <a:p>
          <a:endParaRPr lang="ru-RU"/>
        </a:p>
      </dgm:t>
    </dgm:pt>
    <dgm:pt modelId="{FA3D6E2F-EB9B-4684-BCE8-CD3DAE38E6A7}" type="sibTrans" cxnId="{187FB184-BD32-4FF5-B590-DC98D46758B3}">
      <dgm:prSet/>
      <dgm:spPr/>
      <dgm:t>
        <a:bodyPr/>
        <a:lstStyle/>
        <a:p>
          <a:endParaRPr lang="ru-RU"/>
        </a:p>
      </dgm:t>
    </dgm:pt>
    <dgm:pt modelId="{30698CB4-3339-4051-B8DE-85AA8D2205F0}">
      <dgm:prSet/>
      <dgm:spPr/>
      <dgm:t>
        <a:bodyPr/>
        <a:lstStyle/>
        <a:p>
          <a:pPr algn="l" rtl="0"/>
          <a:endParaRPr lang="ru-RU" dirty="0"/>
        </a:p>
      </dgm:t>
    </dgm:pt>
    <dgm:pt modelId="{FE1E5D6E-6C36-4306-84E7-92293DE74789}" type="parTrans" cxnId="{657DA744-B322-4240-B214-C29FF3C2B533}">
      <dgm:prSet/>
      <dgm:spPr/>
      <dgm:t>
        <a:bodyPr/>
        <a:lstStyle/>
        <a:p>
          <a:endParaRPr lang="ru-RU"/>
        </a:p>
      </dgm:t>
    </dgm:pt>
    <dgm:pt modelId="{1DDB7C40-B3CC-4504-9F24-F2F6D97EEC23}" type="sibTrans" cxnId="{657DA744-B322-4240-B214-C29FF3C2B533}">
      <dgm:prSet/>
      <dgm:spPr/>
      <dgm:t>
        <a:bodyPr/>
        <a:lstStyle/>
        <a:p>
          <a:endParaRPr lang="ru-RU"/>
        </a:p>
      </dgm:t>
    </dgm:pt>
    <dgm:pt modelId="{9DE62AAD-953D-408E-AC3E-F6ECF67AFCE2}">
      <dgm:prSet/>
      <dgm:spPr/>
      <dgm:t>
        <a:bodyPr/>
        <a:lstStyle/>
        <a:p>
          <a:pPr algn="l" rtl="0"/>
          <a:endParaRPr lang="ru-RU" dirty="0"/>
        </a:p>
      </dgm:t>
    </dgm:pt>
    <dgm:pt modelId="{1AFB429D-EA8D-49F4-A107-3D50B42AA9C5}" type="parTrans" cxnId="{6C02B4B5-760F-4B96-BEB8-CF7D06A9B25E}">
      <dgm:prSet/>
      <dgm:spPr/>
      <dgm:t>
        <a:bodyPr/>
        <a:lstStyle/>
        <a:p>
          <a:endParaRPr lang="ru-RU"/>
        </a:p>
      </dgm:t>
    </dgm:pt>
    <dgm:pt modelId="{2124344C-A046-4F89-BFBC-7C81E7235367}" type="sibTrans" cxnId="{6C02B4B5-760F-4B96-BEB8-CF7D06A9B25E}">
      <dgm:prSet/>
      <dgm:spPr/>
      <dgm:t>
        <a:bodyPr/>
        <a:lstStyle/>
        <a:p>
          <a:endParaRPr lang="ru-RU"/>
        </a:p>
      </dgm:t>
    </dgm:pt>
    <dgm:pt modelId="{C01FE8C8-66D4-4579-84DC-575129E872BB}">
      <dgm:prSet/>
      <dgm:spPr/>
      <dgm:t>
        <a:bodyPr/>
        <a:lstStyle/>
        <a:p>
          <a:pPr algn="l" rtl="0"/>
          <a:endParaRPr lang="ru-RU" dirty="0"/>
        </a:p>
      </dgm:t>
    </dgm:pt>
    <dgm:pt modelId="{7EEABF19-DFC7-417B-90C4-AFF42AF794A7}" type="parTrans" cxnId="{ADD6ED02-994F-4724-8667-25618184D338}">
      <dgm:prSet/>
      <dgm:spPr/>
      <dgm:t>
        <a:bodyPr/>
        <a:lstStyle/>
        <a:p>
          <a:endParaRPr lang="ru-RU"/>
        </a:p>
      </dgm:t>
    </dgm:pt>
    <dgm:pt modelId="{1138DCE3-87EC-4FAB-80E3-31F9FF171092}" type="sibTrans" cxnId="{ADD6ED02-994F-4724-8667-25618184D338}">
      <dgm:prSet/>
      <dgm:spPr/>
      <dgm:t>
        <a:bodyPr/>
        <a:lstStyle/>
        <a:p>
          <a:endParaRPr lang="ru-RU"/>
        </a:p>
      </dgm:t>
    </dgm:pt>
    <dgm:pt modelId="{7C7C3FD1-F923-4D25-BFCE-12AA254B02E0}" type="pres">
      <dgm:prSet presAssocID="{5F79CBED-AB3F-4A2D-B9B4-0A09843D89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B04AD-02A8-48C1-BBB6-DF9BFD736E81}" type="pres">
      <dgm:prSet presAssocID="{65039FBE-DB8E-4A74-837D-9BB1596128D3}" presName="parentText" presStyleLbl="node1" presStyleIdx="0" presStyleCnt="1" custAng="0" custScaleX="88306" custScaleY="93376" custLinFactNeighborX="-5519" custLinFactNeighborY="-15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B1551-689C-42BC-BFB5-30B30559FFBB}" type="pres">
      <dgm:prSet presAssocID="{65039FBE-DB8E-4A74-837D-9BB1596128D3}" presName="childText" presStyleLbl="revTx" presStyleIdx="0" presStyleCnt="1" custScaleX="98059" custScaleY="46094" custLinFactNeighborX="-896" custLinFactNeighborY="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4FF06-F14B-4294-AF59-D56BA0BDCE84}" type="presOf" srcId="{65039FBE-DB8E-4A74-837D-9BB1596128D3}" destId="{3BFB04AD-02A8-48C1-BBB6-DF9BFD736E81}" srcOrd="0" destOrd="0" presId="urn:microsoft.com/office/officeart/2005/8/layout/vList2"/>
    <dgm:cxn modelId="{4F5955E5-04F7-4278-A2B9-CE7DD9E95C59}" type="presOf" srcId="{C01FE8C8-66D4-4579-84DC-575129E872BB}" destId="{E76B1551-689C-42BC-BFB5-30B30559FFBB}" srcOrd="0" destOrd="2" presId="urn:microsoft.com/office/officeart/2005/8/layout/vList2"/>
    <dgm:cxn modelId="{F282D14D-AE05-4194-997F-0D53921AF26D}" type="presOf" srcId="{30698CB4-3339-4051-B8DE-85AA8D2205F0}" destId="{E76B1551-689C-42BC-BFB5-30B30559FFBB}" srcOrd="0" destOrd="1" presId="urn:microsoft.com/office/officeart/2005/8/layout/vList2"/>
    <dgm:cxn modelId="{6C02B4B5-760F-4B96-BEB8-CF7D06A9B25E}" srcId="{65039FBE-DB8E-4A74-837D-9BB1596128D3}" destId="{9DE62AAD-953D-408E-AC3E-F6ECF67AFCE2}" srcOrd="3" destOrd="0" parTransId="{1AFB429D-EA8D-49F4-A107-3D50B42AA9C5}" sibTransId="{2124344C-A046-4F89-BFBC-7C81E7235367}"/>
    <dgm:cxn modelId="{657DA744-B322-4240-B214-C29FF3C2B533}" srcId="{65039FBE-DB8E-4A74-837D-9BB1596128D3}" destId="{30698CB4-3339-4051-B8DE-85AA8D2205F0}" srcOrd="1" destOrd="0" parTransId="{FE1E5D6E-6C36-4306-84E7-92293DE74789}" sibTransId="{1DDB7C40-B3CC-4504-9F24-F2F6D97EEC23}"/>
    <dgm:cxn modelId="{792A4761-B68C-45A3-A378-44E4A0FAD945}" type="presOf" srcId="{6067E348-A903-41B5-8015-869E86C9B45B}" destId="{E76B1551-689C-42BC-BFB5-30B30559FFBB}" srcOrd="0" destOrd="0" presId="urn:microsoft.com/office/officeart/2005/8/layout/vList2"/>
    <dgm:cxn modelId="{20A3B3DA-EDAC-4B4C-9D2F-E7DB2B786845}" type="presOf" srcId="{9DE62AAD-953D-408E-AC3E-F6ECF67AFCE2}" destId="{E76B1551-689C-42BC-BFB5-30B30559FFBB}" srcOrd="0" destOrd="3" presId="urn:microsoft.com/office/officeart/2005/8/layout/vList2"/>
    <dgm:cxn modelId="{30472E73-417D-4865-8E60-78F0FF2F4F61}" type="presOf" srcId="{5F79CBED-AB3F-4A2D-B9B4-0A09843D896C}" destId="{7C7C3FD1-F923-4D25-BFCE-12AA254B02E0}" srcOrd="0" destOrd="0" presId="urn:microsoft.com/office/officeart/2005/8/layout/vList2"/>
    <dgm:cxn modelId="{187FB184-BD32-4FF5-B590-DC98D46758B3}" srcId="{65039FBE-DB8E-4A74-837D-9BB1596128D3}" destId="{6067E348-A903-41B5-8015-869E86C9B45B}" srcOrd="0" destOrd="0" parTransId="{C77C5F2E-5358-4485-846A-1336BF039F6E}" sibTransId="{FA3D6E2F-EB9B-4684-BCE8-CD3DAE38E6A7}"/>
    <dgm:cxn modelId="{ADD6ED02-994F-4724-8667-25618184D338}" srcId="{65039FBE-DB8E-4A74-837D-9BB1596128D3}" destId="{C01FE8C8-66D4-4579-84DC-575129E872BB}" srcOrd="2" destOrd="0" parTransId="{7EEABF19-DFC7-417B-90C4-AFF42AF794A7}" sibTransId="{1138DCE3-87EC-4FAB-80E3-31F9FF171092}"/>
    <dgm:cxn modelId="{42666C62-8FF2-43C8-8677-E899FCF18DD7}" srcId="{5F79CBED-AB3F-4A2D-B9B4-0A09843D896C}" destId="{65039FBE-DB8E-4A74-837D-9BB1596128D3}" srcOrd="0" destOrd="0" parTransId="{F90A3AA3-6F24-403B-8260-CFFA1FEA981E}" sibTransId="{B6C30E82-BD2B-4B51-B6C1-B8FB6AE060E0}"/>
    <dgm:cxn modelId="{9F1DE7C7-5853-47B6-8140-9DDDD272CCA5}" type="presParOf" srcId="{7C7C3FD1-F923-4D25-BFCE-12AA254B02E0}" destId="{3BFB04AD-02A8-48C1-BBB6-DF9BFD736E81}" srcOrd="0" destOrd="0" presId="urn:microsoft.com/office/officeart/2005/8/layout/vList2"/>
    <dgm:cxn modelId="{965761A1-CFAE-458C-9015-B38062383F8D}" type="presParOf" srcId="{7C7C3FD1-F923-4D25-BFCE-12AA254B02E0}" destId="{E76B1551-689C-42BC-BFB5-30B30559FFBB}" srcOrd="1" destOrd="0" presId="urn:microsoft.com/office/officeart/2005/8/layout/vList2"/>
  </dgm:cxnLst>
  <dgm:bg>
    <a:noFill/>
  </dgm:bg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B04AD-02A8-48C1-BBB6-DF9BFD736E81}">
      <dsp:nvSpPr>
        <dsp:cNvPr id="0" name=""/>
        <dsp:cNvSpPr/>
      </dsp:nvSpPr>
      <dsp:spPr>
        <a:xfrm>
          <a:off x="34244" y="460649"/>
          <a:ext cx="9219371" cy="1328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smtClean="0"/>
            <a:t>ГБДОУ ЛНР » Молодогвардейский д/с комбинированного вида №35»Рябинушка»</a:t>
          </a:r>
          <a:endParaRPr lang="ru-RU" sz="3600" kern="1200" dirty="0"/>
        </a:p>
      </dsp:txBody>
      <dsp:txXfrm>
        <a:off x="99095" y="525500"/>
        <a:ext cx="9089669" cy="1198777"/>
      </dsp:txXfrm>
    </dsp:sp>
    <dsp:sp modelId="{E76B1551-689C-42BC-BFB5-30B30559FFBB}">
      <dsp:nvSpPr>
        <dsp:cNvPr id="0" name=""/>
        <dsp:cNvSpPr/>
      </dsp:nvSpPr>
      <dsp:spPr>
        <a:xfrm>
          <a:off x="7777" y="2850315"/>
          <a:ext cx="10237609" cy="2931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478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b="0" i="0" kern="1200" dirty="0" smtClean="0"/>
            <a:t> «ОБУЧЕНИЕ СТАРШИХ ДОШКОЛЬНИКОВ СПОРТИВНЫМ ИГРАМ»(ФОП ДО)  Составила :Волина Н.Н.  г. </a:t>
          </a:r>
          <a:r>
            <a:rPr lang="ru-RU" sz="3000" b="0" i="0" kern="1200" dirty="0" err="1" smtClean="0"/>
            <a:t>Молодогвардейск</a:t>
          </a:r>
          <a:r>
            <a:rPr lang="ru-RU" sz="3000" b="0" i="0" kern="1200" dirty="0" smtClean="0"/>
            <a:t>.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000" kern="1200" dirty="0"/>
        </a:p>
      </dsp:txBody>
      <dsp:txXfrm>
        <a:off x="7777" y="2850315"/>
        <a:ext cx="10237609" cy="293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084F-4EF5-4DCD-8FF4-ABD302C7D2F8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6794-56AF-4058-8964-D06CC2611A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2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8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3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80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6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4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6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4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0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0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9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3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9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6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8D9544-73E9-4522-8BBE-02B5612AAB51}" type="datetimeFigureOut">
              <a:rPr lang="ru-RU" smtClean="0"/>
              <a:pPr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7DE8-5BF6-46CA-B7AA-0C5E7FAE8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19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2008"/>
              </p:ext>
            </p:extLst>
          </p:nvPr>
        </p:nvGraphicFramePr>
        <p:xfrm>
          <a:off x="955964" y="-103909"/>
          <a:ext cx="10440255" cy="715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265" y="2468554"/>
            <a:ext cx="9404723" cy="1400530"/>
          </a:xfrm>
        </p:spPr>
        <p:txBody>
          <a:bodyPr/>
          <a:lstStyle/>
          <a:p>
            <a:pPr lvl="6" algn="l" defTabSz="457200" rtl="0">
              <a:spcBef>
                <a:spcPct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о спорте для дете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43" y="4167811"/>
            <a:ext cx="4528819" cy="24719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588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3142" y="1151467"/>
            <a:ext cx="6934397" cy="588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успешного овладения действиями с мячом необходимо научить детей таким приемам перемещения, как стойка, бег, прыжки, повороты,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остановки. Следует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научить детей принимать и в дальнейшем сохранять основную стойку баскетболиста: ноги согнуты в коленях, расставлены на ширине плеч, одна из них выставлена вперед на полшага. Тело направляется вперед, тяжесть его распределяется равномерно на обе ноги. Руки согнуты в локтях, прижаты к туловищу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adik50.ru/_nw/3/60358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2" y="1377243"/>
            <a:ext cx="4714944" cy="3889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941" y="688622"/>
            <a:ext cx="10348459" cy="5712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Дети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разбегаются по площадке с мячом в руках. Они свободно играют на площадке, выполняют разные движения с мячом; после сигнала воспитателя быстро ловят мяч и принимают правильную стойку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Дети становятся в круг. Все бегают по кругу, по сигналу принимая правильную стойку. Передвижение по площадке осуществляется бегом в сочетании с ходьбой, прыжками, остановками и поворотами. Во время бега ребенок должен ставить ногу на полную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стопу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Бадминтон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490" y="1253068"/>
            <a:ext cx="11695288" cy="5407376"/>
          </a:xfrm>
        </p:spPr>
        <p:txBody>
          <a:bodyPr/>
          <a:lstStyle/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(старшая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Отбивать волан ракеткой, направляя его в определенную сторону. Играть в паре с педагогом.</a:t>
            </a:r>
          </a:p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(подготовительная к школе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Перебрасывать волан на сторону партнера без сетки, через сетку (правильно держа ракетку). Играть в паре с педагогом.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71939" y="857956"/>
            <a:ext cx="6001432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Рекомендуется проводить игру в безветренную погоду на ровной площадке.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Двое детей становятся на расстоянии 4—5 м друг от друга. Один ребенок подбрасывает волан, ударяет по нему ракеткой, направляя его вперед (а не вверх) в сторону партнера. Тот должен отбить волан обратно. Отбивание продолжается до тех пор, пока волан не упадет на землю. В бадминтон играть можно и через сетку.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 descr="https://st2.depositphotos.com/1109793/7944/v/950/depositphotos_79445016-stock-illustration-kids-playing-badmin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71" y="1562962"/>
            <a:ext cx="5532946" cy="4218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8226" y="180574"/>
            <a:ext cx="11288663" cy="66774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	Прежде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чем обучать детей непосредственно этой игре,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должен подготовить их по следующим показателям: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выработать соответствующую осанку;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сформировать физические качества: силу удара, быстроту реакции и т.д.;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выработать подвижность кисти руки, с этой целью дать упражнения, развивающие пальцы, суставы кисти руки;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4) сформировать у ребенка умение играть в мяч;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5) разработать детально задания, которые обеспечат выработку навыка броска;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6) подвести детей к эффективному освоению игры и ее правил;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7) отработать основные приемы игры в бадминтон (стойка бадминтониста, хват ракетки, прием волана, подача волана).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освоения этих упражнений предлагается игра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вдвоем.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19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настольного тенниса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41" y="1298175"/>
            <a:ext cx="5703888" cy="419548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(подготовительная к школе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Выполнять подготовительные упражнения с ракеткой и мячом:  подбрасывать и ловить мяч одной рукой, ракеткой с ударом о пол (правильно держа ракетку). Подавать мяч через сетку после его отскока от стола.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.pinimg.com/236x/9c/fa/5f/9cfa5f3a58020a56f4d3a3bad0ed427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9" y="1439664"/>
            <a:ext cx="4890625" cy="391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41" y="282175"/>
            <a:ext cx="10377488" cy="657582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5-6лет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выполняют такие упражнения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Катание шарика по столу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ладошкой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2. Перебрасывание шарика друг другу.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3. Подбрасывание шарика вверх и ловля его двумя руками.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без особого труда овладевают этими элементами.</a:t>
            </a:r>
          </a:p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Детям 6-7 лет предлагаю выполнить такие упражнения.: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.Вращать кисть руки с ракеткой.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Бросить и поймать шарик обеими руками.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Бросить шарик одной рукой и поймать другой.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Бросить шарик вниз одной рукой, подождать, пока отскочи^ и поймать другой.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Пол ожить шарик на середину ракетки и как можно дольше удержать его.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Подбросить шарик вверх и несколько раз отбить его ракеткой.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С помощью ракетки ударить шариком о стену и, не давая ему упасть на пол повторить упражнение.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С помощью ракетки ударить шариком по нарисованным мишеням на стене.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7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382" y="264033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55" y="914400"/>
            <a:ext cx="6281234" cy="57911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(старшая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Бросать биты сбоку , бросать биту от плеча, занимая правильное исходное положение. Знать 3-4 фигуры. Выбивать городки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полукона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(2-3 м) и кона (5-6 м).</a:t>
            </a:r>
          </a:p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(подготовительная к школе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Бросать биту от плеча, занимая правильное исходное положение. Знать 3-5 фигур. Выбывать городки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полукона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кона при наименьшем количестве бросков бит.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.pinimg.com/originals/7a/ea/dd/7aeadd7e7aeac3455b485bac893347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60" y="1664563"/>
            <a:ext cx="5297247" cy="357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489" y="519289"/>
            <a:ext cx="11187289" cy="31687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Прежде чем приступить к систематическому обучению детей элементам спортивных игр и к самим спортивным играм, необходимо познакомить их с различными видами спорта, спортсменами, провести экскурсию или целевую прогулку на, школьный стадион, спортивную школу, рассмотреть иллюстрации.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этой работы – вызвать интерес, сформировать желание заниматься спортом.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102" y="3520329"/>
            <a:ext cx="10573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обучение детей дошкольного возраста элементам спортивных игр является неотъемлемой частью физического воспитания в ДОУ. Именно в процессе овладения ими дети открывают для себя двери в мир спорта.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199" y="743668"/>
            <a:ext cx="5363377" cy="3204877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баскетбола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бадминтон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футбола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хоккея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элементы настольного тенниса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91" y="2533706"/>
            <a:ext cx="1219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Планирование включения элементов спортивных игр в систему физического воспитания детей дошкольного возраста (ФОП ДО)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1288" y="144904"/>
            <a:ext cx="7676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Элементы спортивных игры 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https://im0-tub-ru.yandex.net/i?id=c49ea29429ee3c46fa25267a2e76e79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591" y="1017147"/>
            <a:ext cx="4044157" cy="303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6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обучения дошкольников элементам спортивных игр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468" y="1828800"/>
            <a:ext cx="11515240" cy="48354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у дошкольников устойчивый интерес к играм с элементами спорта, желание использовать их в самостоятельной двигательной деятельности;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обогащать двигательный опыт дошкольников новыми двигательными действиями;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точность, ловкость движений, глазомер, ориентацию в пространстве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правильной технике выполнения элементов спортивных игр;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содействовать развитию двигательных способностей;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положительные морально-волевые качества;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привычку к здоровому образу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67" y="452717"/>
            <a:ext cx="11143280" cy="181003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к организации обучения элементов спортивных игр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454" y="2052918"/>
            <a:ext cx="11515241" cy="4195481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Обучать детей элементам спортивных игр, которые проводятся в спортивном зале или на спортивной площадке в зависимости от имеющихся условий и оборудования , а также региональных и климатических особенностей.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учет возрастных и индивидуальных особенностей, их физической подготовленности;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соответствие задачам физического воспитания и требованиям реализуемой программы ,единственным ограничением является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обьем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вариативной части ,которой не может быть более 40% от общего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обьема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планирования.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207" y="193919"/>
            <a:ext cx="10246859" cy="80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Методы обучения элементам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33072" y="1173540"/>
            <a:ext cx="4198373" cy="3954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упражнений без изменений и с изменениями,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опробование,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упражнений в игровой и соревновательной форме,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упражнений в различных условиях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68876" y="1127025"/>
            <a:ext cx="3279057" cy="54784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Словесные: </a:t>
            </a: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упражнения,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объяснение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указания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пояснения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распоряжения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команды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действия,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 детям,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инструкции.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310" y="1161957"/>
            <a:ext cx="3657600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движения,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слуховые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зрительные ориентиры,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имитация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2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хоккея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644" y="1275644"/>
            <a:ext cx="10792178" cy="497275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(подготовительная к школе группа)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Вести шайбу клюшкой, не отрывая ее от шайбы. Прокатывать шайбу клюшкой друг другу, задерживать шайбу клюшкой. Вести шайбу клюшкой вокруг предметов и между ними. Забрасывание шайбы в ворота, держа клюшку двумя руками (справа и слева). Попадание шайбой в ворота, ударять по шайбе с места и после ведения.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футбола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111" y="1207912"/>
            <a:ext cx="10871199" cy="5317066"/>
          </a:xfrm>
        </p:spPr>
        <p:txBody>
          <a:bodyPr/>
          <a:lstStyle/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(старшая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Прокатывать мяч правой и левой ногой в заданном направлении. Ведение мяча ногой между и вокруг предметов.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ередавать ногой друг другу в парах. Отбивать мяч о стенку .Игра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упращенным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правилам.</a:t>
            </a:r>
          </a:p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(подготовительная к школе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Ведение мяча между и вокруг предметов. Передача мяча ногой друг другу (3-5м). Забивать мяч в ворота . Игра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упращенным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правилам.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5655" y="579360"/>
            <a:ext cx="10860702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Подготовительная работа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должны освоить приемы техники игры: перемещения, удары по мячу, приемы мяча, ведение, отбор мяча, действия вратаря, перемещения ходьбой и бегом в разных направлениях: по прямой, зигзагом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по дуге и т.д..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Удары ногой по мячу выполняются серединой подъема, внутренней и внешней частью подъема, внутренним боком стопы, носком ноги. Приемы мяча осуществляются подошвой, бедром, носком ноги, грудью или головой. Дети учатся вести мяч по площадке носком ноги, внутренним боком подъема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ноги.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баскетбола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0178"/>
            <a:ext cx="11255022" cy="549768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(старшая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Перебрасывать мяч друг другу двумя руками от груди , стоя напротив друг друга и в движении. Ведение мяча правой, левой рукой. Бросать мяч в корзину двумя руками от груд и ,</a:t>
            </a: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головы , от плеча.</a:t>
            </a:r>
          </a:p>
          <a:p>
            <a:pPr algn="ctr"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Программные требования  (подготовительная к школе группа)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Передача мяча друг другу (двумя руками от груди, одной рукой от плеча). Перебрасывать мяч друг другу двумя руками от груди в движении. Ловить летящий мяч на разной высоте (на уровне груди, над головой, сбоку, снизу, у пола и т.п.) и с  разных сторон. Бросать  мяч в корзину двумя руками от груди , из-за головы, от плеча. Вести мяч одной рукой, передавая его из одной руки в другую, передвигаться в разных направлениях, останавливаясь и снова передвигаясь по сигналу . Игра по упрощенным правилам.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608</TotalTime>
  <Words>1116</Words>
  <Application>Microsoft Office PowerPoint</Application>
  <PresentationFormat>Произвольный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 </vt:lpstr>
      <vt:lpstr>Презентация PowerPoint</vt:lpstr>
      <vt:lpstr>Задачи обучения дошкольников элементам спортивных игр</vt:lpstr>
      <vt:lpstr>Требования к организации обучения элементов спортивных игр</vt:lpstr>
      <vt:lpstr>Презентация PowerPoint</vt:lpstr>
      <vt:lpstr>Элементы хоккея</vt:lpstr>
      <vt:lpstr>Элементы футбола</vt:lpstr>
      <vt:lpstr>Презентация PowerPoint</vt:lpstr>
      <vt:lpstr>Элементы баскетбола</vt:lpstr>
      <vt:lpstr>Презентация PowerPoint</vt:lpstr>
      <vt:lpstr>Презентация PowerPoint</vt:lpstr>
      <vt:lpstr>Бадминтон</vt:lpstr>
      <vt:lpstr>Презентация PowerPoint</vt:lpstr>
      <vt:lpstr>Презентация PowerPoint</vt:lpstr>
      <vt:lpstr>Элементы настольного тенниса</vt:lpstr>
      <vt:lpstr>Презентация PowerPoint</vt:lpstr>
      <vt:lpstr>Городки</vt:lpstr>
      <vt:lpstr>Презентация PowerPoint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элементам спортивных игр</dc:title>
  <dc:creator>Лёля</dc:creator>
  <cp:lastModifiedBy>User</cp:lastModifiedBy>
  <cp:revision>70</cp:revision>
  <dcterms:created xsi:type="dcterms:W3CDTF">2020-01-07T16:35:59Z</dcterms:created>
  <dcterms:modified xsi:type="dcterms:W3CDTF">2024-04-28T09:06:59Z</dcterms:modified>
</cp:coreProperties>
</file>