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62" r:id="rId6"/>
    <p:sldId id="264" r:id="rId7"/>
    <p:sldId id="266" r:id="rId8"/>
    <p:sldId id="267" r:id="rId9"/>
    <p:sldId id="268" r:id="rId10"/>
    <p:sldId id="279" r:id="rId11"/>
    <p:sldId id="272" r:id="rId12"/>
    <p:sldId id="269" r:id="rId13"/>
    <p:sldId id="270" r:id="rId14"/>
    <p:sldId id="271" r:id="rId15"/>
    <p:sldId id="261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EFA2-C1D0-49AF-970C-FE090C55E0D1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ECA07-B4C2-4213-B929-7FC8BB475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ECA07-B4C2-4213-B929-7FC8BB475D5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6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BC112-6BB9-14FD-E12F-F8CF7BEE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9C7077-2F7C-17E0-24D5-6A4D0D30A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D956F-18C3-CA77-630F-8D2D916C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052CD-7D5B-C17B-AEFA-9E7E26B3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58D49-1455-5CB8-AF79-FD586FB3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2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F9D9A-7E36-AA9D-D4C6-42E69A24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70BB7B-41B7-4C96-8E01-1024FEA5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44093-AEBC-BAC3-7450-10731111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1776E-A8B3-B0DE-AF1C-A1250643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0E585-49F9-D997-4062-FE337247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E81C50-DDA9-5BD3-5946-215A8098D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83D977-ADD9-E4EC-611C-515C6BCF3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9F5D9E-65E2-4771-42CE-051D735D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94719-B4D7-26AF-8153-42EC98D8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D5A06-A09E-1BD5-335F-23CFE2E9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2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855B5-F398-4961-6313-A8B983E4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68DBB-814B-1726-8A59-4E779441B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2FF894-5681-DF51-4FE7-41EF713F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34606-81BB-6884-834F-443520B6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AC0D3-BBB8-F107-576F-B3DE4DF7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5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FEE0-F39A-F1C0-DDD6-C4E88B86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E1618-1BFE-F396-54FE-025566D9B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1A237-FBE6-C47F-362A-5BDFFDE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A304A-9BD4-4D03-EF3B-EE9A659F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27D43-886E-744B-28F0-0F90757D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2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510F5-9D58-A382-E3ED-C6EAA090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98BC0-E27B-5E37-EF12-126F5726D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81D31F-C47B-C56A-5F9F-AA51909F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8C4991-D4B0-7D43-93AE-28A0767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03D4C-BAF4-0A23-6B8C-60F0473A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78333B-1CB6-613A-C0DC-5F1BF81E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0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163A0-DB19-C0C2-9DD7-7F27982D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6F9858-B6BE-3AAF-FD5A-B9626D05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DF7479-4BEB-3EA0-3FF4-A79D4A18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2800AA-5207-1E59-2B38-B385814D9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ACFF66-9CB9-87DA-9C45-7D74984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FE3925-BCAE-D057-1051-A03CF4FB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1945B-C51F-52A8-1517-56492B1A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484A9F-C7A7-2BA8-1166-79A536F6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6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97E87-9222-17CE-693B-7591F2F3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92A457-6405-FF1B-1C8D-00AFEB17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451D99-7CDF-458F-3463-E71FDD14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E46653-0C59-0D72-D43D-FEAEF3F8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4CAE8E-8278-F3B6-3C97-94716D4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F980A5-0108-5DB8-BA81-F563E76D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4D56E0-078A-1699-8259-34B387D0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6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FCA8-339C-22F9-1C2F-8641D4EC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E3AF8-924B-25AA-30F3-DA776FD3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37B041-0237-8F86-403D-30C0349C5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6F46F0-7339-73A2-B289-42BA3121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7DDEF4-F254-2F59-7EDC-E5443F5B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447A66-2F50-F664-FABB-133B9C08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8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FDDD5-CEBF-DF26-7F67-78B9B828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91A1D9-6D24-3F03-19CE-99185116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EBD87E-5883-18F1-5FC9-787902FD1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878AA3-1D35-9130-954E-CA9218E7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A3E12-0467-29F2-0689-ED6002DF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BBF1E1-6482-3782-C5E0-3B16B699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5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F9E62-7FD9-9A89-3DAF-6CE8D4CF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A5D7A-9CFE-0372-FE98-5BA6088C9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EE375-3B0D-EEED-57D4-C77DD2D4E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3B1F-A07C-44B7-AF01-E5D001AA779C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446F5-3949-685E-51B1-0344B4593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FF8A4-C229-6306-C1A6-EAAB9EAA8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134B5-187E-41AB-AE13-A8EE60247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1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8E9D4-4577-16C7-337C-DD368F1A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C33AD-EDFD-DAF8-EA2E-B4CBEB38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0" y="987425"/>
            <a:ext cx="7366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«Учитель живёт до тех пор,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                            пока учится;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      как только он перестаёт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                             учиться,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      в нём умирает учитель» 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</a:rPr>
              <a:t>                     (</a:t>
            </a:r>
            <a:r>
              <a:rPr lang="ru-RU" sz="4800" dirty="0" err="1">
                <a:solidFill>
                  <a:srgbClr val="FF0000"/>
                </a:solidFill>
              </a:rPr>
              <a:t>К.Д.Ушинский</a:t>
            </a:r>
            <a:r>
              <a:rPr lang="ru-RU" sz="4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72665C-0254-2004-8AFE-B7AA9241D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60600"/>
            <a:ext cx="3224212" cy="3608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7CA0C9-E67B-9289-ED2A-42EEE5F9C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1778000"/>
            <a:ext cx="4811714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5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E159B-5E73-60D4-BD8F-EAF9C48E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469900"/>
            <a:ext cx="11633200" cy="711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подготовки уч-ся 9-х классов к ГИА по английскому языку в формате ОГЭ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97E4FB-BDAC-F870-1BEB-C553AF98E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9400" y="1473200"/>
            <a:ext cx="5816600" cy="4395788"/>
          </a:xfrm>
        </p:spPr>
        <p:txBody>
          <a:bodyPr>
            <a:noAutofit/>
          </a:bodyPr>
          <a:lstStyle/>
          <a:p>
            <a:pPr algn="just"/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01148-95C4-AADF-845E-17B49DDE83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r="18238"/>
          <a:stretch>
            <a:fillRect/>
          </a:stretch>
        </p:blipFill>
        <p:spPr>
          <a:xfrm>
            <a:off x="7150100" y="1181100"/>
            <a:ext cx="4205288" cy="535781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31B988-1912-77CC-A1E7-CEEE2ECC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181100"/>
            <a:ext cx="6097389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8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AD0B320-5CD5-4D6D-7574-0795665E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73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2D26BE0-F674-BE54-F3A2-67C6A34CC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7400"/>
            <a:ext cx="12192000" cy="5389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Руководила школьным проектным офисом «Культура Севера», стали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подедителями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реализации целевой программы «Активный педагог» (май 2021 года);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Принимала участие в методических практикумах в школе;</a:t>
            </a:r>
          </a:p>
          <a:p>
            <a:pPr marL="0" indent="0">
              <a:buNone/>
            </a:pPr>
            <a:r>
              <a:rPr lang="ru-RU" sz="3200" dirty="0"/>
              <a:t>- Участвовала в обсуждении проблем повышения качества образования на заседаниях методсовета и ШМО;</a:t>
            </a:r>
          </a:p>
          <a:p>
            <a:pPr marL="0" indent="0">
              <a:buNone/>
            </a:pPr>
            <a:r>
              <a:rPr lang="ru-RU" sz="3200" dirty="0"/>
              <a:t>- Участвовала в региональном заочном конкурсе методических разработок «Формируем глобальные компетенции школьников»</a:t>
            </a:r>
          </a:p>
          <a:p>
            <a:pPr marL="0" indent="0">
              <a:buNone/>
            </a:pPr>
            <a:r>
              <a:rPr lang="ru-RU" sz="3200" dirty="0"/>
              <a:t>(АО ИОО, ноябрь 2022г.) </a:t>
            </a:r>
          </a:p>
          <a:p>
            <a:pPr marL="0" indent="0">
              <a:buNone/>
            </a:pPr>
            <a:r>
              <a:rPr lang="ru-RU" sz="3200" dirty="0"/>
              <a:t>- Приняла участие в региональном заочном конкурсе интерактивных</a:t>
            </a:r>
          </a:p>
          <a:p>
            <a:pPr marL="0" indent="0">
              <a:buNone/>
            </a:pPr>
            <a:r>
              <a:rPr lang="ru-RU" sz="3200" dirty="0"/>
              <a:t>разработок  для урока иностранного языка «</a:t>
            </a:r>
            <a:r>
              <a:rPr lang="en-GB" sz="3200" dirty="0"/>
              <a:t>Kindle the flame of the Language Learning</a:t>
            </a:r>
            <a:r>
              <a:rPr lang="ru-RU" sz="3200" dirty="0"/>
              <a:t>» (АО ИОО, ноябрь 2023г.)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704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0CA1C-0798-DDDA-BBE0-5E1A7021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9300" y="101600"/>
            <a:ext cx="13665200" cy="8001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презентация педагогического опыта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67FBD14-6254-D26B-ECAD-C3445277D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1016000"/>
            <a:ext cx="12052300" cy="54228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Проводила мастер-класс по теме «Особенности подготовки к ОГЭ по английскому языку» (межмуниципальный уровень);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Выступала на межмуниципальном семинаре «Реализация принципа индивидуализации в урочной и внеурочной деятельности в контексте ФГОС НОО и ФГОС ООО»; 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Принимала участие во Всероссийском педагогическом конкурсе «Творческий учитель» с публикацией работ в журнале «Современный урок»;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Провела открытый урок в 9 классе «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learn English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Подготовила победителя муниципального и регионального этапа Всероссийской олимпиады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щкольников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-Ежегодно ученики участвуют в конкурсе «Британский Бульдог»</a:t>
            </a:r>
          </a:p>
        </p:txBody>
      </p:sp>
    </p:spTree>
    <p:extLst>
      <p:ext uri="{BB962C8B-B14F-4D97-AF65-F5344CB8AC3E}">
        <p14:creationId xmlns:p14="http://schemas.microsoft.com/office/powerpoint/2010/main" val="193499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2259BA2-FC9A-EAAF-9975-0D178F9F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14300"/>
            <a:ext cx="11201400" cy="12445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реализации программы подготовки к ОГЭ: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2C0B77E5-7FDC-2970-AC68-685DC49B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358900"/>
            <a:ext cx="11658600" cy="48180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и обобщить материал по разделам грамматики и лексики;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Ознакомить учащихся с экзаменационным форматом;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гибкость, способность ориентироваться в типах экзаменационных заданий;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навыки, необходимые для выполнения заданий ОГЭ;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умения пользоваться контекстуальной догадкой;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анализировать и объективно оценивать результаты собственной учебной деятельности.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3077067-5EEB-D319-C923-CC92DAD4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ОГЭ: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6424541-E3D7-6B98-5236-04AFC7119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919240"/>
              </p:ext>
            </p:extLst>
          </p:nvPr>
        </p:nvGraphicFramePr>
        <p:xfrm>
          <a:off x="927100" y="1825625"/>
          <a:ext cx="104267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190535048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1482336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27664178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18243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сдачи ОГЭ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качество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5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/2022</a:t>
                      </a:r>
                    </a:p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7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en-GB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27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9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3A0B99E-A4D2-ACA9-10B2-59A0C57A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19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для успешной сдачи экзамена: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330B6E-383A-EB7A-BEEA-89A22E827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199"/>
            <a:ext cx="10807700" cy="3814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мотивации обучающихся;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современного учебно-методического оснащения;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современного технического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19970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6ECE3B7-36BF-F4D6-EB83-3AA3C5AB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3500"/>
            <a:ext cx="10515600" cy="1231900"/>
          </a:xfrm>
        </p:spPr>
        <p:txBody>
          <a:bodyPr>
            <a:noAutofit/>
          </a:bodyPr>
          <a:lstStyle/>
          <a:p>
            <a:pPr algn="ctr"/>
            <a:r>
              <a:rPr lang="ru-RU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590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87AC0-EF2D-AAAD-A44C-3F815C3E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87828" y="1143000"/>
            <a:ext cx="10561427" cy="4635500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уровня педагогического мастерства и реализация современных технологий обучения для качественной подготовки обучающихся к сдаче ОГЭ.</a:t>
            </a:r>
          </a:p>
        </p:txBody>
      </p:sp>
    </p:spTree>
    <p:extLst>
      <p:ext uri="{BB962C8B-B14F-4D97-AF65-F5344CB8AC3E}">
        <p14:creationId xmlns:p14="http://schemas.microsoft.com/office/powerpoint/2010/main" val="27122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60DEC-9B0A-10DE-D628-DC1415AA6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1143001"/>
            <a:ext cx="10909300" cy="4699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профессиональное мастерство;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с мотивированными детьми по повышению их познавательной активности в получении дополнительных знаний по предмету;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вести целенаправленную работу по подготовке одарённых детей к участию в олимпиадах, конкурсах, готовить к сдаче ОГЭ;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обобщать и распространять свой опыт работы.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6CD1FB-371D-A694-58BE-5F5B4685B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700"/>
            <a:ext cx="9144000" cy="7493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52664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B668E14-242C-A820-8D56-4428AED40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97344"/>
            <a:ext cx="10845800" cy="5838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профессионального развития педагога отражает следующие направления деятельности:</a:t>
            </a:r>
            <a:b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самообразование педагога;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методическая работа;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и презентация педагогического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183478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E7AAC1-61AF-4856-66B9-601749D7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педагога: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BB44D04-D5DE-B776-8438-53C6522A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046663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 методическая литература для ознакомления с новыми педагогическими технологиями;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рабочая программа внеурочной деятельности по подготовке обучающихся к ОГЭ;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Пройдены курсы повышения квалификации;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Присвоена высшая квалификационная категория;</a:t>
            </a: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Прослушаны вебинары о стратегиях подготовки к ГИА.</a:t>
            </a:r>
          </a:p>
        </p:txBody>
      </p:sp>
    </p:spTree>
    <p:extLst>
      <p:ext uri="{BB962C8B-B14F-4D97-AF65-F5344CB8AC3E}">
        <p14:creationId xmlns:p14="http://schemas.microsoft.com/office/powerpoint/2010/main" val="2496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ACB080-8340-8351-5C8F-EAD5BD98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377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которые следует учитывать при подготовке к выполнению заданий ОГЭ: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несформированность различных стратегий аудирования и чтения и неумение применять их в зависимости от коммуникативной задачи;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опора на отдельные слова, а не на смысл прочитанного или прослушанного текста;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неумение выделять главное от второстепенных деталей;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игнорирование смысловых различий в силу слабых языковых знаний, ограниченного словарного запаса и непонимания синтаксических конструкций;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неумение применять языковую и контекстуальную догадку</a:t>
            </a:r>
          </a:p>
        </p:txBody>
      </p:sp>
    </p:spTree>
    <p:extLst>
      <p:ext uri="{BB962C8B-B14F-4D97-AF65-F5344CB8AC3E}">
        <p14:creationId xmlns:p14="http://schemas.microsoft.com/office/powerpoint/2010/main" val="81219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92558-7A7A-6C1A-70FB-28F36027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11798300" cy="465139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ресурсы для подготовки к ОГЭ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083E5EA-EAED-2BAD-D0BA-D4E981D54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900" y="1825625"/>
            <a:ext cx="46609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7C4CDBC-DC05-F3F3-E947-97C526ED0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4400" y="1825625"/>
            <a:ext cx="40894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080082-1928-26C6-CBC1-C11E908B8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028701"/>
            <a:ext cx="3841750" cy="5722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3976EA-C7A7-6889-2DC5-C6723C5D3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028701"/>
            <a:ext cx="3841750" cy="57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C3CD201-80CE-A91A-A996-CC306D1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которые использую я при подготовке к экзамену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4216A0-3EF2-397B-37A0-2D35302D76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1968830"/>
            <a:ext cx="3047999" cy="4431969"/>
          </a:xfrm>
          <a:blipFill>
            <a:blip r:embed="rId2"/>
            <a:tile tx="0" ty="0" sx="100000" sy="100000" flip="none" algn="tl"/>
          </a:blipFill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04FD20D3-5131-1D87-9A21-93508A6972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06C510-7A6E-A695-52AC-C02B42E1C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825625"/>
            <a:ext cx="6502400" cy="46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D97F8C-10BD-F36C-7917-6DC1BCD1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тестов для подготовки к выполнению заданий раздела «Письмо»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1BC0ACE-07D3-F61E-8B4C-0EDB48F639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816100"/>
            <a:ext cx="5969000" cy="4813300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6AD1CBE-1376-BCAD-409F-8D811A58B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064926" cy="5032374"/>
          </a:xfrm>
        </p:spPr>
      </p:pic>
    </p:spTree>
    <p:extLst>
      <p:ext uri="{BB962C8B-B14F-4D97-AF65-F5344CB8AC3E}">
        <p14:creationId xmlns:p14="http://schemas.microsoft.com/office/powerpoint/2010/main" val="2383110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620</Words>
  <Application>Microsoft Office PowerPoint</Application>
  <PresentationFormat>Широкоэкранный</PresentationFormat>
  <Paragraphs>72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   </vt:lpstr>
      <vt:lpstr>               Цель: совершенствование уровня педагогического мастерства и реализация современных технологий обучения для качественной подготовки обучающихся к сдаче ОГЭ.</vt:lpstr>
      <vt:lpstr>- повышать профессиональное мастерство; - работать с мотивированными детьми по повышению их познавательной активности в получении дополнительных знаний по предмету; - вести целенаправленную работу по подготовке одарённых детей к участию в олимпиадах, конкурсах, готовить к сдаче ОГЭ; - обобщать и распространять свой опыт работы.</vt:lpstr>
      <vt:lpstr>Дорожная карта профессионального развития педагога отражает следующие направления деятельности: - самообразование педагога; - методическая работа; - обобщение и презентация педагогического опыта</vt:lpstr>
      <vt:lpstr>Самообразование педагога: </vt:lpstr>
      <vt:lpstr>Ошибки, которые следует учитывать при подготовке к выполнению заданий ОГЭ: - несформированность различных стратегий аудирования и чтения и неумение применять их в зависимости от коммуникативной задачи; - опора на отдельные слова, а не на смысл прочитанного или прослушанного текста; - неумение выделять главное от второстепенных деталей; - игнорирование смысловых различий в силу слабых языковых знаний, ограниченного словарного запаса и непонимания синтаксических конструкций; - неумение применять языковую и контекстуальную догадку</vt:lpstr>
      <vt:lpstr>Дополнительные ресурсы для подготовки к ОГЭ</vt:lpstr>
      <vt:lpstr>Пособия, которые использую я при подготовке к экзамену</vt:lpstr>
      <vt:lpstr>Сборник тестов для подготовки к выполнению заданий раздела «Письмо»</vt:lpstr>
      <vt:lpstr>Пособие для подготовки уч-ся 9-х классов к ГИА по английскому языку в формате ОГЭ</vt:lpstr>
      <vt:lpstr>Методическая работа</vt:lpstr>
      <vt:lpstr>Обобщение и презентация педагогического опыта</vt:lpstr>
      <vt:lpstr>Задачи реализации программы подготовки к ОГЭ:</vt:lpstr>
      <vt:lpstr>Результаты сдачи ОГЭ:</vt:lpstr>
      <vt:lpstr>Необходимые условия для успешной сдачи экзамена: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  Новодвинска</dc:title>
  <dc:creator>Валентина</dc:creator>
  <cp:lastModifiedBy>Валентина</cp:lastModifiedBy>
  <cp:revision>12</cp:revision>
  <dcterms:created xsi:type="dcterms:W3CDTF">2023-10-07T17:14:39Z</dcterms:created>
  <dcterms:modified xsi:type="dcterms:W3CDTF">2023-11-04T05:59:21Z</dcterms:modified>
</cp:coreProperties>
</file>