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57" r:id="rId5"/>
    <p:sldId id="258" r:id="rId6"/>
    <p:sldId id="270" r:id="rId7"/>
    <p:sldId id="271" r:id="rId8"/>
    <p:sldId id="273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лит.чтение</c:v>
                </c:pt>
                <c:pt idx="2">
                  <c:v>окружающий мир</c:v>
                </c:pt>
                <c:pt idx="3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лит.чтение</c:v>
                </c:pt>
                <c:pt idx="2">
                  <c:v>окружающий мир</c:v>
                </c:pt>
                <c:pt idx="3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3.7</c:v>
                </c:pt>
                <c:pt idx="1">
                  <c:v>3.7</c:v>
                </c:pt>
                <c:pt idx="2">
                  <c:v>3.9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лит.чтение</c:v>
                </c:pt>
                <c:pt idx="2">
                  <c:v>окружающий мир</c:v>
                </c:pt>
                <c:pt idx="3">
                  <c:v>математика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544576"/>
        <c:axId val="133554560"/>
        <c:axId val="0"/>
      </c:bar3DChart>
      <c:catAx>
        <c:axId val="133544576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33554560"/>
        <c:crosses val="autoZero"/>
        <c:auto val="1"/>
        <c:lblAlgn val="ctr"/>
        <c:lblOffset val="100"/>
        <c:noMultiLvlLbl val="0"/>
      </c:catAx>
      <c:valAx>
        <c:axId val="13355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4457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адекватная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неустойчивая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заниженная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11296"/>
        <c:axId val="133371008"/>
      </c:barChart>
      <c:catAx>
        <c:axId val="134311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3371008"/>
        <c:crosses val="autoZero"/>
        <c:auto val="1"/>
        <c:lblAlgn val="ctr"/>
        <c:lblOffset val="100"/>
        <c:noMultiLvlLbl val="0"/>
      </c:catAx>
      <c:valAx>
        <c:axId val="13337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11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оценивание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удобный инструмент дифференцированной оценки учащегося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s\Desktop\1\IMG_06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21455" y="2335819"/>
            <a:ext cx="482952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Целиь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наблюдение  индивидуального прогресса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 в улучшении  и достижении  планируемых результатов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dns\Desktop\START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1785950" cy="2539329"/>
          </a:xfrm>
          <a:prstGeom prst="rect">
            <a:avLst/>
          </a:prstGeom>
          <a:noFill/>
        </p:spPr>
      </p:pic>
      <p:pic>
        <p:nvPicPr>
          <p:cNvPr id="3075" name="Picture 3" descr="C:\Users\dns\Desktop\1\Скан_201506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00438"/>
            <a:ext cx="5214974" cy="3357562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14282" y="0"/>
            <a:ext cx="2786082" cy="164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Стартовая</a:t>
            </a:r>
          </a:p>
          <a:p>
            <a:pPr algn="ctr"/>
            <a:r>
              <a:rPr lang="ru-RU" sz="2800" b="1" dirty="0" smtClean="0"/>
              <a:t> диагностика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214546" y="2000240"/>
            <a:ext cx="2857520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Текущее</a:t>
            </a:r>
          </a:p>
          <a:p>
            <a:pPr algn="ctr"/>
            <a:r>
              <a:rPr lang="ru-RU" sz="2800" b="1" dirty="0" smtClean="0"/>
              <a:t> оценивание</a:t>
            </a:r>
            <a:endParaRPr lang="ru-RU" sz="28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4714884"/>
            <a:ext cx="2857520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Итоговое оценивание</a:t>
            </a:r>
            <a:endParaRPr lang="ru-RU" sz="2800" b="1" dirty="0"/>
          </a:p>
        </p:txBody>
      </p:sp>
      <p:pic>
        <p:nvPicPr>
          <p:cNvPr id="10" name="Picture 2" descr="C:\Users\dns\Desktop\1\IMG_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66"/>
            <a:ext cx="3786215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12"/>
          <p:cNvSpPr/>
          <p:nvPr/>
        </p:nvSpPr>
        <p:spPr>
          <a:xfrm>
            <a:off x="857224" y="3857628"/>
            <a:ext cx="5032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500306"/>
            <a:ext cx="214313" cy="278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2"/>
          <p:cNvSpPr/>
          <p:nvPr/>
        </p:nvSpPr>
        <p:spPr>
          <a:xfrm>
            <a:off x="857224" y="5286388"/>
            <a:ext cx="5032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 flipV="1">
            <a:off x="857224" y="2428868"/>
            <a:ext cx="503237" cy="71438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Умножение 28"/>
          <p:cNvSpPr>
            <a:spLocks/>
          </p:cNvSpPr>
          <p:nvPr/>
        </p:nvSpPr>
        <p:spPr bwMode="auto">
          <a:xfrm>
            <a:off x="642910" y="3500438"/>
            <a:ext cx="865188" cy="720725"/>
          </a:xfrm>
          <a:custGeom>
            <a:avLst/>
            <a:gdLst>
              <a:gd name="T0" fmla="*/ 476242 w 571500"/>
              <a:gd name="T1" fmla="*/ 359575 h 500063"/>
              <a:gd name="T2" fmla="*/ 1506649 w 571500"/>
              <a:gd name="T3" fmla="*/ 359575 h 500063"/>
              <a:gd name="T4" fmla="*/ 1506649 w 571500"/>
              <a:gd name="T5" fmla="*/ 1137554 h 500063"/>
              <a:gd name="T6" fmla="*/ 476242 w 571500"/>
              <a:gd name="T7" fmla="*/ 1137554 h 500063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98535 w 571500"/>
              <a:gd name="T13" fmla="*/ 75846 h 500063"/>
              <a:gd name="T14" fmla="*/ 472965 w 571500"/>
              <a:gd name="T15" fmla="*/ 424217 h 500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" h="500063">
                <a:moveTo>
                  <a:pt x="98535" y="164360"/>
                </a:moveTo>
                <a:lnTo>
                  <a:pt x="175985" y="75846"/>
                </a:lnTo>
                <a:lnTo>
                  <a:pt x="285750" y="171890"/>
                </a:lnTo>
                <a:lnTo>
                  <a:pt x="395515" y="75846"/>
                </a:lnTo>
                <a:lnTo>
                  <a:pt x="472965" y="164360"/>
                </a:lnTo>
                <a:lnTo>
                  <a:pt x="375054" y="250032"/>
                </a:lnTo>
                <a:lnTo>
                  <a:pt x="472965" y="335703"/>
                </a:lnTo>
                <a:lnTo>
                  <a:pt x="395515" y="424217"/>
                </a:lnTo>
                <a:lnTo>
                  <a:pt x="285750" y="328173"/>
                </a:lnTo>
                <a:lnTo>
                  <a:pt x="175985" y="424217"/>
                </a:lnTo>
                <a:lnTo>
                  <a:pt x="98535" y="335703"/>
                </a:lnTo>
                <a:lnTo>
                  <a:pt x="196446" y="250032"/>
                </a:lnTo>
                <a:close/>
              </a:path>
            </a:pathLst>
          </a:custGeom>
          <a:solidFill>
            <a:srgbClr val="00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" name="Умножение 28"/>
          <p:cNvSpPr>
            <a:spLocks/>
          </p:cNvSpPr>
          <p:nvPr/>
        </p:nvSpPr>
        <p:spPr bwMode="auto">
          <a:xfrm>
            <a:off x="642910" y="2143116"/>
            <a:ext cx="865188" cy="720725"/>
          </a:xfrm>
          <a:custGeom>
            <a:avLst/>
            <a:gdLst>
              <a:gd name="T0" fmla="*/ 476242 w 571500"/>
              <a:gd name="T1" fmla="*/ 359575 h 500063"/>
              <a:gd name="T2" fmla="*/ 1506649 w 571500"/>
              <a:gd name="T3" fmla="*/ 359575 h 500063"/>
              <a:gd name="T4" fmla="*/ 1506649 w 571500"/>
              <a:gd name="T5" fmla="*/ 1137554 h 500063"/>
              <a:gd name="T6" fmla="*/ 476242 w 571500"/>
              <a:gd name="T7" fmla="*/ 1137554 h 500063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98535 w 571500"/>
              <a:gd name="T13" fmla="*/ 75846 h 500063"/>
              <a:gd name="T14" fmla="*/ 472965 w 571500"/>
              <a:gd name="T15" fmla="*/ 424217 h 500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0" h="500063">
                <a:moveTo>
                  <a:pt x="98535" y="164360"/>
                </a:moveTo>
                <a:lnTo>
                  <a:pt x="175985" y="75846"/>
                </a:lnTo>
                <a:lnTo>
                  <a:pt x="285750" y="171890"/>
                </a:lnTo>
                <a:lnTo>
                  <a:pt x="395515" y="75846"/>
                </a:lnTo>
                <a:lnTo>
                  <a:pt x="472965" y="164360"/>
                </a:lnTo>
                <a:lnTo>
                  <a:pt x="375054" y="250032"/>
                </a:lnTo>
                <a:lnTo>
                  <a:pt x="472965" y="335703"/>
                </a:lnTo>
                <a:lnTo>
                  <a:pt x="395515" y="424217"/>
                </a:lnTo>
                <a:lnTo>
                  <a:pt x="285750" y="328173"/>
                </a:lnTo>
                <a:lnTo>
                  <a:pt x="175985" y="424217"/>
                </a:lnTo>
                <a:lnTo>
                  <a:pt x="98535" y="335703"/>
                </a:lnTo>
                <a:lnTo>
                  <a:pt x="196446" y="250032"/>
                </a:lnTo>
                <a:close/>
              </a:path>
            </a:pathLst>
          </a:custGeom>
          <a:solidFill>
            <a:srgbClr val="00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357166"/>
            <a:ext cx="822960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Волшебные линеечки </a:t>
            </a:r>
            <a:r>
              <a:rPr lang="ru-RU" sz="2800" b="1" dirty="0" err="1" smtClean="0">
                <a:solidFill>
                  <a:srgbClr val="0070C0"/>
                </a:solidFill>
              </a:rPr>
              <a:t>Г.А.Цукерман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оценивает ученик, учитель, родитель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(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Хочуев</a:t>
            </a:r>
            <a:r>
              <a:rPr lang="ru-RU" sz="2800" b="1" i="1" dirty="0" smtClean="0">
                <a:solidFill>
                  <a:srgbClr val="0070C0"/>
                </a:solidFill>
              </a:rPr>
              <a:t> Мурат 2 «А» класс)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28728" y="2143116"/>
            <a:ext cx="79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4800" b="1" dirty="0"/>
              <a:t>П</a:t>
            </a: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3500438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/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C:\Users\dns\Desktop\1\Скан_20150601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658826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i="1" dirty="0" smtClean="0">
                <a:solidFill>
                  <a:srgbClr val="0070C0"/>
                </a:solidFill>
              </a:rPr>
              <a:t>                    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Я работал…</a:t>
            </a:r>
            <a:r>
              <a:rPr lang="ru-RU" sz="3100" b="1" i="1" dirty="0" smtClean="0">
                <a:solidFill>
                  <a:srgbClr val="0070C0"/>
                </a:solidFill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1 класс                                                           2 класс</a:t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                              ( </a:t>
            </a:r>
            <a:r>
              <a:rPr lang="ru-RU" sz="3100" b="1" i="1" dirty="0" err="1" smtClean="0">
                <a:solidFill>
                  <a:srgbClr val="0070C0"/>
                </a:solidFill>
              </a:rPr>
              <a:t>Хочуев</a:t>
            </a:r>
            <a:r>
              <a:rPr lang="ru-RU" sz="3100" b="1" i="1" dirty="0" smtClean="0">
                <a:solidFill>
                  <a:srgbClr val="0070C0"/>
                </a:solidFill>
              </a:rPr>
              <a:t>    Мурат ) </a:t>
            </a:r>
            <a:r>
              <a:rPr lang="ru-RU" sz="5400" b="1" i="1" dirty="0" smtClean="0">
                <a:solidFill>
                  <a:srgbClr val="0070C0"/>
                </a:solidFill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dns\Desktop\1\IMG_0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357298"/>
            <a:ext cx="447678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IMG_0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736"/>
            <a:ext cx="4000496" cy="354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000636"/>
            <a:ext cx="8429652" cy="164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Увидеть свои успехи.			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Соотносить свою оценку с оценкой учителя, родителя.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Удерживает учебную функцию оценки.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Помогает избежать сравнения детей между собой.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08" y="5072074"/>
            <a:ext cx="2428892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Такая оценка позволяет любому ребенку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образовательных результатов учащегося  на конец 2 класса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3829048" cy="340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rot="18912563">
            <a:off x="-288542" y="5113540"/>
            <a:ext cx="3155130" cy="48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Хочуев</a:t>
            </a:r>
            <a:r>
              <a:rPr lang="ru-RU" sz="3200" b="1" dirty="0" smtClean="0"/>
              <a:t> Мурат </a:t>
            </a:r>
            <a:endParaRPr lang="ru-RU" sz="3200" b="1" dirty="0"/>
          </a:p>
        </p:txBody>
      </p:sp>
      <p:pic>
        <p:nvPicPr>
          <p:cNvPr id="1026" name="Picture 2" descr="C:\Users\dns\Desktop\1\Скан_20150601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2"/>
            <a:ext cx="5000628" cy="3000395"/>
          </a:xfrm>
          <a:prstGeom prst="rect">
            <a:avLst/>
          </a:prstGeom>
          <a:noFill/>
        </p:spPr>
      </p:pic>
      <p:pic>
        <p:nvPicPr>
          <p:cNvPr id="1027" name="Picture 3" descr="C:\Users\dns\Desktop\1\Скан_20150601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000480"/>
            <a:ext cx="464347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самооценки и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взаимооценки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учащихся 1 и 2 классов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система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оценивания направлена на получение информации,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позволяющей: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-учащимся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обрести уверенность в возможности успешного включения в систему непрерывного образования, </a:t>
            </a:r>
          </a:p>
          <a:p>
            <a:pPr algn="just">
              <a:lnSpc>
                <a:spcPct val="12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-родителям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отслеживать процесс обучения и развития своего ребенка,</a:t>
            </a:r>
          </a:p>
          <a:p>
            <a:pPr algn="just">
              <a:lnSpc>
                <a:spcPct val="12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-учителям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выносить суждения об эффективности программы обучения, об индивидуальном прогрессе и достижениях учащихся начальной школы.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29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Критериальное  оценивание  как удобный инструмент дифференцированной оценки учащегося</vt:lpstr>
      <vt:lpstr>Презентация PowerPoint</vt:lpstr>
      <vt:lpstr>Презентация PowerPoint</vt:lpstr>
      <vt:lpstr>Презентация PowerPoint</vt:lpstr>
      <vt:lpstr>                                                           Я работал… 1 класс                                                           2 класс                               ( Хочуев    Мурат )  </vt:lpstr>
      <vt:lpstr>Динамика образовательных результатов учащегося  на конец 2 класса</vt:lpstr>
      <vt:lpstr>Динамика самооценки и взаимооценки учащихся 1 и 2 классов 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12345</cp:lastModifiedBy>
  <cp:revision>25</cp:revision>
  <dcterms:modified xsi:type="dcterms:W3CDTF">2024-03-17T20:58:35Z</dcterms:modified>
</cp:coreProperties>
</file>