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57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B5F8-1E78-4DC6-999F-33C3F57DD1AE}" type="datetimeFigureOut">
              <a:rPr lang="ru-RU" smtClean="0"/>
              <a:pPr/>
              <a:t>пн 18.09.23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03D5-F92F-4D00-9FD7-6C240CFFA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B5F8-1E78-4DC6-999F-33C3F57DD1AE}" type="datetimeFigureOut">
              <a:rPr lang="ru-RU" smtClean="0"/>
              <a:pPr/>
              <a:t>пн 18.09.23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03D5-F92F-4D00-9FD7-6C240CFFA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B5F8-1E78-4DC6-999F-33C3F57DD1AE}" type="datetimeFigureOut">
              <a:rPr lang="ru-RU" smtClean="0"/>
              <a:pPr/>
              <a:t>пн 18.09.23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03D5-F92F-4D00-9FD7-6C240CFFA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B5F8-1E78-4DC6-999F-33C3F57DD1AE}" type="datetimeFigureOut">
              <a:rPr lang="ru-RU" smtClean="0"/>
              <a:pPr/>
              <a:t>пн 18.09.23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03D5-F92F-4D00-9FD7-6C240CFFA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B5F8-1E78-4DC6-999F-33C3F57DD1AE}" type="datetimeFigureOut">
              <a:rPr lang="ru-RU" smtClean="0"/>
              <a:pPr/>
              <a:t>пн 18.09.23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03D5-F92F-4D00-9FD7-6C240CFFA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B5F8-1E78-4DC6-999F-33C3F57DD1AE}" type="datetimeFigureOut">
              <a:rPr lang="ru-RU" smtClean="0"/>
              <a:pPr/>
              <a:t>пн 18.09.23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03D5-F92F-4D00-9FD7-6C240CFFA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B5F8-1E78-4DC6-999F-33C3F57DD1AE}" type="datetimeFigureOut">
              <a:rPr lang="ru-RU" smtClean="0"/>
              <a:pPr/>
              <a:t>пн 18.09.23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03D5-F92F-4D00-9FD7-6C240CFFA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B5F8-1E78-4DC6-999F-33C3F57DD1AE}" type="datetimeFigureOut">
              <a:rPr lang="ru-RU" smtClean="0"/>
              <a:pPr/>
              <a:t>пн 18.09.23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03D5-F92F-4D00-9FD7-6C240CFFA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B5F8-1E78-4DC6-999F-33C3F57DD1AE}" type="datetimeFigureOut">
              <a:rPr lang="ru-RU" smtClean="0"/>
              <a:pPr/>
              <a:t>пн 18.09.23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03D5-F92F-4D00-9FD7-6C240CFFA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B5F8-1E78-4DC6-999F-33C3F57DD1AE}" type="datetimeFigureOut">
              <a:rPr lang="ru-RU" smtClean="0"/>
              <a:pPr/>
              <a:t>пн 18.09.23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03D5-F92F-4D00-9FD7-6C240CFFA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B5F8-1E78-4DC6-999F-33C3F57DD1AE}" type="datetimeFigureOut">
              <a:rPr lang="ru-RU" smtClean="0"/>
              <a:pPr/>
              <a:t>пн 18.09.23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03D5-F92F-4D00-9FD7-6C240CFFA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1B5F8-1E78-4DC6-999F-33C3F57DD1AE}" type="datetimeFigureOut">
              <a:rPr lang="ru-RU" smtClean="0"/>
              <a:pPr/>
              <a:t>пн 18.09.23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003D5-F92F-4D00-9FD7-6C240CFFA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avatars.mds.yandex.net/i?id=884cf49f151f1c66cd5a3270e8c834f3-5339753-images-thumbs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143116"/>
            <a:ext cx="7858180" cy="41434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660066"/>
                </a:solidFill>
                <a:latin typeface="Monotype Corsiva" pitchFamily="66" charset="0"/>
              </a:rPr>
              <a:t>Логопедический плакат:</a:t>
            </a:r>
          </a:p>
          <a:p>
            <a:r>
              <a:rPr lang="ru-RU" b="1" dirty="0" smtClean="0">
                <a:solidFill>
                  <a:srgbClr val="660066"/>
                </a:solidFill>
                <a:latin typeface="Monotype Corsiva" pitchFamily="66" charset="0"/>
              </a:rPr>
              <a:t>«МЫ </a:t>
            </a:r>
            <a:r>
              <a:rPr lang="ru-RU" b="1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660066"/>
                </a:solidFill>
                <a:latin typeface="Monotype Corsiva" pitchFamily="66" charset="0"/>
              </a:rPr>
              <a:t>  ЗНАЕМ    ШИПЯЩИЕ    ЗВУКИ»</a:t>
            </a:r>
          </a:p>
          <a:p>
            <a:endParaRPr lang="ru-RU" b="1" dirty="0" smtClean="0">
              <a:solidFill>
                <a:srgbClr val="660066"/>
              </a:solidFill>
              <a:latin typeface="Monotype Corsiva" pitchFamily="66" charset="0"/>
            </a:endParaRPr>
          </a:p>
          <a:p>
            <a:pPr algn="r"/>
            <a:endParaRPr lang="ru-RU" b="1" dirty="0" smtClean="0">
              <a:solidFill>
                <a:srgbClr val="660066"/>
              </a:solidFill>
              <a:latin typeface="Monotype Corsiva" pitchFamily="66" charset="0"/>
            </a:endParaRPr>
          </a:p>
          <a:p>
            <a:pPr algn="r"/>
            <a:endParaRPr lang="ru-RU" b="1" dirty="0" smtClean="0">
              <a:solidFill>
                <a:srgbClr val="660066"/>
              </a:solidFill>
              <a:latin typeface="Monotype Corsiva" pitchFamily="66" charset="0"/>
            </a:endParaRPr>
          </a:p>
          <a:p>
            <a:pPr algn="r"/>
            <a:endParaRPr lang="ru-RU" b="1" dirty="0" smtClean="0">
              <a:solidFill>
                <a:srgbClr val="660066"/>
              </a:solidFill>
              <a:latin typeface="Monotype Corsiva" pitchFamily="66" charset="0"/>
            </a:endParaRPr>
          </a:p>
          <a:p>
            <a:pPr algn="r"/>
            <a:r>
              <a:rPr lang="ru-RU" b="1" dirty="0" smtClean="0">
                <a:solidFill>
                  <a:srgbClr val="660066"/>
                </a:solidFill>
                <a:latin typeface="Monotype Corsiva" pitchFamily="66" charset="0"/>
              </a:rPr>
              <a:t>Автор: Осичева Н. А.</a:t>
            </a:r>
          </a:p>
        </p:txBody>
      </p:sp>
      <p:pic>
        <p:nvPicPr>
          <p:cNvPr id="4" name="Рисунок 3" descr="https://sun9-69.userapi.com/impg/dgmzJtX6TGvPp8W029AcIAbEp2mr27ydQYaFBQ/_M0i0fy6q0M.jpg?size=983x733&amp;quality=95&amp;sign=9b0604982104dd2d42b4a8fc0acf8f28&amp;type=album"/>
          <p:cNvPicPr/>
          <p:nvPr/>
        </p:nvPicPr>
        <p:blipFill>
          <a:blip r:embed="rId3"/>
          <a:srcRect l="61017" b="78651"/>
          <a:stretch>
            <a:fillRect/>
          </a:stretch>
        </p:blipFill>
        <p:spPr bwMode="auto">
          <a:xfrm>
            <a:off x="571472" y="357166"/>
            <a:ext cx="3286147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sun9-69.userapi.com/impg/dgmzJtX6TGvPp8W029AcIAbEp2mr27ydQYaFBQ/_M0i0fy6q0M.jpg?size=983x733&amp;quality=95&amp;sign=9b0604982104dd2d42b4a8fc0acf8f28&amp;type=album"/>
          <p:cNvPicPr/>
          <p:nvPr/>
        </p:nvPicPr>
        <p:blipFill>
          <a:blip r:embed="rId4" cstate="print"/>
          <a:srcRect t="19358" b="9682"/>
          <a:stretch>
            <a:fillRect/>
          </a:stretch>
        </p:blipFill>
        <p:spPr bwMode="auto">
          <a:xfrm>
            <a:off x="4000496" y="142852"/>
            <a:ext cx="3786214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плакат\20230911_172654.jpg"/>
          <p:cNvPicPr/>
          <p:nvPr/>
        </p:nvPicPr>
        <p:blipFill>
          <a:blip r:embed="rId5" cstate="print">
            <a:lum bright="10000" contrast="39000"/>
          </a:blip>
          <a:srcRect l="25592" t="21428" r="25592" b="22758"/>
          <a:stretch>
            <a:fillRect/>
          </a:stretch>
        </p:blipFill>
        <p:spPr bwMode="auto">
          <a:xfrm>
            <a:off x="142844" y="3429000"/>
            <a:ext cx="421484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avatars.mds.yandex.net/i?id=884cf49f151f1c66cd5a3270e8c834f3-5339753-images-thumbs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Users\User\Desktop\плакат\20230911_174236.jpg"/>
          <p:cNvPicPr/>
          <p:nvPr/>
        </p:nvPicPr>
        <p:blipFill>
          <a:blip r:embed="rId3" cstate="print">
            <a:lum bright="3000" contrast="37000"/>
          </a:blip>
          <a:srcRect l="-3030" t="-4167" r="-1515" b="-4167"/>
          <a:stretch>
            <a:fillRect/>
          </a:stretch>
        </p:blipFill>
        <p:spPr bwMode="auto">
          <a:xfrm>
            <a:off x="0" y="142852"/>
            <a:ext cx="4929190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C:\Users\User\Desktop\плакат\20230911_172124.jpg"/>
          <p:cNvPicPr>
            <a:picLocks noGrp="1"/>
          </p:cNvPicPr>
          <p:nvPr>
            <p:ph idx="1"/>
          </p:nvPr>
        </p:nvPicPr>
        <p:blipFill>
          <a:blip r:embed="rId4" cstate="print">
            <a:lum bright="3000" contrast="37000"/>
          </a:blip>
          <a:srcRect/>
          <a:stretch>
            <a:fillRect/>
          </a:stretch>
        </p:blipFill>
        <p:spPr bwMode="auto">
          <a:xfrm>
            <a:off x="3571868" y="2786058"/>
            <a:ext cx="5429288" cy="3857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s://abrakadabra.fun/uploads/posts/2022-03/1646680122_27-abrakadabra-fun-p-rossip-zvezd-na-prozrachnom-fone-44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5027" y="-142900"/>
            <a:ext cx="4398973" cy="327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abrakadabra.fun/uploads/posts/2022-03/1646680122_27-abrakadabra-fun-p-rossip-zvezd-na-prozrachnom-fone-44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 flipV="1">
            <a:off x="-142908" y="3500438"/>
            <a:ext cx="410654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avatars.mds.yandex.net/i?id=884cf49f151f1c66cd5a3270e8c834f3-5339753-images-thumbs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338616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   </a:t>
            </a:r>
            <a:b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rgbClr val="660066"/>
                </a:solidFill>
                <a:latin typeface="Monotype Corsiva" pitchFamily="66" charset="0"/>
              </a:rPr>
              <a:t>                                              </a:t>
            </a:r>
            <a:r>
              <a:rPr lang="ru-RU" sz="2700" b="1" dirty="0" smtClean="0">
                <a:solidFill>
                  <a:srgbClr val="660066"/>
                </a:solidFill>
                <a:latin typeface="Monotype Corsiva" pitchFamily="66" charset="0"/>
              </a:rPr>
              <a:t>Логопедический </a:t>
            </a:r>
            <a:r>
              <a:rPr lang="ru-RU" sz="2700" b="1" dirty="0" smtClean="0">
                <a:solidFill>
                  <a:srgbClr val="660066"/>
                </a:solidFill>
                <a:latin typeface="Monotype Corsiva" pitchFamily="66" charset="0"/>
              </a:rPr>
              <a:t>плакат </a:t>
            </a:r>
            <a:r>
              <a:rPr lang="ru-RU" sz="2700" b="1" dirty="0" smtClean="0">
                <a:solidFill>
                  <a:srgbClr val="660066"/>
                </a:solidFill>
                <a:latin typeface="Monotype Corsiva" pitchFamily="66" charset="0"/>
              </a:rPr>
              <a:t/>
            </a:r>
            <a:br>
              <a:rPr lang="ru-RU" sz="2700" b="1" dirty="0" smtClean="0">
                <a:solidFill>
                  <a:srgbClr val="660066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660066"/>
                </a:solidFill>
                <a:latin typeface="Monotype Corsiva" pitchFamily="66" charset="0"/>
              </a:rPr>
              <a:t>                            включает </a:t>
            </a:r>
            <a:r>
              <a:rPr lang="ru-RU" sz="2700" b="1" dirty="0" smtClean="0">
                <a:solidFill>
                  <a:srgbClr val="660066"/>
                </a:solidFill>
                <a:latin typeface="Monotype Corsiva" pitchFamily="66" charset="0"/>
              </a:rPr>
              <a:t>в себя 5 рабочих листов</a:t>
            </a:r>
            <a:r>
              <a:rPr lang="ru-RU" sz="2700" b="1" dirty="0" smtClean="0">
                <a:solidFill>
                  <a:srgbClr val="660066"/>
                </a:solidFill>
                <a:latin typeface="Monotype Corsiva" pitchFamily="66" charset="0"/>
              </a:rPr>
              <a:t>:</a:t>
            </a:r>
            <a:br>
              <a:rPr lang="ru-RU" sz="2700" b="1" dirty="0" smtClean="0">
                <a:solidFill>
                  <a:srgbClr val="660066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660066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660066"/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rgbClr val="660066"/>
                </a:solidFill>
                <a:latin typeface="Monotype Corsiva" pitchFamily="66" charset="0"/>
              </a:rPr>
              <a:t>1. Артикуляционная </a:t>
            </a:r>
            <a:r>
              <a:rPr lang="ru-RU" sz="2200" b="1" dirty="0" smtClean="0">
                <a:solidFill>
                  <a:srgbClr val="660066"/>
                </a:solidFill>
                <a:latin typeface="Monotype Corsiva" pitchFamily="66" charset="0"/>
              </a:rPr>
              <a:t>гимнастика для шипящих звуков</a:t>
            </a:r>
            <a:br>
              <a:rPr lang="ru-RU" sz="2200" b="1" dirty="0" smtClean="0">
                <a:solidFill>
                  <a:srgbClr val="660066"/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rgbClr val="660066"/>
                </a:solidFill>
                <a:latin typeface="Monotype Corsiva" pitchFamily="66" charset="0"/>
              </a:rPr>
              <a:t>2. Звук </a:t>
            </a:r>
            <a:r>
              <a:rPr lang="ru-RU" sz="2200" b="1" dirty="0" smtClean="0">
                <a:solidFill>
                  <a:srgbClr val="660066"/>
                </a:solidFill>
                <a:latin typeface="Monotype Corsiva" pitchFamily="66" charset="0"/>
              </a:rPr>
              <a:t>Ш</a:t>
            </a:r>
            <a:br>
              <a:rPr lang="ru-RU" sz="2200" b="1" dirty="0" smtClean="0">
                <a:solidFill>
                  <a:srgbClr val="660066"/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rgbClr val="660066"/>
                </a:solidFill>
                <a:latin typeface="Monotype Corsiva" pitchFamily="66" charset="0"/>
              </a:rPr>
              <a:t>3. Звук </a:t>
            </a:r>
            <a:r>
              <a:rPr lang="ru-RU" sz="2200" b="1" dirty="0" smtClean="0">
                <a:solidFill>
                  <a:srgbClr val="660066"/>
                </a:solidFill>
                <a:latin typeface="Monotype Corsiva" pitchFamily="66" charset="0"/>
              </a:rPr>
              <a:t>Ж</a:t>
            </a:r>
            <a:br>
              <a:rPr lang="ru-RU" sz="2200" b="1" dirty="0" smtClean="0">
                <a:solidFill>
                  <a:srgbClr val="660066"/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rgbClr val="660066"/>
                </a:solidFill>
                <a:latin typeface="Monotype Corsiva" pitchFamily="66" charset="0"/>
              </a:rPr>
              <a:t>4. Звук </a:t>
            </a:r>
            <a:r>
              <a:rPr lang="ru-RU" sz="2200" b="1" dirty="0" smtClean="0">
                <a:solidFill>
                  <a:srgbClr val="660066"/>
                </a:solidFill>
                <a:latin typeface="Monotype Corsiva" pitchFamily="66" charset="0"/>
              </a:rPr>
              <a:t>Ч</a:t>
            </a:r>
            <a:br>
              <a:rPr lang="ru-RU" sz="2200" b="1" dirty="0" smtClean="0">
                <a:solidFill>
                  <a:srgbClr val="660066"/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rgbClr val="660066"/>
                </a:solidFill>
                <a:latin typeface="Monotype Corsiva" pitchFamily="66" charset="0"/>
              </a:rPr>
              <a:t>5. Звук </a:t>
            </a:r>
            <a:r>
              <a:rPr lang="ru-RU" sz="2200" b="1" dirty="0" smtClean="0">
                <a:solidFill>
                  <a:srgbClr val="660066"/>
                </a:solidFill>
                <a:latin typeface="Monotype Corsiva" pitchFamily="66" charset="0"/>
              </a:rPr>
              <a:t>Щ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esktop\плакат\20230911_172654.jpg"/>
          <p:cNvPicPr/>
          <p:nvPr/>
        </p:nvPicPr>
        <p:blipFill>
          <a:blip r:embed="rId3" cstate="print">
            <a:lum bright="10000" contrast="39000"/>
          </a:blip>
          <a:srcRect/>
          <a:stretch>
            <a:fillRect/>
          </a:stretch>
        </p:blipFill>
        <p:spPr bwMode="auto">
          <a:xfrm>
            <a:off x="2714612" y="2285992"/>
            <a:ext cx="571504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s://avatars.mds.yandex.net/i?id=884cf49f151f1c66cd5a3270e8c834f3-5339753-images-thumbs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C:\Users\User\Desktop\плакат\20230911_172323.jpg"/>
          <p:cNvPicPr/>
          <p:nvPr/>
        </p:nvPicPr>
        <p:blipFill>
          <a:blip r:embed="rId3" cstate="print">
            <a:lum bright="10000" contrast="35000"/>
          </a:blip>
          <a:srcRect/>
          <a:stretch>
            <a:fillRect/>
          </a:stretch>
        </p:blipFill>
        <p:spPr bwMode="auto">
          <a:xfrm>
            <a:off x="285720" y="214290"/>
            <a:ext cx="392909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плакат\20230911_172301.jpg"/>
          <p:cNvPicPr/>
          <p:nvPr/>
        </p:nvPicPr>
        <p:blipFill>
          <a:blip r:embed="rId4" cstate="print">
            <a:lum bright="11000" contrast="35000"/>
          </a:blip>
          <a:srcRect/>
          <a:stretch>
            <a:fillRect/>
          </a:stretch>
        </p:blipFill>
        <p:spPr bwMode="auto">
          <a:xfrm>
            <a:off x="4643438" y="214290"/>
            <a:ext cx="400052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плакат\20230911_172313.jpg"/>
          <p:cNvPicPr/>
          <p:nvPr/>
        </p:nvPicPr>
        <p:blipFill>
          <a:blip r:embed="rId5" cstate="print">
            <a:lum bright="11000" contrast="36000"/>
          </a:blip>
          <a:srcRect/>
          <a:stretch>
            <a:fillRect/>
          </a:stretch>
        </p:blipFill>
        <p:spPr bwMode="auto">
          <a:xfrm>
            <a:off x="214282" y="3643314"/>
            <a:ext cx="392909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плакат\20230911_172334.jpg"/>
          <p:cNvPicPr/>
          <p:nvPr/>
        </p:nvPicPr>
        <p:blipFill>
          <a:blip r:embed="rId6" cstate="print">
            <a:lum bright="10000" contrast="35000"/>
          </a:blip>
          <a:srcRect b="3488"/>
          <a:stretch>
            <a:fillRect/>
          </a:stretch>
        </p:blipFill>
        <p:spPr bwMode="auto">
          <a:xfrm>
            <a:off x="4643438" y="3643314"/>
            <a:ext cx="400052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https://avatars.mds.yandex.net/i?id=884cf49f151f1c66cd5a3270e8c834f3-5339753-images-thumbs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C:\Users\User\Desktop\плакат\20230911_172909.jpg"/>
          <p:cNvPicPr/>
          <p:nvPr/>
        </p:nvPicPr>
        <p:blipFill>
          <a:blip r:embed="rId3" cstate="print">
            <a:lum bright="10000" contrast="25000"/>
          </a:blip>
          <a:srcRect/>
          <a:stretch>
            <a:fillRect/>
          </a:stretch>
        </p:blipFill>
        <p:spPr bwMode="auto">
          <a:xfrm>
            <a:off x="571472" y="857232"/>
            <a:ext cx="307183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плакат\20230911_173059.jpg"/>
          <p:cNvPicPr/>
          <p:nvPr/>
        </p:nvPicPr>
        <p:blipFill>
          <a:blip r:embed="rId4" cstate="print">
            <a:lum bright="10000" contrast="19000"/>
          </a:blip>
          <a:srcRect/>
          <a:stretch>
            <a:fillRect/>
          </a:stretch>
        </p:blipFill>
        <p:spPr bwMode="auto">
          <a:xfrm>
            <a:off x="4286248" y="857232"/>
            <a:ext cx="37147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плакат\20230911_174016.jpg"/>
          <p:cNvPicPr/>
          <p:nvPr/>
        </p:nvPicPr>
        <p:blipFill>
          <a:blip r:embed="rId5" cstate="print">
            <a:lum bright="-2000" contrast="30000"/>
          </a:blip>
          <a:srcRect t="2562" r="3100" b="2562"/>
          <a:stretch>
            <a:fillRect/>
          </a:stretch>
        </p:blipFill>
        <p:spPr bwMode="auto">
          <a:xfrm>
            <a:off x="357158" y="3643314"/>
            <a:ext cx="2500330" cy="2500330"/>
          </a:xfrm>
          <a:prstGeom prst="rect">
            <a:avLst/>
          </a:prstGeom>
          <a:noFill/>
        </p:spPr>
      </p:pic>
      <p:pic>
        <p:nvPicPr>
          <p:cNvPr id="11" name="Рисунок 10" descr="C:\Users\User\Desktop\плакат\20230911_174138.jpg"/>
          <p:cNvPicPr/>
          <p:nvPr/>
        </p:nvPicPr>
        <p:blipFill>
          <a:blip r:embed="rId6" cstate="print">
            <a:lum bright="-1000" contrast="20000"/>
          </a:blip>
          <a:srcRect/>
          <a:stretch>
            <a:fillRect/>
          </a:stretch>
        </p:blipFill>
        <p:spPr bwMode="auto">
          <a:xfrm>
            <a:off x="3143240" y="3643314"/>
            <a:ext cx="250033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плакат\20230911_173222.jpg"/>
          <p:cNvPicPr/>
          <p:nvPr/>
        </p:nvPicPr>
        <p:blipFill>
          <a:blip r:embed="rId7" cstate="print">
            <a:lum bright="-1000" contrast="30000"/>
          </a:blip>
          <a:srcRect l="4302" r="3100"/>
          <a:stretch>
            <a:fillRect/>
          </a:stretch>
        </p:blipFill>
        <p:spPr bwMode="auto">
          <a:xfrm>
            <a:off x="6000760" y="3643314"/>
            <a:ext cx="300039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71472" y="428604"/>
            <a:ext cx="27542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660066"/>
                </a:solidFill>
                <a:latin typeface="Monotype Corsiva" pitchFamily="66" charset="0"/>
              </a:rPr>
              <a:t>*карточки «Символ звука</a:t>
            </a:r>
            <a:r>
              <a:rPr lang="ru-RU" sz="2000" b="1" dirty="0" smtClean="0">
                <a:solidFill>
                  <a:srgbClr val="660066"/>
                </a:solidFill>
                <a:latin typeface="Monotype Corsiva" pitchFamily="66" charset="0"/>
              </a:rPr>
              <a:t>»</a:t>
            </a:r>
            <a:endParaRPr lang="ru-RU" sz="2000" b="1" dirty="0">
              <a:solidFill>
                <a:srgbClr val="660066"/>
              </a:solidFill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43372" y="428604"/>
            <a:ext cx="40030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660066"/>
                </a:solidFill>
                <a:latin typeface="Monotype Corsiva" pitchFamily="66" charset="0"/>
              </a:rPr>
              <a:t>*карточки  </a:t>
            </a:r>
            <a:r>
              <a:rPr lang="ru-RU" sz="2000" b="1" dirty="0" smtClean="0">
                <a:solidFill>
                  <a:srgbClr val="660066"/>
                </a:solidFill>
                <a:latin typeface="Monotype Corsiva" pitchFamily="66" charset="0"/>
              </a:rPr>
              <a:t>для характеристики звуков</a:t>
            </a:r>
            <a:endParaRPr lang="ru-RU" sz="2000" b="1" dirty="0">
              <a:solidFill>
                <a:srgbClr val="660066"/>
              </a:solidFill>
              <a:latin typeface="Monotype Corsiva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3214686"/>
            <a:ext cx="3305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660066"/>
                </a:solidFill>
                <a:latin typeface="Monotype Corsiva" pitchFamily="66" charset="0"/>
              </a:rPr>
              <a:t>*карточки  </a:t>
            </a:r>
            <a:r>
              <a:rPr lang="ru-RU" sz="2000" b="1" dirty="0" smtClean="0">
                <a:solidFill>
                  <a:srgbClr val="660066"/>
                </a:solidFill>
                <a:latin typeface="Monotype Corsiva" pitchFamily="66" charset="0"/>
              </a:rPr>
              <a:t>с изучаемым звуком</a:t>
            </a:r>
            <a:endParaRPr lang="ru-RU" sz="2000" b="1" dirty="0">
              <a:solidFill>
                <a:srgbClr val="660066"/>
              </a:solidFill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14612" y="6143644"/>
            <a:ext cx="3276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*</a:t>
            </a:r>
            <a:r>
              <a:rPr lang="ru-RU" sz="2000" b="1" dirty="0" smtClean="0">
                <a:solidFill>
                  <a:srgbClr val="660066"/>
                </a:solidFill>
                <a:latin typeface="Monotype Corsiva" pitchFamily="66" charset="0"/>
              </a:rPr>
              <a:t>карточки </a:t>
            </a:r>
            <a:r>
              <a:rPr lang="ru-RU" sz="2000" b="1" dirty="0" smtClean="0">
                <a:solidFill>
                  <a:srgbClr val="660066"/>
                </a:solidFill>
                <a:latin typeface="Monotype Corsiva" pitchFamily="66" charset="0"/>
              </a:rPr>
              <a:t>«Место звука  слове»</a:t>
            </a:r>
            <a:endParaRPr lang="ru-RU" sz="2000" b="1" dirty="0">
              <a:solidFill>
                <a:srgbClr val="660066"/>
              </a:solidFill>
              <a:latin typeface="Monotype Corsiva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28294" y="3143248"/>
            <a:ext cx="35157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660066"/>
                </a:solidFill>
                <a:latin typeface="Monotype Corsiva" pitchFamily="66" charset="0"/>
              </a:rPr>
              <a:t>*карточки </a:t>
            </a:r>
            <a:r>
              <a:rPr lang="ru-RU" sz="2000" b="1" dirty="0" smtClean="0">
                <a:solidFill>
                  <a:srgbClr val="660066"/>
                </a:solidFill>
                <a:latin typeface="Monotype Corsiva" pitchFamily="66" charset="0"/>
              </a:rPr>
              <a:t>«На что похожа буква»</a:t>
            </a:r>
            <a:endParaRPr lang="ru-RU" sz="2000" b="1" dirty="0">
              <a:solidFill>
                <a:srgbClr val="66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avatars.mds.yandex.net/i?id=884cf49f151f1c66cd5a3270e8c834f3-5339753-images-thumbs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886200"/>
            <a:ext cx="7572428" cy="2328882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AutoNum type="arabicPeriod"/>
            </a:pPr>
            <a:r>
              <a:rPr lang="ru-RU" sz="1800" b="1" dirty="0" smtClean="0">
                <a:solidFill>
                  <a:srgbClr val="660066"/>
                </a:solidFill>
                <a:latin typeface="Monotype Corsiva" pitchFamily="66" charset="0"/>
              </a:rPr>
              <a:t>Звук </a:t>
            </a:r>
            <a:r>
              <a:rPr lang="ru-RU" sz="1800" b="1" dirty="0" smtClean="0">
                <a:solidFill>
                  <a:srgbClr val="660066"/>
                </a:solidFill>
                <a:latin typeface="Monotype Corsiva" pitchFamily="66" charset="0"/>
              </a:rPr>
              <a:t>Ш: согласный (есть преграда для воздуха), глухой, всегда твердый.</a:t>
            </a:r>
          </a:p>
          <a:p>
            <a:pPr marL="342900" indent="-342900" algn="l"/>
            <a:r>
              <a:rPr lang="ru-RU" sz="1800" b="1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1800" b="1" dirty="0" smtClean="0">
                <a:solidFill>
                  <a:srgbClr val="660066"/>
                </a:solidFill>
                <a:latin typeface="Monotype Corsiva" pitchFamily="66" charset="0"/>
              </a:rPr>
              <a:t>      Когда мы произносим звук Ш: рот «окошком», язык поднимается вверх, выдыхаемый воздух тёплый, горлышко спит.</a:t>
            </a:r>
          </a:p>
          <a:p>
            <a:pPr marL="342900" indent="-342900" algn="l"/>
            <a:r>
              <a:rPr lang="ru-RU" sz="1800" b="1" dirty="0" smtClean="0">
                <a:solidFill>
                  <a:srgbClr val="660066"/>
                </a:solidFill>
                <a:latin typeface="Monotype Corsiva" pitchFamily="66" charset="0"/>
              </a:rPr>
              <a:t>2. Звук Ш похож на шипение змеи. </a:t>
            </a:r>
          </a:p>
          <a:p>
            <a:pPr marL="342900" indent="-342900" algn="l"/>
            <a:r>
              <a:rPr lang="ru-RU" sz="1800" b="1" dirty="0" smtClean="0">
                <a:solidFill>
                  <a:srgbClr val="660066"/>
                </a:solidFill>
                <a:latin typeface="Monotype Corsiva" pitchFamily="66" charset="0"/>
              </a:rPr>
              <a:t>    Он встречается в словах: лягушата, вишня, шляпа, мишка.</a:t>
            </a:r>
          </a:p>
          <a:p>
            <a:pPr marL="342900" indent="-342900" algn="l"/>
            <a:r>
              <a:rPr lang="ru-RU" sz="1800" b="1" dirty="0" smtClean="0">
                <a:solidFill>
                  <a:srgbClr val="660066"/>
                </a:solidFill>
                <a:latin typeface="Monotype Corsiva" pitchFamily="66" charset="0"/>
              </a:rPr>
              <a:t>3. Звук Ш может находиться в начале слова (шапка), в середине слова (машина)</a:t>
            </a:r>
          </a:p>
          <a:p>
            <a:pPr marL="342900" indent="-342900" algn="l"/>
            <a:r>
              <a:rPr lang="ru-RU" sz="1800" b="1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1800" b="1" dirty="0" smtClean="0">
                <a:solidFill>
                  <a:srgbClr val="660066"/>
                </a:solidFill>
                <a:latin typeface="Monotype Corsiva" pitchFamily="66" charset="0"/>
              </a:rPr>
              <a:t>     и в конце слова (ковш).</a:t>
            </a:r>
          </a:p>
          <a:p>
            <a:pPr marL="342900" indent="-342900" algn="l"/>
            <a:r>
              <a:rPr lang="ru-RU" sz="1800" b="1" dirty="0" smtClean="0">
                <a:solidFill>
                  <a:srgbClr val="660066"/>
                </a:solidFill>
                <a:latin typeface="Monotype Corsiva" pitchFamily="66" charset="0"/>
              </a:rPr>
              <a:t>4. Буква Ш похожа на: шкаф, вилы, весы, шапку-ушанку и забор.</a:t>
            </a:r>
          </a:p>
        </p:txBody>
      </p:sp>
      <p:pic>
        <p:nvPicPr>
          <p:cNvPr id="4" name="Рисунок 3" descr="C:\Users\User\Desktop\плакат\20230911_172323.jpg"/>
          <p:cNvPicPr/>
          <p:nvPr/>
        </p:nvPicPr>
        <p:blipFill>
          <a:blip r:embed="rId3" cstate="print">
            <a:lum bright="10000" contrast="35000"/>
          </a:blip>
          <a:srcRect/>
          <a:stretch>
            <a:fillRect/>
          </a:stretch>
        </p:blipFill>
        <p:spPr bwMode="auto">
          <a:xfrm>
            <a:off x="2000232" y="785794"/>
            <a:ext cx="392909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71670" y="285728"/>
            <a:ext cx="3775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660066"/>
                </a:solidFill>
                <a:latin typeface="Monotype Corsiva" pitchFamily="66" charset="0"/>
              </a:rPr>
              <a:t>Примерный рассказ  о звуке Ш</a:t>
            </a:r>
            <a:endParaRPr lang="ru-RU" sz="2400" b="1" dirty="0">
              <a:solidFill>
                <a:srgbClr val="66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156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                                                                                Логопедический плакат                              включает в себя 5 рабочих листов:  1. Артикуляционная гимнастика для шипящих звуков 2. Звук Ш 3. Звук Ж 4. Звук Ч 5. Звук Щ 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13</cp:revision>
  <dcterms:created xsi:type="dcterms:W3CDTF">2023-09-14T19:28:39Z</dcterms:created>
  <dcterms:modified xsi:type="dcterms:W3CDTF">2023-09-18T14:16:24Z</dcterms:modified>
</cp:coreProperties>
</file>