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6A9FF5E-A9F8-4181-9EAA-88A11C08E0C1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2D411C-9A5A-44C8-B51E-A785D520E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32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FF5E-A9F8-4181-9EAA-88A11C08E0C1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411C-9A5A-44C8-B51E-A785D520E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5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FF5E-A9F8-4181-9EAA-88A11C08E0C1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411C-9A5A-44C8-B51E-A785D520E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1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FF5E-A9F8-4181-9EAA-88A11C08E0C1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411C-9A5A-44C8-B51E-A785D520E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5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A9FF5E-A9F8-4181-9EAA-88A11C08E0C1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C2D411C-9A5A-44C8-B51E-A785D520E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0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FF5E-A9F8-4181-9EAA-88A11C08E0C1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411C-9A5A-44C8-B51E-A785D520E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03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FF5E-A9F8-4181-9EAA-88A11C08E0C1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411C-9A5A-44C8-B51E-A785D520E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3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FF5E-A9F8-4181-9EAA-88A11C08E0C1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411C-9A5A-44C8-B51E-A785D520E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7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FF5E-A9F8-4181-9EAA-88A11C08E0C1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411C-9A5A-44C8-B51E-A785D520E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9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FF5E-A9F8-4181-9EAA-88A11C08E0C1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2D411C-9A5A-44C8-B51E-A785D520E92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539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6A9FF5E-A9F8-4181-9EAA-88A11C08E0C1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2D411C-9A5A-44C8-B51E-A785D520E9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500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A9FF5E-A9F8-4181-9EAA-88A11C08E0C1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2D411C-9A5A-44C8-B51E-A785D520E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2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94091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Тема: «ИСПОЛЬЗОВАНИЕ СЕНСОРНОГО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ЭТАЛОНА «ЦВЕТ» В РАБОТЕ С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ДЕТЬМИ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ДОШКОЛЬНОГО ВОЗРАСТА»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241494"/>
            <a:ext cx="9070848" cy="897769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Выполнил: воспитатель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категории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uk-UA" sz="1800" u="sng" dirty="0" err="1" smtClean="0">
                <a:solidFill>
                  <a:schemeClr val="accent1">
                    <a:lumMod val="75000"/>
                  </a:schemeClr>
                </a:solidFill>
              </a:rPr>
              <a:t>Бугаец</a:t>
            </a:r>
            <a:r>
              <a:rPr lang="uk-UA" sz="1800" u="sng" dirty="0" smtClean="0">
                <a:solidFill>
                  <a:schemeClr val="accent1">
                    <a:lumMod val="75000"/>
                  </a:schemeClr>
                </a:solidFill>
              </a:rPr>
              <a:t> Людмила </a:t>
            </a:r>
            <a:r>
              <a:rPr lang="uk-UA" sz="1800" u="sng" dirty="0" err="1" smtClean="0">
                <a:solidFill>
                  <a:schemeClr val="accent1">
                    <a:lumMod val="75000"/>
                  </a:schemeClr>
                </a:solidFill>
              </a:rPr>
              <a:t>Дмитриевна</a:t>
            </a:r>
            <a:endParaRPr lang="ru-RU" sz="1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4" y="1983036"/>
            <a:ext cx="9070848" cy="903384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ДИДАКТИЧЕСКая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ИГРа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ФОРМИРОВАНИЯ ПРЕДСТАВЛЕНИЙ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 ЦВЕТЕ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3624" y="3095742"/>
            <a:ext cx="5200733" cy="1696596"/>
          </a:xfrm>
        </p:spPr>
        <p:txBody>
          <a:bodyPr>
            <a:normAutofit/>
          </a:bodyPr>
          <a:lstStyle/>
          <a:p>
            <a:pPr lvl="0"/>
            <a:r>
              <a:rPr lang="ru-RU" sz="1800" b="1" i="1" u="sng" dirty="0">
                <a:solidFill>
                  <a:schemeClr val="accent1">
                    <a:lumMod val="75000"/>
                  </a:schemeClr>
                </a:solidFill>
              </a:rPr>
              <a:t>Дидактическая игра «Разложи по цвету</a:t>
            </a:r>
            <a:r>
              <a:rPr lang="ru-RU" sz="1800" b="1" i="1" u="sng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</a:p>
          <a:p>
            <a:r>
              <a:rPr lang="ru-RU" i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 формировать умение группировать предметные картинки по цвету и называть их. Развивать быстроту реакции, активизировать познавательно-речевую деятельность.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https://sun9-30.userapi.com/impg/vrdsUOl9l-PeMRaahQ8u6IkiwmPAdHus06Tlmg/U_czn5uK0_U.jpg?size=1040x1064&amp;quality=96&amp;sign=42664e69525358bde3366f9e05e2dcd9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938" y="3095742"/>
            <a:ext cx="2522862" cy="230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4" y="1983036"/>
            <a:ext cx="9070848" cy="594911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Работа с родителями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3624" y="2577947"/>
            <a:ext cx="9070848" cy="2633031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Проведение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 родительских собраний, семинаров </a:t>
            </a:r>
            <a:r>
              <a:rPr lang="ru-RU" dirty="0"/>
              <a:t>- </a:t>
            </a:r>
            <a:r>
              <a:rPr lang="ru-RU" dirty="0" smtClean="0"/>
              <a:t>практикумов, тренингов, открытых </a:t>
            </a:r>
            <a:r>
              <a:rPr lang="ru-RU" dirty="0"/>
              <a:t>просмотров </a:t>
            </a:r>
            <a:r>
              <a:rPr lang="ru-RU" dirty="0" smtClean="0"/>
              <a:t>ООД.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методических </a:t>
            </a:r>
            <a:r>
              <a:rPr lang="ru-RU" dirty="0" smtClean="0"/>
              <a:t>продуктов: рекомендации,  буклетов,  памяток, информационных </a:t>
            </a:r>
            <a:r>
              <a:rPr lang="ru-RU" dirty="0"/>
              <a:t>листовок.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Групповое и индивидуальное </a:t>
            </a:r>
            <a:r>
              <a:rPr lang="ru-RU" dirty="0" smtClean="0"/>
              <a:t>консультирование.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Информирование </a:t>
            </a:r>
            <a:r>
              <a:rPr lang="ru-RU" dirty="0"/>
              <a:t>через официальный сайт </a:t>
            </a:r>
            <a:r>
              <a:rPr lang="ru-RU" dirty="0" smtClean="0"/>
              <a:t>и группу </a:t>
            </a:r>
            <a:r>
              <a:rPr lang="ru-RU" dirty="0"/>
              <a:t>образовательного учреждения.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68" y="3458377"/>
            <a:ext cx="3786132" cy="37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4" y="1983036"/>
            <a:ext cx="9070848" cy="903384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результат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ВНЕДРЕНИя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СЕНСОРНОГО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ЭТАЛОНА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 ОБРАЗОВАТЕЛЬНО-ВОСПИТАТЕЛЬНЫЙ ПРОЦЕСС ДОШКОЛЬНОГО УЧРЕЖДЕНИЯ СПОСОБСТВУЕТ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3624" y="2787266"/>
            <a:ext cx="7371056" cy="269913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обогащению </a:t>
            </a:r>
            <a:r>
              <a:rPr lang="ru-RU" dirty="0"/>
              <a:t>и накоплению сенсорного опыта, проявлению самостоятельности;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овладению детьми сенсорным эталоном «цвет», способами действия с предметами;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закреплению полученных знаний и применению их в повседневной жизни; созданию дидактических пособий по сенсорному развитию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активизации совместной работы ДОУ и семьи по овладению и освоению детьми сенсорным эталоном «цвет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33" y="2787266"/>
            <a:ext cx="4139270" cy="2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648891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ЦЕЛЬ ИСПОЛЬЗОВАНИЯ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сенсорного Эталона «цвет»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3624" y="2743200"/>
            <a:ext cx="9070848" cy="239606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</a:t>
            </a:r>
            <a:r>
              <a:rPr lang="ru-RU" dirty="0"/>
              <a:t> </a:t>
            </a:r>
            <a:r>
              <a:rPr lang="ru-RU" dirty="0" err="1"/>
              <a:t>цветовосприятия</a:t>
            </a:r>
            <a:r>
              <a:rPr lang="ru-RU" dirty="0"/>
              <a:t> и </a:t>
            </a:r>
            <a:r>
              <a:rPr lang="ru-RU" dirty="0" smtClean="0"/>
              <a:t>цветоразличения;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успешное </a:t>
            </a:r>
            <a:r>
              <a:rPr lang="ru-RU" dirty="0"/>
              <a:t>усвоение системы цветовых </a:t>
            </a:r>
            <a:r>
              <a:rPr lang="ru-RU" dirty="0" smtClean="0"/>
              <a:t>эталонов;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расширение </a:t>
            </a:r>
            <a:r>
              <a:rPr lang="ru-RU" dirty="0"/>
              <a:t>кругозора ребенка на базе </a:t>
            </a:r>
            <a:r>
              <a:rPr lang="ru-RU" dirty="0" smtClean="0"/>
              <a:t>ближайшего окружения;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условий  для развития </a:t>
            </a:r>
            <a:r>
              <a:rPr lang="ru-RU" dirty="0" smtClean="0"/>
              <a:t>самостоятельной познавательной активности;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развитие </a:t>
            </a:r>
            <a:r>
              <a:rPr lang="ru-RU" dirty="0"/>
              <a:t>интеллектуальных способностей детей.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85" y="3392091"/>
            <a:ext cx="4656864" cy="33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571773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ЗАДАЧИ ИСПОЛЬЗОВАНИЯ СЕНСОРНОГО ЭТАЛОНА: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3624" y="2765234"/>
            <a:ext cx="9070848" cy="237402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продолжать </a:t>
            </a:r>
            <a:r>
              <a:rPr lang="ru-RU" dirty="0"/>
              <a:t>знакомить детей с </a:t>
            </a:r>
            <a:r>
              <a:rPr lang="ru-RU" dirty="0" smtClean="0"/>
              <a:t>цветом;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обучать </a:t>
            </a:r>
            <a:r>
              <a:rPr lang="ru-RU" dirty="0"/>
              <a:t>воспринимать цвет в связи </a:t>
            </a:r>
            <a:r>
              <a:rPr lang="ru-RU" dirty="0" smtClean="0"/>
              <a:t>с предметами </a:t>
            </a:r>
            <a:r>
              <a:rPr lang="ru-RU" dirty="0"/>
              <a:t>и </a:t>
            </a:r>
            <a:r>
              <a:rPr lang="ru-RU" dirty="0" smtClean="0"/>
              <a:t>явлениями окружающего мира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развивать </a:t>
            </a:r>
            <a:r>
              <a:rPr lang="ru-RU" dirty="0"/>
              <a:t>сенсорные </a:t>
            </a:r>
            <a:r>
              <a:rPr lang="ru-RU" dirty="0" smtClean="0"/>
              <a:t>операции, систему </a:t>
            </a:r>
            <a:r>
              <a:rPr lang="ru-RU" dirty="0"/>
              <a:t>исследовательских действий,</a:t>
            </a:r>
            <a:br>
              <a:rPr lang="ru-RU" dirty="0"/>
            </a:br>
            <a:r>
              <a:rPr lang="ru-RU" dirty="0"/>
              <a:t>аналитическое восприятие.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73" y="3476645"/>
            <a:ext cx="8978749" cy="41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571773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ЧТО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РАЗВИВАЕТ СЕНСОРНЫЙ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ЭТАЛОН: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3623" y="2666082"/>
            <a:ext cx="9070848" cy="2710149"/>
          </a:xfrm>
        </p:spPr>
        <p:txBody>
          <a:bodyPr>
            <a:normAutofit fontScale="25000" lnSpcReduction="20000"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6400" dirty="0" smtClean="0"/>
              <a:t>наблюдательность;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6400" dirty="0" smtClean="0"/>
              <a:t>внимание;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6400" dirty="0" smtClean="0"/>
              <a:t>воображение;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6400" dirty="0" smtClean="0"/>
              <a:t>мышление;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6400" dirty="0" smtClean="0"/>
              <a:t>зрительную, моторную, образную память;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6400" dirty="0" smtClean="0"/>
              <a:t>овладение </a:t>
            </a:r>
            <a:r>
              <a:rPr lang="ru-RU" sz="6400" dirty="0"/>
              <a:t>новыми </a:t>
            </a:r>
            <a:r>
              <a:rPr lang="ru-RU" sz="6400" dirty="0" smtClean="0"/>
              <a:t>способами предметно – познавательной деятельности; 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6400" dirty="0" smtClean="0"/>
              <a:t>предпосылки </a:t>
            </a:r>
            <a:r>
              <a:rPr lang="ru-RU" sz="6400" dirty="0"/>
              <a:t>к учебной </a:t>
            </a:r>
            <a:r>
              <a:rPr lang="ru-RU" sz="6400" dirty="0" smtClean="0"/>
              <a:t>деятельности;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6400" dirty="0" smtClean="0"/>
              <a:t>аналитическое восприятие;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6400" dirty="0" smtClean="0"/>
              <a:t>интеллектуальные </a:t>
            </a:r>
            <a:r>
              <a:rPr lang="ru-RU" sz="6400" dirty="0"/>
              <a:t>способности.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69" y="3206368"/>
            <a:ext cx="3763178" cy="37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05071"/>
            <a:ext cx="9070848" cy="661012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ВОЗРАСТНЫЕ ОСОБЕННОСТИ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УСВОЕНИЯ СЕНСОРНОГО ЭТАЛОНА «ЦВЕТ».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3624" y="2765233"/>
            <a:ext cx="9070848" cy="2633031"/>
          </a:xfrm>
        </p:spPr>
        <p:txBody>
          <a:bodyPr>
            <a:normAutofit/>
          </a:bodyPr>
          <a:lstStyle/>
          <a:p>
            <a:endParaRPr lang="ru-RU" sz="18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b="1" i="1" u="sng" dirty="0" smtClean="0">
                <a:solidFill>
                  <a:schemeClr val="accent1">
                    <a:lumMod val="75000"/>
                  </a:schemeClr>
                </a:solidFill>
              </a:rPr>
              <a:t>Первый </a:t>
            </a:r>
            <a:r>
              <a:rPr lang="ru-RU" sz="1800" b="1" i="1" u="sng" dirty="0">
                <a:solidFill>
                  <a:schemeClr val="accent1">
                    <a:lumMod val="75000"/>
                  </a:schemeClr>
                </a:solidFill>
              </a:rPr>
              <a:t>год жизни </a:t>
            </a:r>
            <a:r>
              <a:rPr lang="ru-RU" dirty="0"/>
              <a:t>– год обогащение ребенка впечатлениями.</a:t>
            </a:r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ребёнка желательно создание условий, позволяющие ему</a:t>
            </a:r>
          </a:p>
          <a:p>
            <a:r>
              <a:rPr lang="ru-RU" dirty="0"/>
              <a:t>следить за движущимися яркими предметами/игрушками,</a:t>
            </a:r>
          </a:p>
          <a:p>
            <a:r>
              <a:rPr lang="ru-RU" dirty="0"/>
              <a:t>оперировать /трогать, </a:t>
            </a:r>
            <a:r>
              <a:rPr lang="ru-RU" dirty="0" smtClean="0"/>
              <a:t>хватать/с </a:t>
            </a:r>
            <a:r>
              <a:rPr lang="ru-RU" dirty="0"/>
              <a:t>предметами разной формы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67" y="4386964"/>
            <a:ext cx="3088795" cy="24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05071"/>
            <a:ext cx="9070848" cy="661012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ВОЗРАСТНЫЕ ОСОБЕННОСТИ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УСВОЕНИЯ СЕНСОРНОГО ЭТАЛОНА «ЦВЕТ».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3624" y="2765233"/>
            <a:ext cx="9070848" cy="2633031"/>
          </a:xfrm>
        </p:spPr>
        <p:txBody>
          <a:bodyPr>
            <a:normAutofit/>
          </a:bodyPr>
          <a:lstStyle/>
          <a:p>
            <a:endParaRPr lang="ru-RU" sz="18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b="1" i="1" u="sng" dirty="0">
                <a:solidFill>
                  <a:schemeClr val="accent1">
                    <a:lumMod val="75000"/>
                  </a:schemeClr>
                </a:solidFill>
              </a:rPr>
              <a:t>На втором-третьем году </a:t>
            </a:r>
            <a:r>
              <a:rPr lang="ru-RU" dirty="0"/>
              <a:t>жизни дети должны научиться </a:t>
            </a:r>
            <a:r>
              <a:rPr lang="ru-RU" u="sng" dirty="0"/>
              <a:t>выделять цвет</a:t>
            </a:r>
          </a:p>
          <a:p>
            <a:r>
              <a:rPr lang="ru-RU" dirty="0"/>
              <a:t>как особый признак предметов, накапливать представления</a:t>
            </a:r>
          </a:p>
          <a:p>
            <a:r>
              <a:rPr lang="ru-RU" dirty="0"/>
              <a:t>об основных </a:t>
            </a:r>
            <a:r>
              <a:rPr lang="ru-RU" dirty="0" smtClean="0"/>
              <a:t>разновидностях </a:t>
            </a:r>
            <a:r>
              <a:rPr lang="ru-RU" u="sng" dirty="0" smtClean="0"/>
              <a:t>цвета </a:t>
            </a:r>
            <a:r>
              <a:rPr lang="ru-RU" u="sng" dirty="0"/>
              <a:t>и </a:t>
            </a:r>
            <a:r>
              <a:rPr lang="ru-RU" u="sng" dirty="0" smtClean="0"/>
              <a:t>формы </a:t>
            </a:r>
            <a:r>
              <a:rPr lang="ru-RU" dirty="0" smtClean="0"/>
              <a:t>и </a:t>
            </a:r>
            <a:r>
              <a:rPr lang="ru-RU" dirty="0"/>
              <a:t>об отношении </a:t>
            </a:r>
            <a:r>
              <a:rPr lang="ru-RU" dirty="0" smtClean="0"/>
              <a:t>между </a:t>
            </a:r>
            <a:r>
              <a:rPr lang="ru-RU" dirty="0"/>
              <a:t>двумя </a:t>
            </a:r>
            <a:r>
              <a:rPr lang="ru-RU" dirty="0" smtClean="0"/>
              <a:t>предметами </a:t>
            </a:r>
            <a:r>
              <a:rPr lang="ru-RU" dirty="0"/>
              <a:t>по величине.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09" y="3591497"/>
            <a:ext cx="2574657" cy="313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05071"/>
            <a:ext cx="9070848" cy="661012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ВОЗРАСТНЫЕ ОСОБЕННОСТИ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УСВОЕНИЯ СЕНСОРНОГО ЭТАЛОНА «ЦВЕТ».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3624" y="2765233"/>
            <a:ext cx="9070848" cy="2633031"/>
          </a:xfrm>
        </p:spPr>
        <p:txBody>
          <a:bodyPr>
            <a:normAutofit lnSpcReduction="10000"/>
          </a:bodyPr>
          <a:lstStyle/>
          <a:p>
            <a:endParaRPr lang="ru-RU" sz="18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100" b="1" i="1" u="sng" dirty="0">
                <a:solidFill>
                  <a:schemeClr val="accent1">
                    <a:lumMod val="75000"/>
                  </a:schemeClr>
                </a:solidFill>
              </a:rPr>
              <a:t>С четвёртого года жизни </a:t>
            </a:r>
            <a:r>
              <a:rPr lang="ru-RU" sz="1700" dirty="0"/>
              <a:t>происходит</a:t>
            </a:r>
          </a:p>
          <a:p>
            <a:r>
              <a:rPr lang="ru-RU" sz="1700" u="sng" dirty="0"/>
              <a:t>накопление знаний </a:t>
            </a:r>
            <a:r>
              <a:rPr lang="ru-RU" sz="1700" dirty="0"/>
              <a:t>и формирование четких </a:t>
            </a:r>
            <a:r>
              <a:rPr lang="ru-RU" sz="1700" u="sng" dirty="0"/>
              <a:t>представлений о цвете</a:t>
            </a:r>
            <a:r>
              <a:rPr lang="ru-RU" sz="1700" dirty="0"/>
              <a:t>;</a:t>
            </a:r>
          </a:p>
          <a:p>
            <a:r>
              <a:rPr lang="ru-RU" sz="1700" dirty="0"/>
              <a:t>отношениями </a:t>
            </a:r>
            <a:r>
              <a:rPr lang="ru-RU" sz="1700" dirty="0" smtClean="0"/>
              <a:t>возникающими между </a:t>
            </a:r>
            <a:r>
              <a:rPr lang="ru-RU" sz="1700" dirty="0"/>
              <a:t>элементами ряда,</a:t>
            </a:r>
          </a:p>
          <a:p>
            <a:r>
              <a:rPr lang="ru-RU" sz="1700" dirty="0" smtClean="0"/>
              <a:t>состоящего из большего количества предметов;</a:t>
            </a:r>
          </a:p>
          <a:p>
            <a:r>
              <a:rPr lang="ru-RU" sz="1700" dirty="0" smtClean="0"/>
              <a:t>обогащение словаря и развитие образной речи на основе</a:t>
            </a:r>
          </a:p>
          <a:p>
            <a:r>
              <a:rPr lang="ru-RU" sz="1700" dirty="0" smtClean="0"/>
              <a:t>Предметной соотнесённости </a:t>
            </a:r>
            <a:r>
              <a:rPr lang="ru-RU" sz="1700" dirty="0"/>
              <a:t>слова.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3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05071"/>
            <a:ext cx="9070848" cy="661012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ВОЗРАСТНЫЕ ОСОБЕННОСТИ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УСВОЕНИЯ СЕНСОРНОГО ЭТАЛОНА «ЦВЕТ».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3624" y="2765233"/>
            <a:ext cx="9070848" cy="2633031"/>
          </a:xfrm>
        </p:spPr>
        <p:txBody>
          <a:bodyPr>
            <a:normAutofit lnSpcReduction="10000"/>
          </a:bodyPr>
          <a:lstStyle/>
          <a:p>
            <a:endParaRPr lang="ru-RU" sz="18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900" b="1" i="1" u="sng" dirty="0">
                <a:solidFill>
                  <a:schemeClr val="accent1">
                    <a:lumMod val="75000"/>
                  </a:schemeClr>
                </a:solidFill>
              </a:rPr>
              <a:t>На пятом году жизни </a:t>
            </a:r>
            <a:r>
              <a:rPr lang="ru-RU" dirty="0" smtClean="0"/>
              <a:t>происходит формирование приемов целенаправленного </a:t>
            </a:r>
            <a:r>
              <a:rPr lang="ru-RU" dirty="0"/>
              <a:t>восприятия /алгоритмизации по плану-символу/;</a:t>
            </a:r>
          </a:p>
          <a:p>
            <a:r>
              <a:rPr lang="ru-RU" dirty="0"/>
              <a:t>обучение детей </a:t>
            </a:r>
            <a:r>
              <a:rPr lang="ru-RU" dirty="0" smtClean="0"/>
              <a:t>умению </a:t>
            </a:r>
            <a:r>
              <a:rPr lang="ru-RU" u="sng" dirty="0" smtClean="0"/>
              <a:t>узнавать и выделять цвета </a:t>
            </a:r>
            <a:r>
              <a:rPr lang="ru-RU" dirty="0" smtClean="0"/>
              <a:t>среди других </a:t>
            </a:r>
            <a:r>
              <a:rPr lang="ru-RU" dirty="0"/>
              <a:t>предметов, формируется умение </a:t>
            </a:r>
            <a:r>
              <a:rPr lang="ru-RU" dirty="0" smtClean="0"/>
              <a:t>определять </a:t>
            </a:r>
            <a:r>
              <a:rPr lang="ru-RU" dirty="0"/>
              <a:t>его свойства и назначение /по существенным признакам, на основе овладения приемом сравнения</a:t>
            </a:r>
            <a:r>
              <a:rPr lang="ru-RU" dirty="0" smtClean="0"/>
              <a:t>/; </a:t>
            </a:r>
          </a:p>
          <a:p>
            <a:r>
              <a:rPr lang="ru-RU" dirty="0" smtClean="0"/>
              <a:t>обучение </a:t>
            </a:r>
            <a:r>
              <a:rPr lang="ru-RU" dirty="0"/>
              <a:t>приемам группировки;</a:t>
            </a:r>
          </a:p>
          <a:p>
            <a:r>
              <a:rPr lang="ru-RU" dirty="0"/>
              <a:t>обучение переносу знаний, понятий на уровень внешней речи, в самостоятельную практическую деятельность.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1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05071"/>
            <a:ext cx="9070848" cy="661012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ВОЗРАСТНЫЕ ОСОБЕННОСТИ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УСВОЕНИЯ СЕНСОРНОГО ЭТАЛОНА «ЦВЕТ».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0742" y="2258457"/>
            <a:ext cx="9070848" cy="2633031"/>
          </a:xfrm>
        </p:spPr>
        <p:txBody>
          <a:bodyPr>
            <a:normAutofit fontScale="92500" lnSpcReduction="10000"/>
          </a:bodyPr>
          <a:lstStyle/>
          <a:p>
            <a:endParaRPr lang="ru-RU" sz="18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100" b="1" i="1" u="sng" dirty="0">
                <a:solidFill>
                  <a:schemeClr val="accent1">
                    <a:lumMod val="75000"/>
                  </a:schemeClr>
                </a:solidFill>
              </a:rPr>
              <a:t>В старшем дошкольном возрасте </a:t>
            </a:r>
            <a:r>
              <a:rPr lang="ru-RU" dirty="0"/>
              <a:t>происходит: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навыка узнавания и выделения цвета среди других с использованием анализаторов, определения их свойств и назначения на основе овладения приемом сравнения;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овладение приемами </a:t>
            </a:r>
            <a:r>
              <a:rPr lang="ru-RU" dirty="0" smtClean="0"/>
              <a:t>группировки /в </a:t>
            </a:r>
            <a:r>
              <a:rPr lang="ru-RU" dirty="0"/>
              <a:t>старшей группе/ и </a:t>
            </a:r>
            <a:r>
              <a:rPr lang="ru-RU" dirty="0" smtClean="0"/>
              <a:t>классификации /в </a:t>
            </a:r>
            <a:r>
              <a:rPr lang="ru-RU" dirty="0"/>
              <a:t>подготовительной группе/;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обучение обобщению знаний о предметах и явлениях окружающего мира с целью формирования понятия формы.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83" y="4185617"/>
            <a:ext cx="4887817" cy="34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99</TotalTime>
  <Words>433</Words>
  <Application>Microsoft Office PowerPoint</Application>
  <PresentationFormat>Широкоэкранный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Garamond</vt:lpstr>
      <vt:lpstr>Савон</vt:lpstr>
      <vt:lpstr>Тема: «ИСПОЛЬЗОВАНИЕ СЕНСОРНОГО ЭТАЛОНА «ЦВЕТ» В РАБОТЕ С ДЕТЬМИ ДОШКОЛЬНОГО ВОЗРАСТА»</vt:lpstr>
      <vt:lpstr>ЦЕЛЬ ИСПОЛЬЗОВАНИЯ  сенсорного Эталона «цвет»</vt:lpstr>
      <vt:lpstr>ЗАДАЧИ ИСПОЛЬЗОВАНИЯ СЕНСОРНОГО ЭТАЛОНА:</vt:lpstr>
      <vt:lpstr>ЧТО РАЗВИВАЕТ СЕНСОРНЫЙ ЭТАЛОН:</vt:lpstr>
      <vt:lpstr>ВОЗРАСТНЫЕ ОСОБЕННОСТИ УСВОЕНИЯ СЕНСОРНОГО ЭТАЛОНА «ЦВЕТ».</vt:lpstr>
      <vt:lpstr>ВОЗРАСТНЫЕ ОСОБЕННОСТИ УСВОЕНИЯ СЕНСОРНОГО ЭТАЛОНА «ЦВЕТ».</vt:lpstr>
      <vt:lpstr>ВОЗРАСТНЫЕ ОСОБЕННОСТИ УСВОЕНИЯ СЕНСОРНОГО ЭТАЛОНА «ЦВЕТ».</vt:lpstr>
      <vt:lpstr>ВОЗРАСТНЫЕ ОСОБЕННОСТИ УСВОЕНИЯ СЕНСОРНОГО ЭТАЛОНА «ЦВЕТ».</vt:lpstr>
      <vt:lpstr>ВОЗРАСТНЫЕ ОСОБЕННОСТИ УСВОЕНИЯ СЕНСОРНОГО ЭТАЛОНА «ЦВЕТ».</vt:lpstr>
      <vt:lpstr>ДИДАКТИЧЕСКая ИГРа ДЛЯ ФОРМИРОВАНИЯ ПРЕДСТАВЛЕНИЙ О ЦВЕТЕ</vt:lpstr>
      <vt:lpstr>Работа с родителями</vt:lpstr>
      <vt:lpstr> результат ВНЕДРЕНИя СЕНСОРНОГО  ЭТАЛОНА В ОБРАЗОВАТЕЛЬНО-ВОСПИТАТЕЛЬНЫЙ ПРОЦЕСС ДОШКОЛЬНОГО УЧРЕЖДЕНИЯ СПОСОБСТВУЕТ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«ИСПОЛЬЗОВАНИЕ СЕНСОРНОГО ЭТАЛОНА «ЦВЕТ» В РАБОТЕ С ДЕТЬМИ ДОШКОЛЬНОГО ВОЗРАСТА»</dc:title>
  <dc:creator>Александр Александр</dc:creator>
  <cp:lastModifiedBy>user</cp:lastModifiedBy>
  <cp:revision>9</cp:revision>
  <dcterms:created xsi:type="dcterms:W3CDTF">2021-04-20T12:56:51Z</dcterms:created>
  <dcterms:modified xsi:type="dcterms:W3CDTF">2021-10-17T14:07:14Z</dcterms:modified>
</cp:coreProperties>
</file>