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9"/>
  </p:notesMasterIdLst>
  <p:sldIdLst>
    <p:sldId id="257" r:id="rId2"/>
    <p:sldId id="256" r:id="rId3"/>
    <p:sldId id="258" r:id="rId4"/>
    <p:sldId id="259" r:id="rId5"/>
    <p:sldId id="260" r:id="rId6"/>
    <p:sldId id="269" r:id="rId7"/>
    <p:sldId id="261" r:id="rId8"/>
    <p:sldId id="267" r:id="rId9"/>
    <p:sldId id="270" r:id="rId10"/>
    <p:sldId id="271" r:id="rId11"/>
    <p:sldId id="262" r:id="rId12"/>
    <p:sldId id="263" r:id="rId13"/>
    <p:sldId id="264" r:id="rId14"/>
    <p:sldId id="265" r:id="rId15"/>
    <p:sldId id="266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99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3F2BE3-E8D4-4EB6-A4AE-DECC8FE08D8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B94D8E-C793-4074-BBAF-382A05B5F8D8}">
      <dgm:prSet phldrT="[Текст]" custT="1"/>
      <dgm:spPr/>
      <dgm:t>
        <a:bodyPr/>
        <a:lstStyle/>
        <a:p>
          <a:r>
            <a:rPr lang="ru-RU" sz="2400" b="1" i="0" dirty="0">
              <a:latin typeface="Times New Roman" pitchFamily="18" charset="0"/>
              <a:cs typeface="Times New Roman" pitchFamily="18" charset="0"/>
            </a:rPr>
            <a:t>От сложившихся воспитательных отношений</a:t>
          </a:r>
          <a:endParaRPr lang="ru-RU" sz="2400" i="0" dirty="0">
            <a:latin typeface="Times New Roman" pitchFamily="18" charset="0"/>
            <a:cs typeface="Times New Roman" pitchFamily="18" charset="0"/>
          </a:endParaRPr>
        </a:p>
      </dgm:t>
    </dgm:pt>
    <dgm:pt modelId="{6C6B75AF-4E4D-462B-9C86-D1DF77A9C3EC}" type="parTrans" cxnId="{FB7EA349-A653-4939-AA48-DC72BDB35D14}">
      <dgm:prSet/>
      <dgm:spPr/>
      <dgm:t>
        <a:bodyPr/>
        <a:lstStyle/>
        <a:p>
          <a:endParaRPr lang="ru-RU"/>
        </a:p>
      </dgm:t>
    </dgm:pt>
    <dgm:pt modelId="{ED55C406-6A82-49B9-92A4-BDD5F8DF76B0}" type="sibTrans" cxnId="{FB7EA349-A653-4939-AA48-DC72BDB35D14}">
      <dgm:prSet/>
      <dgm:spPr/>
      <dgm:t>
        <a:bodyPr/>
        <a:lstStyle/>
        <a:p>
          <a:endParaRPr lang="ru-RU"/>
        </a:p>
      </dgm:t>
    </dgm:pt>
    <dgm:pt modelId="{7D78D267-BA41-4C9F-943A-DC5394571250}">
      <dgm:prSet phldrT="[Текст]" custT="1"/>
      <dgm:spPr/>
      <dgm:t>
        <a:bodyPr/>
        <a:lstStyle/>
        <a:p>
          <a:r>
            <a:rPr lang="ru-RU" sz="2400" b="1" i="0" dirty="0">
              <a:latin typeface="Times New Roman" pitchFamily="18" charset="0"/>
              <a:cs typeface="Times New Roman" pitchFamily="18" charset="0"/>
            </a:rPr>
            <a:t>От соответствия цели и организации действий, помогающих эту цель достигнуть</a:t>
          </a:r>
          <a:endParaRPr lang="ru-RU" sz="2400" i="0" dirty="0">
            <a:latin typeface="Times New Roman" pitchFamily="18" charset="0"/>
            <a:cs typeface="Times New Roman" pitchFamily="18" charset="0"/>
          </a:endParaRPr>
        </a:p>
      </dgm:t>
    </dgm:pt>
    <dgm:pt modelId="{4C1508E6-B55E-45AE-88B6-D6884E03577A}" type="parTrans" cxnId="{814839BD-ADF8-4909-AB11-7A115066A3E6}">
      <dgm:prSet/>
      <dgm:spPr/>
      <dgm:t>
        <a:bodyPr/>
        <a:lstStyle/>
        <a:p>
          <a:endParaRPr lang="ru-RU"/>
        </a:p>
      </dgm:t>
    </dgm:pt>
    <dgm:pt modelId="{E5E28EC1-40D5-4025-A50E-BE3B239DFC46}" type="sibTrans" cxnId="{814839BD-ADF8-4909-AB11-7A115066A3E6}">
      <dgm:prSet/>
      <dgm:spPr/>
      <dgm:t>
        <a:bodyPr/>
        <a:lstStyle/>
        <a:p>
          <a:endParaRPr lang="ru-RU"/>
        </a:p>
      </dgm:t>
    </dgm:pt>
    <dgm:pt modelId="{D1135AC5-09B8-4947-A65C-CC1F2C1FF6DD}">
      <dgm:prSet phldrT="[Текст]" custT="1"/>
      <dgm:spPr/>
      <dgm:t>
        <a:bodyPr/>
        <a:lstStyle/>
        <a:p>
          <a:r>
            <a:rPr lang="ru-RU" sz="2400" b="1" i="0" dirty="0">
              <a:latin typeface="Times New Roman" pitchFamily="18" charset="0"/>
              <a:cs typeface="Times New Roman" pitchFamily="18" charset="0"/>
            </a:rPr>
            <a:t>От соответствия социальной практики и характера воспитательного влияния на воспитанников</a:t>
          </a:r>
          <a:endParaRPr lang="ru-RU" sz="2400" i="0" dirty="0">
            <a:latin typeface="Times New Roman" pitchFamily="18" charset="0"/>
            <a:cs typeface="Times New Roman" pitchFamily="18" charset="0"/>
          </a:endParaRPr>
        </a:p>
      </dgm:t>
    </dgm:pt>
    <dgm:pt modelId="{8ECD8012-F0EF-4064-963F-FB67FA5C59B4}" type="parTrans" cxnId="{991900B8-6679-4C0B-BF62-09184222B2DD}">
      <dgm:prSet/>
      <dgm:spPr/>
      <dgm:t>
        <a:bodyPr/>
        <a:lstStyle/>
        <a:p>
          <a:endParaRPr lang="ru-RU"/>
        </a:p>
      </dgm:t>
    </dgm:pt>
    <dgm:pt modelId="{9B0612F6-E7D8-41AA-9DAC-B49BFF3A48C5}" type="sibTrans" cxnId="{991900B8-6679-4C0B-BF62-09184222B2DD}">
      <dgm:prSet/>
      <dgm:spPr/>
      <dgm:t>
        <a:bodyPr/>
        <a:lstStyle/>
        <a:p>
          <a:endParaRPr lang="ru-RU"/>
        </a:p>
      </dgm:t>
    </dgm:pt>
    <dgm:pt modelId="{9472FCD6-DCEB-478A-9C26-80E0D19519F8}">
      <dgm:prSet phldrT="[Текст]" custT="1"/>
      <dgm:spPr/>
      <dgm:t>
        <a:bodyPr/>
        <a:lstStyle/>
        <a:p>
          <a:r>
            <a:rPr lang="ru-RU" sz="2000" b="1" i="0" dirty="0">
              <a:latin typeface="Times New Roman" pitchFamily="18" charset="0"/>
              <a:cs typeface="Times New Roman" pitchFamily="18" charset="0"/>
            </a:rPr>
            <a:t>От совокупного действия объективного и субъективного фактора</a:t>
          </a:r>
          <a:endParaRPr lang="ru-RU" sz="2000" i="0" dirty="0">
            <a:latin typeface="Times New Roman" pitchFamily="18" charset="0"/>
            <a:cs typeface="Times New Roman" pitchFamily="18" charset="0"/>
          </a:endParaRPr>
        </a:p>
      </dgm:t>
    </dgm:pt>
    <dgm:pt modelId="{AAF23E79-FCA1-446D-8F84-E4DE330D1A58}" type="parTrans" cxnId="{270CF20B-06E0-4EAF-87CB-35E5736EB746}">
      <dgm:prSet/>
      <dgm:spPr/>
      <dgm:t>
        <a:bodyPr/>
        <a:lstStyle/>
        <a:p>
          <a:endParaRPr lang="ru-RU"/>
        </a:p>
      </dgm:t>
    </dgm:pt>
    <dgm:pt modelId="{3E4396F8-1B3B-408F-8B0B-1FE3A38DA6A8}" type="sibTrans" cxnId="{270CF20B-06E0-4EAF-87CB-35E5736EB746}">
      <dgm:prSet/>
      <dgm:spPr/>
      <dgm:t>
        <a:bodyPr/>
        <a:lstStyle/>
        <a:p>
          <a:endParaRPr lang="ru-RU"/>
        </a:p>
      </dgm:t>
    </dgm:pt>
    <dgm:pt modelId="{80210A78-B0A7-4899-9F58-F929C6169B4C}">
      <dgm:prSet phldrT="[Текст]" custT="1"/>
      <dgm:spPr/>
      <dgm:t>
        <a:bodyPr/>
        <a:lstStyle/>
        <a:p>
          <a:r>
            <a:rPr lang="ru-RU" sz="2000" b="1" i="0" dirty="0">
              <a:latin typeface="Times New Roman" pitchFamily="18" charset="0"/>
              <a:cs typeface="Times New Roman" pitchFamily="18" charset="0"/>
            </a:rPr>
            <a:t>От интенсивного воспитания и самовоспитания</a:t>
          </a:r>
          <a:endParaRPr lang="ru-RU" sz="2000" i="0" dirty="0">
            <a:latin typeface="Times New Roman" pitchFamily="18" charset="0"/>
            <a:cs typeface="Times New Roman" pitchFamily="18" charset="0"/>
          </a:endParaRPr>
        </a:p>
      </dgm:t>
    </dgm:pt>
    <dgm:pt modelId="{146BAA76-1CB5-4C60-A70B-08275482E01B}" type="parTrans" cxnId="{71343802-5142-41A0-B2AE-C6D8831B7502}">
      <dgm:prSet/>
      <dgm:spPr/>
      <dgm:t>
        <a:bodyPr/>
        <a:lstStyle/>
        <a:p>
          <a:endParaRPr lang="ru-RU"/>
        </a:p>
      </dgm:t>
    </dgm:pt>
    <dgm:pt modelId="{6487F095-1471-4045-86E3-C81D5A54B121}" type="sibTrans" cxnId="{71343802-5142-41A0-B2AE-C6D8831B7502}">
      <dgm:prSet/>
      <dgm:spPr/>
      <dgm:t>
        <a:bodyPr/>
        <a:lstStyle/>
        <a:p>
          <a:endParaRPr lang="ru-RU"/>
        </a:p>
      </dgm:t>
    </dgm:pt>
    <dgm:pt modelId="{39D05085-3652-4C2D-B683-60CC7C9F5093}">
      <dgm:prSet phldrT="[Текст]" custT="1"/>
      <dgm:spPr/>
      <dgm:t>
        <a:bodyPr/>
        <a:lstStyle/>
        <a:p>
          <a:r>
            <a:rPr lang="ru-RU" sz="2400" b="1" i="1" dirty="0">
              <a:latin typeface="Times New Roman" pitchFamily="18" charset="0"/>
              <a:cs typeface="Times New Roman" pitchFamily="18" charset="0"/>
            </a:rPr>
            <a:t>От интенсивного воздействия на внутреннюю сферу воспитанника (Г.И.Щукина)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E820D75-7505-4A98-8C06-A89552C31A02}" type="parTrans" cxnId="{0439C074-2D79-406F-AC84-9F15CF478776}">
      <dgm:prSet/>
      <dgm:spPr/>
      <dgm:t>
        <a:bodyPr/>
        <a:lstStyle/>
        <a:p>
          <a:endParaRPr lang="ru-RU"/>
        </a:p>
      </dgm:t>
    </dgm:pt>
    <dgm:pt modelId="{11E36CEF-7175-4B04-A44E-C6780F86699B}" type="sibTrans" cxnId="{0439C074-2D79-406F-AC84-9F15CF478776}">
      <dgm:prSet/>
      <dgm:spPr/>
      <dgm:t>
        <a:bodyPr/>
        <a:lstStyle/>
        <a:p>
          <a:endParaRPr lang="ru-RU"/>
        </a:p>
      </dgm:t>
    </dgm:pt>
    <dgm:pt modelId="{E3F64665-BCB2-48A5-A625-83B63DD6F1E0}">
      <dgm:prSet phldrT="[Текст]" custT="1"/>
      <dgm:spPr/>
      <dgm:t>
        <a:bodyPr/>
        <a:lstStyle/>
        <a:p>
          <a:r>
            <a:rPr lang="ru-RU" sz="2000" b="1" i="1" dirty="0">
              <a:latin typeface="Times New Roman" pitchFamily="18" charset="0"/>
              <a:cs typeface="Times New Roman" pitchFamily="18" charset="0"/>
            </a:rPr>
            <a:t>От качества воспитательного воздействия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FB69F51-F994-4FCA-A963-F6AA3F86BCE5}" type="parTrans" cxnId="{F7C045F8-60E0-4635-899A-45B7D2C962A4}">
      <dgm:prSet/>
      <dgm:spPr/>
      <dgm:t>
        <a:bodyPr/>
        <a:lstStyle/>
        <a:p>
          <a:endParaRPr lang="ru-RU"/>
        </a:p>
      </dgm:t>
    </dgm:pt>
    <dgm:pt modelId="{07DA9C19-010A-446C-97B9-FA13B94BF7E6}" type="sibTrans" cxnId="{F7C045F8-60E0-4635-899A-45B7D2C962A4}">
      <dgm:prSet/>
      <dgm:spPr/>
      <dgm:t>
        <a:bodyPr/>
        <a:lstStyle/>
        <a:p>
          <a:endParaRPr lang="ru-RU"/>
        </a:p>
      </dgm:t>
    </dgm:pt>
    <dgm:pt modelId="{34834E37-4701-41C7-83D2-ACC05C45F1BA}">
      <dgm:prSet phldrT="[Текст]" custT="1"/>
      <dgm:spPr/>
      <dgm:t>
        <a:bodyPr/>
        <a:lstStyle/>
        <a:p>
          <a:r>
            <a:rPr lang="ru-RU" sz="2000" b="1" i="1" dirty="0">
              <a:latin typeface="Times New Roman" pitchFamily="18" charset="0"/>
              <a:cs typeface="Times New Roman" pitchFamily="18" charset="0"/>
            </a:rPr>
            <a:t>От интенсивности и качества взаимоотношения между самими воспитанниками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9B7D4F1-8B2D-48F5-AE4F-3841467E57CB}" type="parTrans" cxnId="{4A7406C5-FBEB-4221-9786-2E44B664F37D}">
      <dgm:prSet/>
      <dgm:spPr/>
      <dgm:t>
        <a:bodyPr/>
        <a:lstStyle/>
        <a:p>
          <a:endParaRPr lang="ru-RU"/>
        </a:p>
      </dgm:t>
    </dgm:pt>
    <dgm:pt modelId="{48BA8B0F-C113-43F4-A3B2-BD7EB56033A4}" type="sibTrans" cxnId="{4A7406C5-FBEB-4221-9786-2E44B664F37D}">
      <dgm:prSet/>
      <dgm:spPr/>
      <dgm:t>
        <a:bodyPr/>
        <a:lstStyle/>
        <a:p>
          <a:endParaRPr lang="ru-RU"/>
        </a:p>
      </dgm:t>
    </dgm:pt>
    <dgm:pt modelId="{F5E7C612-9671-4F52-A78C-1788F6277ABA}" type="pres">
      <dgm:prSet presAssocID="{603F2BE3-E8D4-4EB6-A4AE-DECC8FE08D8A}" presName="Name0" presStyleCnt="0">
        <dgm:presLayoutVars>
          <dgm:dir/>
          <dgm:animLvl val="lvl"/>
          <dgm:resizeHandles val="exact"/>
        </dgm:presLayoutVars>
      </dgm:prSet>
      <dgm:spPr/>
    </dgm:pt>
    <dgm:pt modelId="{AE5CDD3C-50B7-4513-95D4-D2BCD1C1C024}" type="pres">
      <dgm:prSet presAssocID="{39D05085-3652-4C2D-B683-60CC7C9F5093}" presName="boxAndChildren" presStyleCnt="0"/>
      <dgm:spPr/>
    </dgm:pt>
    <dgm:pt modelId="{3F7643F5-68BF-4EE4-8014-6D824EA27B8A}" type="pres">
      <dgm:prSet presAssocID="{39D05085-3652-4C2D-B683-60CC7C9F5093}" presName="parentTextBox" presStyleLbl="node1" presStyleIdx="0" presStyleCnt="3"/>
      <dgm:spPr/>
    </dgm:pt>
    <dgm:pt modelId="{84940296-305F-4595-AC2B-E14AD17E1DF4}" type="pres">
      <dgm:prSet presAssocID="{39D05085-3652-4C2D-B683-60CC7C9F5093}" presName="entireBox" presStyleLbl="node1" presStyleIdx="0" presStyleCnt="3"/>
      <dgm:spPr/>
    </dgm:pt>
    <dgm:pt modelId="{B8006BCC-56B2-49EF-9F18-17DA301DEFB8}" type="pres">
      <dgm:prSet presAssocID="{39D05085-3652-4C2D-B683-60CC7C9F5093}" presName="descendantBox" presStyleCnt="0"/>
      <dgm:spPr/>
    </dgm:pt>
    <dgm:pt modelId="{30261F71-8AE9-4474-8F6A-CDEBFDCCB37E}" type="pres">
      <dgm:prSet presAssocID="{E3F64665-BCB2-48A5-A625-83B63DD6F1E0}" presName="childTextBox" presStyleLbl="fgAccFollowNode1" presStyleIdx="0" presStyleCnt="5">
        <dgm:presLayoutVars>
          <dgm:bulletEnabled val="1"/>
        </dgm:presLayoutVars>
      </dgm:prSet>
      <dgm:spPr/>
    </dgm:pt>
    <dgm:pt modelId="{C8B02462-C293-4461-9C22-E017901D88B5}" type="pres">
      <dgm:prSet presAssocID="{34834E37-4701-41C7-83D2-ACC05C45F1BA}" presName="childTextBox" presStyleLbl="fgAccFollowNode1" presStyleIdx="1" presStyleCnt="5">
        <dgm:presLayoutVars>
          <dgm:bulletEnabled val="1"/>
        </dgm:presLayoutVars>
      </dgm:prSet>
      <dgm:spPr/>
    </dgm:pt>
    <dgm:pt modelId="{033F5B21-7865-4DD1-852A-74A1CF7364E0}" type="pres">
      <dgm:prSet presAssocID="{9B0612F6-E7D8-41AA-9DAC-B49BFF3A48C5}" presName="sp" presStyleCnt="0"/>
      <dgm:spPr/>
    </dgm:pt>
    <dgm:pt modelId="{6BC599E3-DC33-4E6E-93D7-C7AFD2AE84AE}" type="pres">
      <dgm:prSet presAssocID="{D1135AC5-09B8-4947-A65C-CC1F2C1FF6DD}" presName="arrowAndChildren" presStyleCnt="0"/>
      <dgm:spPr/>
    </dgm:pt>
    <dgm:pt modelId="{F8643F46-4C83-419B-9235-207B2EF8527C}" type="pres">
      <dgm:prSet presAssocID="{D1135AC5-09B8-4947-A65C-CC1F2C1FF6DD}" presName="parentTextArrow" presStyleLbl="node1" presStyleIdx="0" presStyleCnt="3"/>
      <dgm:spPr/>
    </dgm:pt>
    <dgm:pt modelId="{33B7FA16-B1F7-46CC-BF6F-3A4E97564CE3}" type="pres">
      <dgm:prSet presAssocID="{D1135AC5-09B8-4947-A65C-CC1F2C1FF6DD}" presName="arrow" presStyleLbl="node1" presStyleIdx="1" presStyleCnt="3"/>
      <dgm:spPr/>
    </dgm:pt>
    <dgm:pt modelId="{31E0F3AD-DF3A-4C3F-B6D9-17A7F69971BF}" type="pres">
      <dgm:prSet presAssocID="{D1135AC5-09B8-4947-A65C-CC1F2C1FF6DD}" presName="descendantArrow" presStyleCnt="0"/>
      <dgm:spPr/>
    </dgm:pt>
    <dgm:pt modelId="{F132A04F-09ED-4C14-B1DD-63743C78B466}" type="pres">
      <dgm:prSet presAssocID="{9472FCD6-DCEB-478A-9C26-80E0D19519F8}" presName="childTextArrow" presStyleLbl="fgAccFollowNode1" presStyleIdx="2" presStyleCnt="5">
        <dgm:presLayoutVars>
          <dgm:bulletEnabled val="1"/>
        </dgm:presLayoutVars>
      </dgm:prSet>
      <dgm:spPr/>
    </dgm:pt>
    <dgm:pt modelId="{5E220B48-4A20-45C7-81F5-B8E844744A2E}" type="pres">
      <dgm:prSet presAssocID="{80210A78-B0A7-4899-9F58-F929C6169B4C}" presName="childTextArrow" presStyleLbl="fgAccFollowNode1" presStyleIdx="3" presStyleCnt="5">
        <dgm:presLayoutVars>
          <dgm:bulletEnabled val="1"/>
        </dgm:presLayoutVars>
      </dgm:prSet>
      <dgm:spPr/>
    </dgm:pt>
    <dgm:pt modelId="{304D5F51-9807-4248-86DE-B12B4271BB51}" type="pres">
      <dgm:prSet presAssocID="{ED55C406-6A82-49B9-92A4-BDD5F8DF76B0}" presName="sp" presStyleCnt="0"/>
      <dgm:spPr/>
    </dgm:pt>
    <dgm:pt modelId="{EC9E3FD9-E72C-49BE-9940-156D9AD457DD}" type="pres">
      <dgm:prSet presAssocID="{3FB94D8E-C793-4074-BBAF-382A05B5F8D8}" presName="arrowAndChildren" presStyleCnt="0"/>
      <dgm:spPr/>
    </dgm:pt>
    <dgm:pt modelId="{5A1B7572-6639-46EA-9163-3BDFCE72DD76}" type="pres">
      <dgm:prSet presAssocID="{3FB94D8E-C793-4074-BBAF-382A05B5F8D8}" presName="parentTextArrow" presStyleLbl="node1" presStyleIdx="1" presStyleCnt="3"/>
      <dgm:spPr/>
    </dgm:pt>
    <dgm:pt modelId="{86526FB2-1732-44A7-ACBD-0BACCCB93EB8}" type="pres">
      <dgm:prSet presAssocID="{3FB94D8E-C793-4074-BBAF-382A05B5F8D8}" presName="arrow" presStyleLbl="node1" presStyleIdx="2" presStyleCnt="3" custScaleY="81155"/>
      <dgm:spPr/>
    </dgm:pt>
    <dgm:pt modelId="{F4160BE1-0AC5-4330-B0CC-B547390BC4E9}" type="pres">
      <dgm:prSet presAssocID="{3FB94D8E-C793-4074-BBAF-382A05B5F8D8}" presName="descendantArrow" presStyleCnt="0"/>
      <dgm:spPr/>
    </dgm:pt>
    <dgm:pt modelId="{6B8B55F8-CDA1-4FF5-9141-E06F57654E70}" type="pres">
      <dgm:prSet presAssocID="{7D78D267-BA41-4C9F-943A-DC5394571250}" presName="childTextArrow" presStyleLbl="fgAccFollowNode1" presStyleIdx="4" presStyleCnt="5" custScaleX="2000000">
        <dgm:presLayoutVars>
          <dgm:bulletEnabled val="1"/>
        </dgm:presLayoutVars>
      </dgm:prSet>
      <dgm:spPr/>
    </dgm:pt>
  </dgm:ptLst>
  <dgm:cxnLst>
    <dgm:cxn modelId="{71343802-5142-41A0-B2AE-C6D8831B7502}" srcId="{D1135AC5-09B8-4947-A65C-CC1F2C1FF6DD}" destId="{80210A78-B0A7-4899-9F58-F929C6169B4C}" srcOrd="1" destOrd="0" parTransId="{146BAA76-1CB5-4C60-A70B-08275482E01B}" sibTransId="{6487F095-1471-4045-86E3-C81D5A54B121}"/>
    <dgm:cxn modelId="{270CF20B-06E0-4EAF-87CB-35E5736EB746}" srcId="{D1135AC5-09B8-4947-A65C-CC1F2C1FF6DD}" destId="{9472FCD6-DCEB-478A-9C26-80E0D19519F8}" srcOrd="0" destOrd="0" parTransId="{AAF23E79-FCA1-446D-8F84-E4DE330D1A58}" sibTransId="{3E4396F8-1B3B-408F-8B0B-1FE3A38DA6A8}"/>
    <dgm:cxn modelId="{97D95D26-E6D6-4095-A87A-5AAAB6E94EF8}" type="presOf" srcId="{34834E37-4701-41C7-83D2-ACC05C45F1BA}" destId="{C8B02462-C293-4461-9C22-E017901D88B5}" srcOrd="0" destOrd="0" presId="urn:microsoft.com/office/officeart/2005/8/layout/process4"/>
    <dgm:cxn modelId="{6DFC5B31-7F6C-4625-B71D-12445B6BCC62}" type="presOf" srcId="{80210A78-B0A7-4899-9F58-F929C6169B4C}" destId="{5E220B48-4A20-45C7-81F5-B8E844744A2E}" srcOrd="0" destOrd="0" presId="urn:microsoft.com/office/officeart/2005/8/layout/process4"/>
    <dgm:cxn modelId="{A79D0033-BA61-4E34-B9A6-7BA0C70EAD5C}" type="presOf" srcId="{3FB94D8E-C793-4074-BBAF-382A05B5F8D8}" destId="{86526FB2-1732-44A7-ACBD-0BACCCB93EB8}" srcOrd="1" destOrd="0" presId="urn:microsoft.com/office/officeart/2005/8/layout/process4"/>
    <dgm:cxn modelId="{5ACE1836-AD70-48AD-A665-75308601CF82}" type="presOf" srcId="{D1135AC5-09B8-4947-A65C-CC1F2C1FF6DD}" destId="{33B7FA16-B1F7-46CC-BF6F-3A4E97564CE3}" srcOrd="1" destOrd="0" presId="urn:microsoft.com/office/officeart/2005/8/layout/process4"/>
    <dgm:cxn modelId="{FB7EA349-A653-4939-AA48-DC72BDB35D14}" srcId="{603F2BE3-E8D4-4EB6-A4AE-DECC8FE08D8A}" destId="{3FB94D8E-C793-4074-BBAF-382A05B5F8D8}" srcOrd="0" destOrd="0" parTransId="{6C6B75AF-4E4D-462B-9C86-D1DF77A9C3EC}" sibTransId="{ED55C406-6A82-49B9-92A4-BDD5F8DF76B0}"/>
    <dgm:cxn modelId="{0439C074-2D79-406F-AC84-9F15CF478776}" srcId="{603F2BE3-E8D4-4EB6-A4AE-DECC8FE08D8A}" destId="{39D05085-3652-4C2D-B683-60CC7C9F5093}" srcOrd="2" destOrd="0" parTransId="{DE820D75-7505-4A98-8C06-A89552C31A02}" sibTransId="{11E36CEF-7175-4B04-A44E-C6780F86699B}"/>
    <dgm:cxn modelId="{346CB276-C04C-48B8-BD7D-0971168D56D8}" type="presOf" srcId="{E3F64665-BCB2-48A5-A625-83B63DD6F1E0}" destId="{30261F71-8AE9-4474-8F6A-CDEBFDCCB37E}" srcOrd="0" destOrd="0" presId="urn:microsoft.com/office/officeart/2005/8/layout/process4"/>
    <dgm:cxn modelId="{3B205F7C-674E-4087-B071-40C68D287684}" type="presOf" srcId="{9472FCD6-DCEB-478A-9C26-80E0D19519F8}" destId="{F132A04F-09ED-4C14-B1DD-63743C78B466}" srcOrd="0" destOrd="0" presId="urn:microsoft.com/office/officeart/2005/8/layout/process4"/>
    <dgm:cxn modelId="{A4E72189-7047-4502-83C2-E997CE4C15F8}" type="presOf" srcId="{39D05085-3652-4C2D-B683-60CC7C9F5093}" destId="{84940296-305F-4595-AC2B-E14AD17E1DF4}" srcOrd="1" destOrd="0" presId="urn:microsoft.com/office/officeart/2005/8/layout/process4"/>
    <dgm:cxn modelId="{423C348F-6E82-4A56-BF98-D837E76C75B4}" type="presOf" srcId="{39D05085-3652-4C2D-B683-60CC7C9F5093}" destId="{3F7643F5-68BF-4EE4-8014-6D824EA27B8A}" srcOrd="0" destOrd="0" presId="urn:microsoft.com/office/officeart/2005/8/layout/process4"/>
    <dgm:cxn modelId="{26AC6B99-AE02-43F4-9CBB-2B38105A58C7}" type="presOf" srcId="{D1135AC5-09B8-4947-A65C-CC1F2C1FF6DD}" destId="{F8643F46-4C83-419B-9235-207B2EF8527C}" srcOrd="0" destOrd="0" presId="urn:microsoft.com/office/officeart/2005/8/layout/process4"/>
    <dgm:cxn modelId="{991900B8-6679-4C0B-BF62-09184222B2DD}" srcId="{603F2BE3-E8D4-4EB6-A4AE-DECC8FE08D8A}" destId="{D1135AC5-09B8-4947-A65C-CC1F2C1FF6DD}" srcOrd="1" destOrd="0" parTransId="{8ECD8012-F0EF-4064-963F-FB67FA5C59B4}" sibTransId="{9B0612F6-E7D8-41AA-9DAC-B49BFF3A48C5}"/>
    <dgm:cxn modelId="{814839BD-ADF8-4909-AB11-7A115066A3E6}" srcId="{3FB94D8E-C793-4074-BBAF-382A05B5F8D8}" destId="{7D78D267-BA41-4C9F-943A-DC5394571250}" srcOrd="0" destOrd="0" parTransId="{4C1508E6-B55E-45AE-88B6-D6884E03577A}" sibTransId="{E5E28EC1-40D5-4025-A50E-BE3B239DFC46}"/>
    <dgm:cxn modelId="{A58B75BF-AB10-468F-ADD4-55FA4CB63D47}" type="presOf" srcId="{603F2BE3-E8D4-4EB6-A4AE-DECC8FE08D8A}" destId="{F5E7C612-9671-4F52-A78C-1788F6277ABA}" srcOrd="0" destOrd="0" presId="urn:microsoft.com/office/officeart/2005/8/layout/process4"/>
    <dgm:cxn modelId="{4A7406C5-FBEB-4221-9786-2E44B664F37D}" srcId="{39D05085-3652-4C2D-B683-60CC7C9F5093}" destId="{34834E37-4701-41C7-83D2-ACC05C45F1BA}" srcOrd="1" destOrd="0" parTransId="{E9B7D4F1-8B2D-48F5-AE4F-3841467E57CB}" sibTransId="{48BA8B0F-C113-43F4-A3B2-BD7EB56033A4}"/>
    <dgm:cxn modelId="{A0C244E1-CF6A-4DFF-9622-43619229C06C}" type="presOf" srcId="{7D78D267-BA41-4C9F-943A-DC5394571250}" destId="{6B8B55F8-CDA1-4FF5-9141-E06F57654E70}" srcOrd="0" destOrd="0" presId="urn:microsoft.com/office/officeart/2005/8/layout/process4"/>
    <dgm:cxn modelId="{8FBCDCF1-E10E-4F90-8E15-920A17DB8A6D}" type="presOf" srcId="{3FB94D8E-C793-4074-BBAF-382A05B5F8D8}" destId="{5A1B7572-6639-46EA-9163-3BDFCE72DD76}" srcOrd="0" destOrd="0" presId="urn:microsoft.com/office/officeart/2005/8/layout/process4"/>
    <dgm:cxn modelId="{F7C045F8-60E0-4635-899A-45B7D2C962A4}" srcId="{39D05085-3652-4C2D-B683-60CC7C9F5093}" destId="{E3F64665-BCB2-48A5-A625-83B63DD6F1E0}" srcOrd="0" destOrd="0" parTransId="{9FB69F51-F994-4FCA-A963-F6AA3F86BCE5}" sibTransId="{07DA9C19-010A-446C-97B9-FA13B94BF7E6}"/>
    <dgm:cxn modelId="{357A0092-B08E-4A80-9C6A-2D4E6D726E2E}" type="presParOf" srcId="{F5E7C612-9671-4F52-A78C-1788F6277ABA}" destId="{AE5CDD3C-50B7-4513-95D4-D2BCD1C1C024}" srcOrd="0" destOrd="0" presId="urn:microsoft.com/office/officeart/2005/8/layout/process4"/>
    <dgm:cxn modelId="{C0BDF312-694B-470E-B689-C3F6B46F970D}" type="presParOf" srcId="{AE5CDD3C-50B7-4513-95D4-D2BCD1C1C024}" destId="{3F7643F5-68BF-4EE4-8014-6D824EA27B8A}" srcOrd="0" destOrd="0" presId="urn:microsoft.com/office/officeart/2005/8/layout/process4"/>
    <dgm:cxn modelId="{3FA19009-94F3-4443-AEC8-81B398A0BEF0}" type="presParOf" srcId="{AE5CDD3C-50B7-4513-95D4-D2BCD1C1C024}" destId="{84940296-305F-4595-AC2B-E14AD17E1DF4}" srcOrd="1" destOrd="0" presId="urn:microsoft.com/office/officeart/2005/8/layout/process4"/>
    <dgm:cxn modelId="{D1D48C94-1677-403A-9667-4418E698320B}" type="presParOf" srcId="{AE5CDD3C-50B7-4513-95D4-D2BCD1C1C024}" destId="{B8006BCC-56B2-49EF-9F18-17DA301DEFB8}" srcOrd="2" destOrd="0" presId="urn:microsoft.com/office/officeart/2005/8/layout/process4"/>
    <dgm:cxn modelId="{C1844A6F-3BB5-4492-B543-B9BE11E36724}" type="presParOf" srcId="{B8006BCC-56B2-49EF-9F18-17DA301DEFB8}" destId="{30261F71-8AE9-4474-8F6A-CDEBFDCCB37E}" srcOrd="0" destOrd="0" presId="urn:microsoft.com/office/officeart/2005/8/layout/process4"/>
    <dgm:cxn modelId="{0CA3FB9F-3D8B-409A-AB37-3D66723C7A6D}" type="presParOf" srcId="{B8006BCC-56B2-49EF-9F18-17DA301DEFB8}" destId="{C8B02462-C293-4461-9C22-E017901D88B5}" srcOrd="1" destOrd="0" presId="urn:microsoft.com/office/officeart/2005/8/layout/process4"/>
    <dgm:cxn modelId="{DBC9D5ED-20C1-4EAF-AFBD-E3737175F72B}" type="presParOf" srcId="{F5E7C612-9671-4F52-A78C-1788F6277ABA}" destId="{033F5B21-7865-4DD1-852A-74A1CF7364E0}" srcOrd="1" destOrd="0" presId="urn:microsoft.com/office/officeart/2005/8/layout/process4"/>
    <dgm:cxn modelId="{431507EA-BFC3-4F5E-A607-32BC7ABC0D60}" type="presParOf" srcId="{F5E7C612-9671-4F52-A78C-1788F6277ABA}" destId="{6BC599E3-DC33-4E6E-93D7-C7AFD2AE84AE}" srcOrd="2" destOrd="0" presId="urn:microsoft.com/office/officeart/2005/8/layout/process4"/>
    <dgm:cxn modelId="{915593A7-4F46-48ED-83EC-C40C6139F7E9}" type="presParOf" srcId="{6BC599E3-DC33-4E6E-93D7-C7AFD2AE84AE}" destId="{F8643F46-4C83-419B-9235-207B2EF8527C}" srcOrd="0" destOrd="0" presId="urn:microsoft.com/office/officeart/2005/8/layout/process4"/>
    <dgm:cxn modelId="{EF169BDD-6C4F-4916-B8AE-53F84809A37D}" type="presParOf" srcId="{6BC599E3-DC33-4E6E-93D7-C7AFD2AE84AE}" destId="{33B7FA16-B1F7-46CC-BF6F-3A4E97564CE3}" srcOrd="1" destOrd="0" presId="urn:microsoft.com/office/officeart/2005/8/layout/process4"/>
    <dgm:cxn modelId="{11F1B5B9-416D-46C8-B999-6B054CB046A7}" type="presParOf" srcId="{6BC599E3-DC33-4E6E-93D7-C7AFD2AE84AE}" destId="{31E0F3AD-DF3A-4C3F-B6D9-17A7F69971BF}" srcOrd="2" destOrd="0" presId="urn:microsoft.com/office/officeart/2005/8/layout/process4"/>
    <dgm:cxn modelId="{0711B882-547B-4F09-A919-C056E8D4D235}" type="presParOf" srcId="{31E0F3AD-DF3A-4C3F-B6D9-17A7F69971BF}" destId="{F132A04F-09ED-4C14-B1DD-63743C78B466}" srcOrd="0" destOrd="0" presId="urn:microsoft.com/office/officeart/2005/8/layout/process4"/>
    <dgm:cxn modelId="{90539AD9-464C-4136-A0E5-25AC9401D8BA}" type="presParOf" srcId="{31E0F3AD-DF3A-4C3F-B6D9-17A7F69971BF}" destId="{5E220B48-4A20-45C7-81F5-B8E844744A2E}" srcOrd="1" destOrd="0" presId="urn:microsoft.com/office/officeart/2005/8/layout/process4"/>
    <dgm:cxn modelId="{E4A63FAC-8795-468F-A932-A14610206EE9}" type="presParOf" srcId="{F5E7C612-9671-4F52-A78C-1788F6277ABA}" destId="{304D5F51-9807-4248-86DE-B12B4271BB51}" srcOrd="3" destOrd="0" presId="urn:microsoft.com/office/officeart/2005/8/layout/process4"/>
    <dgm:cxn modelId="{23C643DA-9FF6-4183-9024-B808D89B2C24}" type="presParOf" srcId="{F5E7C612-9671-4F52-A78C-1788F6277ABA}" destId="{EC9E3FD9-E72C-49BE-9940-156D9AD457DD}" srcOrd="4" destOrd="0" presId="urn:microsoft.com/office/officeart/2005/8/layout/process4"/>
    <dgm:cxn modelId="{F9518D77-48BD-4ED2-A5C6-513377E3BCCB}" type="presParOf" srcId="{EC9E3FD9-E72C-49BE-9940-156D9AD457DD}" destId="{5A1B7572-6639-46EA-9163-3BDFCE72DD76}" srcOrd="0" destOrd="0" presId="urn:microsoft.com/office/officeart/2005/8/layout/process4"/>
    <dgm:cxn modelId="{6F123A54-9769-4194-83FA-2045A399F28A}" type="presParOf" srcId="{EC9E3FD9-E72C-49BE-9940-156D9AD457DD}" destId="{86526FB2-1732-44A7-ACBD-0BACCCB93EB8}" srcOrd="1" destOrd="0" presId="urn:microsoft.com/office/officeart/2005/8/layout/process4"/>
    <dgm:cxn modelId="{5D0135D2-A446-435F-B750-BE2C1935480E}" type="presParOf" srcId="{EC9E3FD9-E72C-49BE-9940-156D9AD457DD}" destId="{F4160BE1-0AC5-4330-B0CC-B547390BC4E9}" srcOrd="2" destOrd="0" presId="urn:microsoft.com/office/officeart/2005/8/layout/process4"/>
    <dgm:cxn modelId="{DB704E6F-CD7C-4E43-B696-2C7ED85FCD83}" type="presParOf" srcId="{F4160BE1-0AC5-4330-B0CC-B547390BC4E9}" destId="{6B8B55F8-CDA1-4FF5-9141-E06F57654E7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40296-305F-4595-AC2B-E14AD17E1DF4}">
      <dsp:nvSpPr>
        <dsp:cNvPr id="0" name=""/>
        <dsp:cNvSpPr/>
      </dsp:nvSpPr>
      <dsp:spPr>
        <a:xfrm>
          <a:off x="0" y="4455008"/>
          <a:ext cx="8572560" cy="1615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dirty="0">
              <a:latin typeface="Times New Roman" pitchFamily="18" charset="0"/>
              <a:cs typeface="Times New Roman" pitchFamily="18" charset="0"/>
            </a:rPr>
            <a:t>От интенсивного воздействия на внутреннюю сферу воспитанника (Г.И.Щукина)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455008"/>
        <a:ext cx="8572560" cy="872586"/>
      </dsp:txXfrm>
    </dsp:sp>
    <dsp:sp modelId="{30261F71-8AE9-4474-8F6A-CDEBFDCCB37E}">
      <dsp:nvSpPr>
        <dsp:cNvPr id="0" name=""/>
        <dsp:cNvSpPr/>
      </dsp:nvSpPr>
      <dsp:spPr>
        <a:xfrm>
          <a:off x="0" y="5295277"/>
          <a:ext cx="4286280" cy="7433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>
              <a:latin typeface="Times New Roman" pitchFamily="18" charset="0"/>
              <a:cs typeface="Times New Roman" pitchFamily="18" charset="0"/>
            </a:rPr>
            <a:t>От качества воспитательного воздействия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295277"/>
        <a:ext cx="4286280" cy="743314"/>
      </dsp:txXfrm>
    </dsp:sp>
    <dsp:sp modelId="{C8B02462-C293-4461-9C22-E017901D88B5}">
      <dsp:nvSpPr>
        <dsp:cNvPr id="0" name=""/>
        <dsp:cNvSpPr/>
      </dsp:nvSpPr>
      <dsp:spPr>
        <a:xfrm>
          <a:off x="4286280" y="5295277"/>
          <a:ext cx="4286280" cy="7433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>
              <a:latin typeface="Times New Roman" pitchFamily="18" charset="0"/>
              <a:cs typeface="Times New Roman" pitchFamily="18" charset="0"/>
            </a:rPr>
            <a:t>От интенсивности и качества взаимоотношения между самими воспитанниками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6280" y="5295277"/>
        <a:ext cx="4286280" cy="743314"/>
      </dsp:txXfrm>
    </dsp:sp>
    <dsp:sp modelId="{33B7FA16-B1F7-46CC-BF6F-3A4E97564CE3}">
      <dsp:nvSpPr>
        <dsp:cNvPr id="0" name=""/>
        <dsp:cNvSpPr/>
      </dsp:nvSpPr>
      <dsp:spPr>
        <a:xfrm rot="10800000">
          <a:off x="0" y="1993991"/>
          <a:ext cx="8572560" cy="248525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>
              <a:latin typeface="Times New Roman" pitchFamily="18" charset="0"/>
              <a:cs typeface="Times New Roman" pitchFamily="18" charset="0"/>
            </a:rPr>
            <a:t>От соответствия социальной практики и характера воспитательного влияния на воспитанников</a:t>
          </a:r>
          <a:endParaRPr lang="ru-RU" sz="2400" i="0" kern="1200" dirty="0">
            <a:latin typeface="Times New Roman" pitchFamily="18" charset="0"/>
            <a:cs typeface="Times New Roman" pitchFamily="18" charset="0"/>
          </a:endParaRPr>
        </a:p>
      </dsp:txBody>
      <dsp:txXfrm rot="-10800000">
        <a:off x="0" y="1993991"/>
        <a:ext cx="8572560" cy="872324"/>
      </dsp:txXfrm>
    </dsp:sp>
    <dsp:sp modelId="{F132A04F-09ED-4C14-B1DD-63743C78B466}">
      <dsp:nvSpPr>
        <dsp:cNvPr id="0" name=""/>
        <dsp:cNvSpPr/>
      </dsp:nvSpPr>
      <dsp:spPr>
        <a:xfrm>
          <a:off x="0" y="2866316"/>
          <a:ext cx="4286280" cy="7430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0" kern="1200" dirty="0">
              <a:latin typeface="Times New Roman" pitchFamily="18" charset="0"/>
              <a:cs typeface="Times New Roman" pitchFamily="18" charset="0"/>
            </a:rPr>
            <a:t>От совокупного действия объективного и субъективного фактора</a:t>
          </a:r>
          <a:endParaRPr lang="ru-RU" sz="20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866316"/>
        <a:ext cx="4286280" cy="743091"/>
      </dsp:txXfrm>
    </dsp:sp>
    <dsp:sp modelId="{5E220B48-4A20-45C7-81F5-B8E844744A2E}">
      <dsp:nvSpPr>
        <dsp:cNvPr id="0" name=""/>
        <dsp:cNvSpPr/>
      </dsp:nvSpPr>
      <dsp:spPr>
        <a:xfrm>
          <a:off x="4286280" y="2866316"/>
          <a:ext cx="4286280" cy="7430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0" kern="1200" dirty="0">
              <a:latin typeface="Times New Roman" pitchFamily="18" charset="0"/>
              <a:cs typeface="Times New Roman" pitchFamily="18" charset="0"/>
            </a:rPr>
            <a:t>От интенсивного воспитания и самовоспитания</a:t>
          </a:r>
          <a:endParaRPr lang="ru-RU" sz="20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6280" y="2866316"/>
        <a:ext cx="4286280" cy="743091"/>
      </dsp:txXfrm>
    </dsp:sp>
    <dsp:sp modelId="{86526FB2-1732-44A7-ACBD-0BACCCB93EB8}">
      <dsp:nvSpPr>
        <dsp:cNvPr id="0" name=""/>
        <dsp:cNvSpPr/>
      </dsp:nvSpPr>
      <dsp:spPr>
        <a:xfrm rot="10800000">
          <a:off x="0" y="1320"/>
          <a:ext cx="8572560" cy="201690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>
              <a:latin typeface="Times New Roman" pitchFamily="18" charset="0"/>
              <a:cs typeface="Times New Roman" pitchFamily="18" charset="0"/>
            </a:rPr>
            <a:t>От сложившихся воспитательных отношений</a:t>
          </a:r>
          <a:endParaRPr lang="ru-RU" sz="2400" i="0" kern="1200" dirty="0">
            <a:latin typeface="Times New Roman" pitchFamily="18" charset="0"/>
            <a:cs typeface="Times New Roman" pitchFamily="18" charset="0"/>
          </a:endParaRPr>
        </a:p>
      </dsp:txBody>
      <dsp:txXfrm rot="-10800000">
        <a:off x="0" y="1320"/>
        <a:ext cx="8572560" cy="707935"/>
      </dsp:txXfrm>
    </dsp:sp>
    <dsp:sp modelId="{6B8B55F8-CDA1-4FF5-9141-E06F57654E70}">
      <dsp:nvSpPr>
        <dsp:cNvPr id="0" name=""/>
        <dsp:cNvSpPr/>
      </dsp:nvSpPr>
      <dsp:spPr>
        <a:xfrm>
          <a:off x="1046" y="639471"/>
          <a:ext cx="8570467" cy="7430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>
              <a:latin typeface="Times New Roman" pitchFamily="18" charset="0"/>
              <a:cs typeface="Times New Roman" pitchFamily="18" charset="0"/>
            </a:rPr>
            <a:t>От соответствия цели и организации действий, помогающих эту цель достигнуть</a:t>
          </a:r>
          <a:endParaRPr lang="ru-RU" sz="24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46" y="639471"/>
        <a:ext cx="8570467" cy="7430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CA3D8-7F6D-412E-AE41-7DD6511F757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0C1C8-3483-4A71-8050-33AF01778F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144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ru-RU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Закономерности процесса воспитания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Закономерность 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это объектно-сущностная, повторяющаяся существенная связь явлений в любой сфере общественной жизни или этапов какого – либо процесса. Закономерности распространяются на всю систему процесса воспитания.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Эффективность воспитания зависит от следующих закономерностей.</a:t>
            </a: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 сложившихся воспитательных отношений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(мудрая заповедь практической педагогики гласит: «Если хотите хорошо воспитывать, то добиваются воспитанника»), воздействие на личность осуществляется через её отношение ко всему окружающему. В ходе воспитания формируются взгляды воспитанников, их жизненная позиция, мотивы поведения – это и есть отношение к воспитанию. Сформировалось оно определенным уровнем педагогического взаимодействия, оказывает огромное влияние на ход и результаты воспитания.</a:t>
            </a: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 соответствия цели и организации действий, помогающих эту цель достигнуть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организация (совокупность воздействий, отношений, условий, форм, методов работы) не соответствуют цели, то воспитательный процесс не достигает успеха и наоборот, если организация целесообразная и соответствует поставленным задачам, то эффективность воспитательного процесса значительно выше.</a:t>
            </a: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 соответствия социальной практики и характера воспитательного влияния на воспитанников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Воспитательный процесс сопровождается тем, что человек мыслит и действует, получает знания и приобретает практический опыт, усваивают нормы и правил социального поведения и тут же проверяет их на практике. Несоответствие знаний, слова и дела – это приводит молодых людей к разочарованию.</a:t>
            </a: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 совокупного действия объективного и субъективного фактора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Субъективные факторы –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это педагоги и воспитанники, взаимоотношения между ними и психологический климат в группе.</a:t>
            </a:r>
          </a:p>
          <a:p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Объективные факторы –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это условия воспитания (материальные, технические, социальные,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санитарно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гигиенические, психологические, эстетические и т.д.)</a:t>
            </a: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 интенсивного воспитания и самовоспитания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Деятельность человека, направленная на совершенствование своей личности ведет к самовоспитанию. 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Самовоспитание –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это результат воспитания, который успешнее когда человек сам стремиться к самосовершенствованию. Воспитанник должен научиться правильно оценивать себя. Должен замечать у себя положительные качества и недостатки, преодолевая препятствия</a:t>
            </a: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 интенсивного воздействия на внутреннюю сферу воспитанника (</a:t>
            </a:r>
            <a:r>
              <a:rPr lang="ru-RU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Г.И.Щукина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«Внутренняя сфера» 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это система мотивов, потребностей, эмоций, интеллекта. Внешнее влияние в воспитательном процессе переключаются во внутренние достижения школьника. Если влияния сильны и отвечают потребностям ребёнка, тогда они вызывают активность самого школьника</a:t>
            </a: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 качества воспитательного воздействия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Воспитательное взаимоотношение с педагогом сознательно и это повышает качество их взаимодействий.</a:t>
            </a: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 интенсивности и качества взаимоотношения между самими воспитанниками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«С кем поведешься от того и наберешься» - гласит народная мудрость, поэтому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взаимовоспитание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влияет на становление личности, т.к. воспитывают личность сверстники и друзья, то цели и содержание воспитания не только лучше понимаются, но и принимаются почти сразу.</a:t>
            </a:r>
          </a:p>
          <a:p>
            <a:r>
              <a:rPr lang="ru-RU" sz="1200" i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Перечисленные закономерности определяют принципы воспитания и выражают основные требования к содержанию, определению форм и методов воспитательной работы.</a:t>
            </a:r>
            <a:endParaRPr lang="ru-RU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0C1C8-3483-4A71-8050-33AF01778FC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712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Принципы воспитания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— это общие исходные положения, в которых выражены основные требования к содержанию, методам, организации воспитательного процесса. Они отражают специфику процесса воспитания, и, в отличие от общих принципов педагогического процесса, это общие положения, которыми руководствуются педагоги при решении воспитательных задач.</a:t>
            </a: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Принципы воспитания: 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Принцип гуманистической ориентации воспитания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рассмотрение ребенка как главной ценности в системе человеческих отношений, главной нормой в которых является гуманность. </a:t>
            </a:r>
            <a:r>
              <a:rPr lang="ru-R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Принцип требует уважения к каждому человеку.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0C1C8-3483-4A71-8050-33AF01778FC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879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ru-RU" sz="1200" b="1" i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Принцип социальной адекватности воспитания </a:t>
            </a:r>
            <a:r>
              <a:rPr lang="ru-RU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ru-R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соответствие содержания и средств воспитания в социальной ситуации, в которой организуется воспитательный процесс.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0C1C8-3483-4A71-8050-33AF01778FC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992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3.Принцип индивидуального воспитания ребёнка</a:t>
            </a:r>
            <a:r>
              <a:rPr lang="ru-RU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ru-R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определение индивидуальной траектории социального развития каждого ребёнка, выделение специальных задач, соответствующих его особенностям, включение детей в различные виды деятельности, раскрытие потенциалов личности, представление возможности каждому для самореализации и самораскрытия.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0C1C8-3483-4A71-8050-33AF01778FC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504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Принцип социального закаливания детей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включение детей в ситуации, которые требуют волевого усилия для преодоления негативного воздействия социума, выработки определенных способов этого преодоления, приобретение социального иммунитета, стрессоустойчивости, рефлексивной позиции. </a:t>
            </a:r>
            <a:r>
              <a:rPr lang="ru-R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(Махатма Ганди – «социальные прививки» - постепенное познание ребенком отрицательных сторон жизни общества и выработка своеобразного иммунитета от негативных явлений).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0C1C8-3483-4A71-8050-33AF01778FCF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09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5.Принцип создания воспитывающей среды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требует создания в образовательном учреждении таких отношений, которые формировали бы социальность ребенка. Здесь важна роль идей о единстве коллектива, педагогов, воспитанников и родителей. Взаимная ответственность участников педагогического процесса. При этом творчество рассматривается как универсальный критерий оценки личности и отношений в коллективе.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0C1C8-3483-4A71-8050-33AF01778FC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665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9BFCFC-7A81-43C1-BEB4-C7A72B5C8D91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A35145-D741-4E7C-B035-0A969CD8B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FCFC-7A81-43C1-BEB4-C7A72B5C8D91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5145-D741-4E7C-B035-0A969CD8B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FCFC-7A81-43C1-BEB4-C7A72B5C8D91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5145-D741-4E7C-B035-0A969CD8B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FCFC-7A81-43C1-BEB4-C7A72B5C8D91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5145-D741-4E7C-B035-0A969CD8B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FCFC-7A81-43C1-BEB4-C7A72B5C8D91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5145-D741-4E7C-B035-0A969CD8B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FCFC-7A81-43C1-BEB4-C7A72B5C8D91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5145-D741-4E7C-B035-0A969CD8B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FCFC-7A81-43C1-BEB4-C7A72B5C8D91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5145-D741-4E7C-B035-0A969CD8B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FCFC-7A81-43C1-BEB4-C7A72B5C8D91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5145-D741-4E7C-B035-0A969CD8B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FCFC-7A81-43C1-BEB4-C7A72B5C8D91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5145-D741-4E7C-B035-0A969CD8B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E9BFCFC-7A81-43C1-BEB4-C7A72B5C8D91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5145-D741-4E7C-B035-0A969CD8B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9BFCFC-7A81-43C1-BEB4-C7A72B5C8D91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A35145-D741-4E7C-B035-0A969CD8B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9BFCFC-7A81-43C1-BEB4-C7A72B5C8D91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A35145-D741-4E7C-B035-0A969CD8B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Изображения\КАТЕ\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01222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3108" y="1785926"/>
            <a:ext cx="6643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</a:p>
          <a:p>
            <a:pPr algn="ctr"/>
            <a:r>
              <a:rPr lang="ru-RU" sz="4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тему</a:t>
            </a:r>
          </a:p>
          <a:p>
            <a:pPr algn="ctr"/>
            <a:r>
              <a:rPr lang="ru-RU" sz="4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«В О С П И Т А Н И Е»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4677993"/>
            <a:ext cx="48142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Автор:</a:t>
            </a:r>
          </a:p>
          <a:p>
            <a:pPr algn="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Кузнецова Е.А.</a:t>
            </a:r>
          </a:p>
          <a:p>
            <a:pPr algn="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воспитатель 1кв.категории </a:t>
            </a:r>
          </a:p>
          <a:p>
            <a:pPr algn="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МАДОУ «Детский сад № 81»</a:t>
            </a:r>
          </a:p>
          <a:p>
            <a:pPr algn="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г.Березники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0"/>
            <a:ext cx="7000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Закономерности процесса воспитания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85720" y="500042"/>
          <a:ext cx="8572560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199102"/>
            <a:ext cx="828680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Принципы воспитания: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D:\Мои документы\КАТЕ\1310479860_64151740_1284759862_21175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7786" y="1214422"/>
            <a:ext cx="4569055" cy="357190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85720" y="1357298"/>
            <a:ext cx="392909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20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36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гуманистической ориентации воспитания  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72132" y="1285860"/>
            <a:ext cx="32147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2. Принцип социальной адекватности воспитания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D:\Мои документы\КАТЕ\pic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90568"/>
            <a:ext cx="5143536" cy="401817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ransition spd="slow">
    <p:wheel spokes="2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142984"/>
            <a:ext cx="36433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3. Принцип индивидуального воспитания  ребёнка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D:\Мои документы\КАТЕ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9007" y="500042"/>
            <a:ext cx="4801974" cy="385765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ransition spd="slow"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00760" y="1285860"/>
            <a:ext cx="27146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4. Принцип социального закаливания детей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D:\Мои документы\КАТЕ\s30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14356"/>
            <a:ext cx="5399028" cy="385765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ransition spd="slow"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357298"/>
            <a:ext cx="37862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5. Принцип создания воспитывающей среды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D:\Мои документы\КАТЕ\74059749_1301573369_201012051033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42852"/>
            <a:ext cx="5572334" cy="478634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714752"/>
            <a:ext cx="84296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Их воспитывать должны</a:t>
            </a:r>
          </a:p>
          <a:p>
            <a:pPr algn="ctr"/>
            <a:r>
              <a:rPr lang="ru-RU" sz="4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Как надежду для страны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D:\Изображения\0b0c85d5d62da01a3f159cafdfe5c8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285728"/>
            <a:ext cx="4643471" cy="354618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5286380" y="357167"/>
            <a:ext cx="34290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Дети — радость государства,</a:t>
            </a:r>
          </a:p>
          <a:p>
            <a:pPr algn="ctr"/>
            <a:r>
              <a:rPr lang="ru-RU" sz="4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Настоящее богатство.</a:t>
            </a:r>
          </a:p>
        </p:txBody>
      </p:sp>
    </p:spTree>
  </p:cSld>
  <p:clrMapOvr>
    <a:masterClrMapping/>
  </p:clrMapOvr>
  <p:transition spd="slow"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Изображения\КАТЕ\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-424534"/>
            <a:ext cx="9786974" cy="728253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357554" y="214290"/>
            <a:ext cx="4420826" cy="3928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8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/>
            <a:r>
              <a:rPr lang="ru-RU" sz="8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-214338"/>
            <a:ext cx="8858312" cy="52149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Правильное воспитание – это наша счастливая старость, плохое воспитание – это наша будущая горесть, это наши слезы, это наша вина перед другими людьми,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перед всей страной.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  А.С. Макаренко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3" y="214290"/>
            <a:ext cx="842968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«Что такое воспитание?»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В педагогике существует несколько разных определений этой категории, но нет общепризнанного.  </a:t>
            </a:r>
          </a:p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  Воспитание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целенаправленное управление процессом развития личности  (Л.И. Новикова, В.А.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Караковский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др.)</a:t>
            </a:r>
          </a:p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  Содержание воспитания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выстраивается на основе базовых духовных ценностей морали (этики), включающей в себя честность, справедливость и человечность (Т.И.Шамова, П.И.Третьяков, Н.П.Капустин из взглядов К.Д.Ушинского, Н.П.Дубинина).</a:t>
            </a:r>
          </a:p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  Воспитание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целенаправленное формирование личности в целях подготовки её к участию в общественной и культурной жизни в соответствии 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социокультурными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нормативными моделями. И.П.Павлов </a:t>
            </a: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  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оспитание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педагогически рациональное управление процессом развития личности ребенка.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(Закон РФ    «Об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образовании»).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1601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 в определениях можно выделить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общие признаки: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868" y="2714620"/>
            <a:ext cx="200026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Воспитание</a:t>
            </a:r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2928926" y="3571876"/>
            <a:ext cx="3214710" cy="1643074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4. Освоение человеком определенного комплекса социальных ролей. </a:t>
            </a:r>
            <a:endParaRPr lang="ru-RU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Выноска со стрелкой вправо 8"/>
          <p:cNvSpPr/>
          <p:nvPr/>
        </p:nvSpPr>
        <p:spPr>
          <a:xfrm>
            <a:off x="357158" y="2000240"/>
            <a:ext cx="3143272" cy="221457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85720" y="2428868"/>
            <a:ext cx="21431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lang="ru-RU" b="1" dirty="0" err="1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Целенаправ-ленность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воздействий на воспитанника;</a:t>
            </a:r>
            <a:endParaRPr lang="ru-RU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1" name="Выноска со стрелкой влево 10"/>
          <p:cNvSpPr/>
          <p:nvPr/>
        </p:nvSpPr>
        <p:spPr>
          <a:xfrm>
            <a:off x="5643570" y="2143116"/>
            <a:ext cx="3143272" cy="2000264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858017" y="2143116"/>
            <a:ext cx="19288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 Создание условий для усвоения ребенком определенных норм отношений; </a:t>
            </a:r>
            <a:endParaRPr lang="ru-RU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2928926" y="1000108"/>
            <a:ext cx="3214710" cy="155734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2. Социальная направленность этих воздействий; </a:t>
            </a:r>
            <a:endParaRPr lang="ru-RU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111545"/>
            <a:ext cx="8643998" cy="489364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Роль воспитания</a:t>
            </a:r>
            <a:r>
              <a:rPr kumimoji="0" lang="ru-RU" sz="2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оценивается по-разному — от утверждения его полной бессмысленности (при неблагоприятной наследственности и плохом влиянии среды) до признания его единственным средством изменения человеческой природы.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Воспитанием можно добиться многого, но полностью изменить  человека нельзя.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В судьбы людей воспитание вносит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различную лепту – от самой незначительной до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максимально возможной.</a:t>
            </a:r>
            <a:endParaRPr kumimoji="0" lang="ru-RU" sz="280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785794"/>
            <a:ext cx="88583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      Мировоззренческая ориентация личности в понимании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смысла жизни.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      Приобщить личность к системе культурных ценностей.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      Раскрыть общечеловеческие нормы гуманистической марали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(доброта, сочувствие, понимание).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      Развить интеллектуально-нравственную свободу личности.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      Возрождение традиционной Российской ментальности,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чувства патриотизма.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6.      Формирование отношения к труду, как к социализации и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личностно значимой потребности.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7.      Развитие представлений о здоровом образе жизни.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4414" y="142852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воспитания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786314" y="485601"/>
            <a:ext cx="4071966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Важнейшая задача воспитания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выявление склонностей и дарований, развитие в соответствии с индивидуальными особенностями человека, его способностями и возможностями.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D:\Мои документы\КАТЕ\0_9e2e_1575054e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4429156" cy="431355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31750"/>
          </a:effectLst>
        </p:spPr>
      </p:pic>
    </p:spTree>
  </p:cSld>
  <p:clrMapOvr>
    <a:masterClrMapping/>
  </p:clrMapOvr>
  <p:transition spd="slow">
    <p:split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42852"/>
            <a:ext cx="857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Сущность воспитания.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Воспитывать – значит систематически и целенаправленно воздействовать на человека, на его духовное и физическое развитие в целях подготовки его к производственной, общественной и культурной деятельности. Но воспитание не отдельный процесс, он неразрывно связан с обучением и образованием, поскольку названные процессы направлены на человека как целое. </a:t>
            </a:r>
          </a:p>
        </p:txBody>
      </p:sp>
    </p:spTree>
  </p:cSld>
  <p:clrMapOvr>
    <a:masterClrMapping/>
  </p:clrMapOvr>
  <p:transition spd="slow"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воспитательного процесса</a:t>
            </a:r>
            <a:endParaRPr lang="ru-RU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571480"/>
            <a:ext cx="90011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1.      Воспитание - процесс целенаправленного формирования личности.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2.      процесс воспитания – это именно эффективное взаимодействие (сотрудничество) воспитанников и воспитателей, направленное на достижение заданной цели.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3.      Процесс воспитания – многофакторный. В нём проявляются многочисленные объективные и субъективные факторы – выражающие внутренние потребности личности.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4.      Воспитание это длительный процесс. Он длится всю жизнь.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5.      ещё одна особенность воспитательного процесса – его непрерывность. Процесс школьного воспитания – это процесс непрерывного, систематического взаимодействия воспитателей и воспитанников.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6.      Процесс воспитания – это процесс комплексный (единство целей, задач, содержания форм и методов воспитательного процесса, подчинённых идее целостного формирования личности).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7.      воспитательному процессу присуща – вариативность и неопределённость.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8.      Процесс воспитания имеет двусторонний характер. Он идёт в двух направлениях: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·         От воспитателя к воспитаннику (прямая связь),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·         От воспитанника воспитателю (обратная связь).</a:t>
            </a:r>
          </a:p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т.к.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управление процесса строится на обратных связях, т. е на той информации,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которая поступ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ает от воспитанников. Чем больше её в распоряжении воспитателя,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 целесообразнее восп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итательное воздействие.</a:t>
            </a:r>
            <a:endParaRPr lang="ru-RU" b="1" dirty="0"/>
          </a:p>
        </p:txBody>
      </p:sp>
    </p:spTree>
  </p:cSld>
  <p:clrMapOvr>
    <a:masterClrMapping/>
  </p:clrMapOvr>
  <p:transition spd="slow">
    <p:wheel spokes="3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590</Words>
  <Application>Microsoft Office PowerPoint</Application>
  <PresentationFormat>Экран (4:3)</PresentationFormat>
  <Paragraphs>114</Paragraphs>
  <Slides>17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Правильное воспитание – это наша счастливая старость, плохое воспитание – это наша будущая горесть, это наши слезы, это наша вина перед другими людьми,  перед всей страной.                             А.С. Макаренко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Екатерина</cp:lastModifiedBy>
  <cp:revision>57</cp:revision>
  <dcterms:created xsi:type="dcterms:W3CDTF">2014-11-15T15:21:12Z</dcterms:created>
  <dcterms:modified xsi:type="dcterms:W3CDTF">2022-11-11T08:01:09Z</dcterms:modified>
</cp:coreProperties>
</file>