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9"/>
  </p:notesMasterIdLst>
  <p:sldIdLst>
    <p:sldId id="258" r:id="rId2"/>
    <p:sldId id="278" r:id="rId3"/>
    <p:sldId id="293" r:id="rId4"/>
    <p:sldId id="294" r:id="rId5"/>
    <p:sldId id="295" r:id="rId6"/>
    <p:sldId id="296" r:id="rId7"/>
    <p:sldId id="297" r:id="rId8"/>
    <p:sldId id="260" r:id="rId9"/>
    <p:sldId id="261" r:id="rId10"/>
    <p:sldId id="298" r:id="rId11"/>
    <p:sldId id="262" r:id="rId12"/>
    <p:sldId id="264" r:id="rId13"/>
    <p:sldId id="265" r:id="rId14"/>
    <p:sldId id="266" r:id="rId15"/>
    <p:sldId id="267" r:id="rId16"/>
    <p:sldId id="268" r:id="rId17"/>
    <p:sldId id="272" r:id="rId18"/>
    <p:sldId id="273" r:id="rId19"/>
    <p:sldId id="274" r:id="rId20"/>
    <p:sldId id="275" r:id="rId21"/>
    <p:sldId id="284" r:id="rId22"/>
    <p:sldId id="299" r:id="rId23"/>
    <p:sldId id="300" r:id="rId24"/>
    <p:sldId id="285" r:id="rId25"/>
    <p:sldId id="286" r:id="rId26"/>
    <p:sldId id="287" r:id="rId27"/>
    <p:sldId id="301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264761-12E1-4685-BE20-010A5364845B}" type="datetimeFigureOut">
              <a:rPr lang="ru-RU" smtClean="0"/>
              <a:pPr/>
              <a:t>07.10.2023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0A7D64-3C13-4EB0-ACD1-B95CE6781C1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801457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07.10.2023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1066800" y="381000"/>
            <a:ext cx="7772400" cy="5486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F995A4-0BB9-40CF-B5CF-60BF07CF75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3810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066800" y="17526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29200" y="17526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B2B746-A93E-4955-B28B-AB45CA068B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07.10.2023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://triz-plus.ru/wp-content/uploads/2014/02/%D0%A1%D0%9E-%D0%BB%D1%83%D0%BA.jpg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://triz-plus.ru/wp-content/uploads/2014/02/%D0%A1%D0%9E-%D0%BB%D0%B8%D1%81%D0%B5%D0%BD%D0%BE%D0%BA.jpg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rizminsk.org/" TargetMode="External"/><Relationship Id="rId2" Type="http://schemas.openxmlformats.org/officeDocument/2006/relationships/hyperlink" Target="http://jlproj.org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435608" y="274638"/>
            <a:ext cx="7498080" cy="562074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solidFill>
                  <a:srgbClr val="00B050"/>
                </a:solidFill>
              </a:rPr>
              <a:t>Познавательно – исследовательская деятельность. </a:t>
            </a:r>
            <a:r>
              <a:rPr lang="ru-RU" b="1" dirty="0" smtClean="0">
                <a:solidFill>
                  <a:srgbClr val="00B050"/>
                </a:solidFill>
              </a:rPr>
              <a:t/>
            </a:r>
            <a:br>
              <a:rPr lang="ru-RU" b="1" dirty="0" smtClean="0">
                <a:solidFill>
                  <a:srgbClr val="00B050"/>
                </a:solidFill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Педагогические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технологии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1331640" y="1484784"/>
            <a:ext cx="7498080" cy="5160640"/>
          </a:xfrm>
          <a:ln w="9525"/>
        </p:spPr>
        <p:txBody>
          <a:bodyPr>
            <a:normAutofit lnSpcReduction="10000"/>
          </a:bodyPr>
          <a:lstStyle/>
          <a:p>
            <a:pPr algn="l" eaLnBrk="1" hangingPunct="1">
              <a:lnSpc>
                <a:spcPct val="250000"/>
              </a:lnSpc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ИГРОВОЕ ПРОБЛЕМНОЕ ОБУЧЕНИЕ </a:t>
            </a:r>
          </a:p>
          <a:p>
            <a:pPr algn="l" eaLnBrk="1" hangingPunct="1">
              <a:lnSpc>
                <a:spcPct val="250000"/>
              </a:lnSpc>
              <a:buNone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l" eaLnBrk="1" hangingPunct="1"/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ТРИЗ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системный оператор, приём «маленькие человечки», игра «хорошо-плохо»</a:t>
            </a:r>
          </a:p>
          <a:p>
            <a:pPr algn="l" eaLnBrk="1" hangingPunct="1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l" eaLnBrk="1" hangingPunct="1">
              <a:lnSpc>
                <a:spcPct val="250000"/>
              </a:lnSpc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МНЕМОТЕХНИКА  (МНЕМОТАБЛИЦЫ И КОЛЛАЖИ)</a:t>
            </a:r>
          </a:p>
          <a:p>
            <a:pPr algn="l" eaLnBrk="1" hangingPunct="1">
              <a:lnSpc>
                <a:spcPct val="250000"/>
              </a:lnSpc>
              <a:buNone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l" eaLnBrk="1" hangingPunct="1">
              <a:lnSpc>
                <a:spcPct val="250000"/>
              </a:lnSpc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НАГЛЯДНОГО МОДЕЛИРОВАНИЕ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Использование  </a:t>
            </a:r>
            <a:r>
              <a:rPr lang="ru-RU" sz="4400" b="1" dirty="0" err="1" smtClean="0">
                <a:latin typeface="Times New Roman" pitchFamily="18" charset="0"/>
                <a:cs typeface="Times New Roman" pitchFamily="18" charset="0"/>
              </a:rPr>
              <a:t>мнемотаблиц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err="1" smtClean="0"/>
              <a:t>Мнемотаблица</a:t>
            </a:r>
            <a:r>
              <a:rPr lang="ru-RU" dirty="0" smtClean="0"/>
              <a:t> - это схема, в которую заложена определенная информация. </a:t>
            </a:r>
          </a:p>
          <a:p>
            <a:endParaRPr lang="ru-RU" dirty="0" smtClean="0"/>
          </a:p>
          <a:p>
            <a:r>
              <a:rPr lang="ru-RU" dirty="0" smtClean="0"/>
              <a:t>Информация в </a:t>
            </a:r>
            <a:r>
              <a:rPr lang="ru-RU" b="1" dirty="0" err="1" smtClean="0"/>
              <a:t>мнемотаблицах</a:t>
            </a:r>
            <a:r>
              <a:rPr lang="ru-RU" dirty="0" smtClean="0"/>
              <a:t> и </a:t>
            </a:r>
            <a:r>
              <a:rPr lang="ru-RU" dirty="0" err="1" smtClean="0"/>
              <a:t>мнемодорожках</a:t>
            </a:r>
            <a:r>
              <a:rPr lang="ru-RU" dirty="0" smtClean="0"/>
              <a:t> представлена в виде ... видеть самое главное (прием свертывания).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5" descr="Изображение 014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99592" y="188640"/>
            <a:ext cx="7992888" cy="648072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ВИДЫ МОДЕЛЕЙ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7624" y="1752600"/>
            <a:ext cx="7848871" cy="4700736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b="1" i="1" dirty="0" smtClean="0"/>
              <a:t>  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МОДЕЛИ ДЛЯ ФОРМИРОВАНИЯ ПОНЯТИЙ О РАЗНЫХ ГРУППАХ ЖИВОТНЫХ:</a:t>
            </a:r>
          </a:p>
          <a:p>
            <a:pPr eaLnBrk="1" hangingPunct="1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ЗВЕРИ</a:t>
            </a:r>
          </a:p>
          <a:p>
            <a:pPr eaLnBrk="1" hangingPunct="1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РЫБЫ</a:t>
            </a:r>
          </a:p>
          <a:p>
            <a:pPr eaLnBrk="1" hangingPunct="1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НАСЕКОМЫЕ</a:t>
            </a:r>
          </a:p>
          <a:p>
            <a:pPr eaLnBrk="1" hangingPunct="1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ПТИЦЫ</a:t>
            </a:r>
          </a:p>
          <a:p>
            <a:pPr eaLnBrk="1" hangingPunct="1"/>
            <a:endParaRPr lang="ru-RU" b="1" i="1" dirty="0" smtClean="0"/>
          </a:p>
          <a:p>
            <a:pPr eaLnBrk="1" hangingPunct="1"/>
            <a:endParaRPr lang="ru-RU" b="1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81000"/>
            <a:ext cx="7772400" cy="887413"/>
          </a:xfrm>
        </p:spPr>
        <p:txBody>
          <a:bodyPr/>
          <a:lstStyle/>
          <a:p>
            <a:pPr algn="ctr" eaLnBrk="1" hangingPunct="1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ПОНЯТИЕ «ЗВЕРИ»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6628" name="Picture 4" descr="признаки звере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2988" y="1125538"/>
            <a:ext cx="7667625" cy="526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188913"/>
            <a:ext cx="7772400" cy="863600"/>
          </a:xfrm>
        </p:spPr>
        <p:txBody>
          <a:bodyPr/>
          <a:lstStyle/>
          <a:p>
            <a:pPr algn="ctr" eaLnBrk="1" hangingPunct="1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ПОНЯТИЕ «ПТИЦЫ»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ru-RU" smtClean="0"/>
          </a:p>
        </p:txBody>
      </p:sp>
      <p:pic>
        <p:nvPicPr>
          <p:cNvPr id="27652" name="Picture 4" descr="признаки птиц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2988" y="1220788"/>
            <a:ext cx="7850187" cy="573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412776"/>
            <a:ext cx="4248720" cy="41148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    ПОНЯТИЕ </a:t>
            </a:r>
          </a:p>
          <a:p>
            <a:pPr algn="ctr" eaLnBrk="1" hangingPunct="1">
              <a:buFontTx/>
              <a:buNone/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«НАСЕКОМЫЕ»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endParaRPr lang="ru-RU" sz="2800" smtClean="0"/>
          </a:p>
        </p:txBody>
      </p:sp>
      <p:pic>
        <p:nvPicPr>
          <p:cNvPr id="28676" name="Picture 4" descr="призн насекомых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32275" y="0"/>
            <a:ext cx="49736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0"/>
            <a:ext cx="7772400" cy="981075"/>
          </a:xfrm>
        </p:spPr>
        <p:txBody>
          <a:bodyPr/>
          <a:lstStyle/>
          <a:p>
            <a:pPr algn="ctr" eaLnBrk="1" hangingPunct="1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ПОНЯТИЕ «РЫБЫ»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2988" y="908050"/>
            <a:ext cx="7796212" cy="5400675"/>
          </a:xfrm>
        </p:spPr>
        <p:txBody>
          <a:bodyPr/>
          <a:lstStyle/>
          <a:p>
            <a:pPr eaLnBrk="1" hangingPunct="1">
              <a:buFontTx/>
              <a:buNone/>
            </a:pPr>
            <a:endParaRPr lang="ru-RU" smtClean="0"/>
          </a:p>
        </p:txBody>
      </p:sp>
      <p:pic>
        <p:nvPicPr>
          <p:cNvPr id="29700" name="Picture 4" descr="признаки рыб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980728"/>
            <a:ext cx="8208963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981075"/>
            <a:ext cx="8156575" cy="5876925"/>
          </a:xfrm>
          <a:solidFill>
            <a:srgbClr val="996633"/>
          </a:solidFill>
        </p:spPr>
        <p:txBody>
          <a:bodyPr/>
          <a:lstStyle/>
          <a:p>
            <a:pPr eaLnBrk="1" hangingPunct="1">
              <a:buFontTx/>
              <a:buNone/>
            </a:pPr>
            <a:endParaRPr lang="ru-RU" sz="3000" b="1" smtClean="0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title"/>
          </p:nvPr>
        </p:nvSpPr>
        <p:spPr>
          <a:xfrm>
            <a:off x="611188" y="260350"/>
            <a:ext cx="8532812" cy="6477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3900" b="1" dirty="0" smtClean="0">
                <a:latin typeface="Times New Roman" pitchFamily="18" charset="0"/>
                <a:cs typeface="Times New Roman" pitchFamily="18" charset="0"/>
              </a:rPr>
              <a:t>МОДЕЛИ СТРОЕНИЯ РАСТЕНИЯ</a:t>
            </a:r>
          </a:p>
        </p:txBody>
      </p:sp>
      <p:pic>
        <p:nvPicPr>
          <p:cNvPr id="35844" name="Picture 4" descr="труд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3775" y="979488"/>
            <a:ext cx="3387725" cy="209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5" name="Picture 5" descr="труд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24150" y="3213100"/>
            <a:ext cx="2927350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6" name="Picture 6" descr="труд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37250" y="1077913"/>
            <a:ext cx="2955925" cy="171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7" name="Picture 7" descr="труд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088" y="3213100"/>
            <a:ext cx="1793875" cy="352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8" name="Picture 8" descr="труд1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40425" y="2814638"/>
            <a:ext cx="2935288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9" name="Picture 9" descr="труд1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24525" y="4911725"/>
            <a:ext cx="3082925" cy="182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50" name="Picture 10" descr="труд1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708400" y="4916488"/>
            <a:ext cx="1931988" cy="1820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51" name="Picture 11" descr="труд1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27088" y="1039813"/>
            <a:ext cx="1355725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188913"/>
            <a:ext cx="7772400" cy="8636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Модели потребностей растений (картотека растений)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ru-RU" smtClean="0"/>
          </a:p>
        </p:txBody>
      </p:sp>
      <p:pic>
        <p:nvPicPr>
          <p:cNvPr id="38916" name="Picture 4" descr="картотека растени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1340768"/>
            <a:ext cx="7921625" cy="5058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675687" cy="863600"/>
          </a:xfrm>
        </p:spPr>
        <p:txBody>
          <a:bodyPr/>
          <a:lstStyle/>
          <a:p>
            <a:pPr algn="ctr" eaLnBrk="1" hangingPunct="1"/>
            <a:r>
              <a:rPr lang="ru-RU" sz="3900" b="1" smtClean="0"/>
              <a:t>МОДЕЛИ ТРУДОВОГО ПРОЦЕССА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412875"/>
            <a:ext cx="8459787" cy="5256213"/>
          </a:xfrm>
          <a:solidFill>
            <a:srgbClr val="996633"/>
          </a:solidFill>
        </p:spPr>
        <p:txBody>
          <a:bodyPr/>
          <a:lstStyle/>
          <a:p>
            <a:pPr eaLnBrk="1" hangingPunct="1">
              <a:buFontTx/>
              <a:buNone/>
            </a:pPr>
            <a:endParaRPr lang="ru-RU" dirty="0" smtClean="0"/>
          </a:p>
        </p:txBody>
      </p:sp>
      <p:pic>
        <p:nvPicPr>
          <p:cNvPr id="39940" name="Picture 4" descr="труд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50" y="1412777"/>
            <a:ext cx="1668463" cy="2930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1" name="Picture 5" descr="труд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40613" y="1412776"/>
            <a:ext cx="1668462" cy="2859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2" name="Picture 6" descr="труд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150" y="1412776"/>
            <a:ext cx="5545138" cy="2917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3" name="Picture 7" descr="труд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414838"/>
            <a:ext cx="1163638" cy="201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4" name="Picture 8" descr="труд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69225" y="4414838"/>
            <a:ext cx="1374775" cy="218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5" name="Picture 9" descr="труд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87450" y="4414838"/>
            <a:ext cx="1079500" cy="201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6" name="Picture 10" descr="труд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68538" y="4414838"/>
            <a:ext cx="1152525" cy="201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7" name="Picture 11" descr="труд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52813" y="4414838"/>
            <a:ext cx="1263650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8" name="Picture 12" descr="труд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32338" y="4414838"/>
            <a:ext cx="1135062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9" name="Picture 13" descr="труд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938838" y="4414838"/>
            <a:ext cx="1801812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71550" y="188913"/>
            <a:ext cx="7921625" cy="865187"/>
          </a:xfrm>
          <a:ln/>
        </p:spPr>
        <p:txBody>
          <a:bodyPr/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Основная цель: </a:t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effectLst/>
                <a:latin typeface="Times New Roman" pitchFamily="18" charset="0"/>
                <a:cs typeface="Times New Roman" pitchFamily="18" charset="0"/>
              </a:rPr>
              <a:t>развитие свободной творческой личности ребенка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15615" y="1196975"/>
            <a:ext cx="7272809" cy="5399088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l">
              <a:lnSpc>
                <a:spcPct val="150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1. Расширение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знаний детей об окружающем мире,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формирование  предпосылок поисковой деятельности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algn="l">
              <a:lnSpc>
                <a:spcPct val="150000"/>
              </a:lnSpc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l">
              <a:lnSpc>
                <a:spcPct val="150000"/>
              </a:lnSpc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2.Формирование  проектно-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исследовательских умений и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навыков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(умение выявить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проблему, самостоятельно искать нужное решение, самостоятельно анализировать полученные результаты).</a:t>
            </a:r>
          </a:p>
          <a:p>
            <a:pPr algn="l">
              <a:lnSpc>
                <a:spcPct val="150000"/>
              </a:lnSpc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l">
              <a:lnSpc>
                <a:spcPct val="150000"/>
              </a:lnSpc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3.Приобретение необходимых социальных и коммуникативных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навыков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Дети становятся внимательнее друг к другу, учатся слушать мнения других людей.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1550" y="1752600"/>
            <a:ext cx="3168650" cy="2252663"/>
          </a:xfrm>
        </p:spPr>
        <p:txBody>
          <a:bodyPr>
            <a:normAutofit lnSpcReduction="10000"/>
          </a:bodyPr>
          <a:lstStyle/>
          <a:p>
            <a:pPr eaLnBrk="1" hangingPunct="1">
              <a:buFontTx/>
              <a:buNone/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МОДЕЛИ </a:t>
            </a:r>
          </a:p>
          <a:p>
            <a:pPr eaLnBrk="1" hangingPunct="1">
              <a:buFontTx/>
              <a:buNone/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ОРГАНОВ </a:t>
            </a:r>
          </a:p>
          <a:p>
            <a:pPr eaLnBrk="1" hangingPunct="1">
              <a:buFontTx/>
              <a:buNone/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ЧУВСТВ</a:t>
            </a:r>
          </a:p>
        </p:txBody>
      </p:sp>
      <p:pic>
        <p:nvPicPr>
          <p:cNvPr id="40963" name="Picture 3" descr="оргпны чувст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9" y="188640"/>
            <a:ext cx="5040560" cy="6336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71600" y="188640"/>
            <a:ext cx="8172400" cy="936104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  Технология ТРИЗ (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Г.С.Альтшуллер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59632" y="1340768"/>
            <a:ext cx="7560840" cy="5256883"/>
          </a:xfrm>
          <a:ln w="9525"/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СИСТЕМНЫЙ ОПЕРАТОР:</a:t>
            </a:r>
          </a:p>
          <a:p>
            <a:pPr>
              <a:lnSpc>
                <a:spcPct val="90000"/>
              </a:lnSpc>
            </a:pPr>
            <a:r>
              <a:rPr lang="ru-RU" sz="2800" b="1" dirty="0" smtClean="0">
                <a:cs typeface="Times New Roman" pitchFamily="18" charset="0"/>
              </a:rPr>
              <a:t>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ПОМОГАЕТ СФОРМИРОВАТЬ У РЕБЁНКА ЦЕЛОСТНОЕ ПРЕДСТАВЛЕНИЕ ОБ ОБЪЕКТЕ, РАЗВИВАЕТ ЛОГИЧЕСКОЕ, СИСТЕМНОЕ   МЫШЛЕНИЕ   И    РЕЧЬ.</a:t>
            </a:r>
          </a:p>
          <a:p>
            <a:pPr algn="l" eaLnBrk="1" hangingPunct="1">
              <a:lnSpc>
                <a:spcPct val="90000"/>
              </a:lnSpc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l" eaLnBrk="1" hangingPunct="1">
              <a:lnSpc>
                <a:spcPct val="90000"/>
              </a:lnSpc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●</a:t>
            </a:r>
            <a:r>
              <a:rPr lang="ru-RU" sz="2800" u="sng" dirty="0" smtClean="0">
                <a:latin typeface="Times New Roman" pitchFamily="18" charset="0"/>
                <a:cs typeface="Times New Roman" pitchFamily="18" charset="0"/>
              </a:rPr>
              <a:t>СУТЬ СИСТЕМНОСТИ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l" eaLnBrk="1" hangingPunct="1">
              <a:lnSpc>
                <a:spcPct val="90000"/>
              </a:lnSpc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○ВСЁ СОСТОИТ ИЗ ЧЕГО-ТО, </a:t>
            </a:r>
          </a:p>
          <a:p>
            <a:pPr algn="l" eaLnBrk="1" hangingPunct="1">
              <a:lnSpc>
                <a:spcPct val="90000"/>
              </a:lnSpc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○ВХОДИТ ВО ЧТО-ТО,</a:t>
            </a:r>
          </a:p>
          <a:p>
            <a:pPr algn="l" eaLnBrk="1" hangingPunct="1">
              <a:lnSpc>
                <a:spcPct val="90000"/>
              </a:lnSpc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○ИМЕЕТ НАСТОЯЩЕЕ, ПРОШЛОЕ, </a:t>
            </a:r>
          </a:p>
          <a:p>
            <a:pPr algn="l" eaLnBrk="1" hangingPunct="1">
              <a:lnSpc>
                <a:spcPct val="90000"/>
              </a:lnSpc>
            </a:pP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БУДУЩЕЕ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9900592" y="1340768"/>
            <a:ext cx="7921625" cy="1296988"/>
          </a:xfrm>
          <a:prstGeom prst="rect">
            <a:avLst/>
          </a:prstGeom>
          <a:solidFill>
            <a:schemeClr val="bg1"/>
          </a:solidFill>
          <a:ln w="76200" cmpd="tri">
            <a:solidFill>
              <a:schemeClr val="folHlink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b="1" kern="0" dirty="0" smtClean="0"/>
              <a:t>технология ТРИЗ:</a:t>
            </a:r>
            <a:r>
              <a:rPr lang="ru-RU" kern="0" dirty="0" smtClean="0"/>
              <a:t> </a:t>
            </a:r>
            <a:r>
              <a:rPr lang="ru-RU" b="1" kern="0" dirty="0" smtClean="0"/>
              <a:t>СИСТЕМНЫЙ ОПЕРАТОР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СО - лук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260648"/>
            <a:ext cx="7920880" cy="626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СО - лисенок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88640"/>
            <a:ext cx="7920880" cy="6480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87623" y="188913"/>
            <a:ext cx="7345189" cy="792162"/>
          </a:xfrm>
        </p:spPr>
        <p:txBody>
          <a:bodyPr/>
          <a:lstStyle/>
          <a:p>
            <a:pPr eaLnBrk="1" hangingPunct="1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СИСТЕМНЫЙ ОПЕРАТОР</a:t>
            </a:r>
          </a:p>
        </p:txBody>
      </p:sp>
      <p:graphicFrame>
        <p:nvGraphicFramePr>
          <p:cNvPr id="119811" name="Group 3"/>
          <p:cNvGraphicFramePr>
            <a:graphicFrameLocks noGrp="1"/>
          </p:cNvGraphicFramePr>
          <p:nvPr/>
        </p:nvGraphicFramePr>
        <p:xfrm>
          <a:off x="1043607" y="1124744"/>
          <a:ext cx="7992886" cy="5544615"/>
        </p:xfrm>
        <a:graphic>
          <a:graphicData uri="http://schemas.openxmlformats.org/drawingml/2006/table">
            <a:tbl>
              <a:tblPr/>
              <a:tblGrid>
                <a:gridCol w="2664295"/>
                <a:gridCol w="2664296"/>
                <a:gridCol w="2664295"/>
              </a:tblGrid>
              <a:tr h="180221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НАДСИСТЕМА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НАДСИСТЕМА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НАДСИСТЕМА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401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ПРОШЛОЕ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СИСТЕМА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БУДУЩЕЕ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22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ПОДСИСТЕМА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ПОДСИСТЕМА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ПОДСИСТЕМА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5077" name="Text Box 21"/>
          <p:cNvSpPr txBox="1">
            <a:spLocks noChangeArrowheads="1"/>
          </p:cNvSpPr>
          <p:nvPr/>
        </p:nvSpPr>
        <p:spPr bwMode="auto">
          <a:xfrm>
            <a:off x="8512175" y="15065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00113" y="188913"/>
            <a:ext cx="7632700" cy="792162"/>
          </a:xfrm>
        </p:spPr>
        <p:txBody>
          <a:bodyPr/>
          <a:lstStyle/>
          <a:p>
            <a:pPr algn="ctr" eaLnBrk="1" hangingPunct="1"/>
            <a:r>
              <a:rPr lang="ru-RU" b="1" dirty="0" smtClean="0">
                <a:effectLst/>
                <a:latin typeface="Times New Roman" pitchFamily="18" charset="0"/>
                <a:cs typeface="Times New Roman" pitchFamily="18" charset="0"/>
              </a:rPr>
              <a:t>СИСТЕМНЫЙ ОПЕРАТОР</a:t>
            </a:r>
          </a:p>
        </p:txBody>
      </p:sp>
      <p:graphicFrame>
        <p:nvGraphicFramePr>
          <p:cNvPr id="120835" name="Group 3"/>
          <p:cNvGraphicFramePr>
            <a:graphicFrameLocks noGrp="1"/>
          </p:cNvGraphicFramePr>
          <p:nvPr/>
        </p:nvGraphicFramePr>
        <p:xfrm>
          <a:off x="1043609" y="1124745"/>
          <a:ext cx="7920880" cy="5472608"/>
        </p:xfrm>
        <a:graphic>
          <a:graphicData uri="http://schemas.openxmlformats.org/drawingml/2006/table">
            <a:tbl>
              <a:tblPr/>
              <a:tblGrid>
                <a:gridCol w="2640293"/>
                <a:gridCol w="2640294"/>
                <a:gridCol w="2640293"/>
              </a:tblGrid>
              <a:tr h="17788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ЗИМНИЕ МЕСЯЦЫ: 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ДЕКАБРЬ,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ЯНВАРЬ, ФЕВРАЛЬ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ВРЕМЕНА ГОДА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ЛЕТНИЕ МЕСЯЦЫ: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ИЮНЬ, ИЮЛЬ, АВГУСТ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1498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ЗИМА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ВЕСНА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ЛЕТО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788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ПРИЗНАКИ ЗИМЫ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ПРИЗНАКИ ВЕСНЫ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ПРИЗНАКИ ЛЕТА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6101" name="Text Box 21"/>
          <p:cNvSpPr txBox="1">
            <a:spLocks noChangeArrowheads="1"/>
          </p:cNvSpPr>
          <p:nvPr/>
        </p:nvSpPr>
        <p:spPr bwMode="auto">
          <a:xfrm>
            <a:off x="8512175" y="15065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381000"/>
            <a:ext cx="8243887" cy="1143000"/>
          </a:xfrm>
        </p:spPr>
        <p:txBody>
          <a:bodyPr/>
          <a:lstStyle/>
          <a:p>
            <a:pPr algn="ctr" eaLnBrk="1" hangingPunct="1"/>
            <a:r>
              <a:rPr lang="ru-RU" sz="4600" b="1" dirty="0" smtClean="0">
                <a:latin typeface="Times New Roman" pitchFamily="18" charset="0"/>
                <a:cs typeface="Times New Roman" pitchFamily="18" charset="0"/>
              </a:rPr>
              <a:t>Игра «хорошо-плохо»  (</a:t>
            </a:r>
            <a:r>
              <a:rPr lang="ru-RU" sz="4600" b="1" dirty="0" err="1" smtClean="0">
                <a:latin typeface="Times New Roman" pitchFamily="18" charset="0"/>
                <a:cs typeface="Times New Roman" pitchFamily="18" charset="0"/>
              </a:rPr>
              <a:t>ТРИЗ</a:t>
            </a:r>
            <a:r>
              <a:rPr lang="ru-RU" sz="46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dirty="0" smtClean="0"/>
              <a:t> 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088" y="1268413"/>
            <a:ext cx="3960812" cy="5329237"/>
          </a:xfrm>
        </p:spPr>
        <p:txBody>
          <a:bodyPr>
            <a:normAutofit/>
          </a:bodyPr>
          <a:lstStyle/>
          <a:p>
            <a:pPr eaLnBrk="1" hangingPunct="1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Развивает диалектическое мышление ребёнка, умение анализировать, устанавливать связи</a:t>
            </a:r>
          </a:p>
        </p:txBody>
      </p:sp>
      <p:pic>
        <p:nvPicPr>
          <p:cNvPr id="53252" name="Picture 4" descr="хорошо-плох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725" y="1558925"/>
            <a:ext cx="3130550" cy="235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5651500" y="3716338"/>
            <a:ext cx="923925" cy="176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1000" dirty="0">
                <a:solidFill>
                  <a:srgbClr val="FF3300"/>
                </a:solidFill>
              </a:rPr>
              <a:t>+</a:t>
            </a:r>
          </a:p>
        </p:txBody>
      </p:sp>
      <p:sp>
        <p:nvSpPr>
          <p:cNvPr id="53254" name="Text Box 6"/>
          <p:cNvSpPr txBox="1">
            <a:spLocks noChangeArrowheads="1"/>
          </p:cNvSpPr>
          <p:nvPr/>
        </p:nvSpPr>
        <p:spPr bwMode="auto">
          <a:xfrm>
            <a:off x="7308850" y="2897188"/>
            <a:ext cx="882650" cy="176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1000"/>
              <a:t>_</a:t>
            </a:r>
          </a:p>
        </p:txBody>
      </p:sp>
      <p:sp>
        <p:nvSpPr>
          <p:cNvPr id="53255" name="Text Box 7"/>
          <p:cNvSpPr txBox="1">
            <a:spLocks noChangeArrowheads="1"/>
          </p:cNvSpPr>
          <p:nvPr/>
        </p:nvSpPr>
        <p:spPr bwMode="auto">
          <a:xfrm>
            <a:off x="5215248" y="5156200"/>
            <a:ext cx="345536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Например: что хорошего</a:t>
            </a:r>
          </a:p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и что плохого приносит </a:t>
            </a:r>
          </a:p>
          <a:p>
            <a:pPr algn="ctr"/>
            <a:r>
              <a:rPr lang="ru-RU" sz="2400">
                <a:latin typeface="Times New Roman" pitchFamily="18" charset="0"/>
                <a:cs typeface="Times New Roman" pitchFamily="18" charset="0"/>
              </a:rPr>
              <a:t>нам 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весна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88640"/>
            <a:ext cx="7498080" cy="77809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Список литературы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15616" y="764704"/>
            <a:ext cx="7818072" cy="5483696"/>
          </a:xfrm>
        </p:spPr>
        <p:txBody>
          <a:bodyPr>
            <a:normAutofit fontScale="62500" lnSpcReduction="20000"/>
          </a:bodyPr>
          <a:lstStyle/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Гин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С. И. Занятия по ТРИЗ в детском саду: пособие для педагогов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дошк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Учр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.: 3-е изд. –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Минск:ИВЦ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Минфина, 2007</a:t>
            </a: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Кишко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С.В. Развитие художественных способностей дошкольников через использование инструментов ОТСМ – ТРИЗ технологии/Материалы конференции “Педагогика и ТРИЗ: проблемы формирования ключевых компетентностей. Саратов, 2009. 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http://jlproj.org</a:t>
            </a:r>
            <a:endParaRPr lang="ru-RU" u="sng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Смирнова Е.О. Педагогические системы и программы дошкольного воспитания: учеб. пособие для студентов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пед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училищ и колледжей. —— М.: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Гуманитар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изд. центр ВЛАДОС, 2005. — 119 с. - (Для средних спец.учебных заведений)</a:t>
            </a: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Сидорчук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Т.А., Хоменко Н.Н. ТЕХНОЛОГИИ РАЗВИТИЯ СВЯЗНОЙ РЕЧИ ДОШКОЛЬНИКОВ. 2004.  </a:t>
            </a:r>
            <a:r>
              <a:rPr lang="ru-RU" u="sng" dirty="0" err="1" smtClean="0">
                <a:latin typeface="Times New Roman" pitchFamily="18" charset="0"/>
                <a:cs typeface="Times New Roman" pitchFamily="18" charset="0"/>
                <a:hlinkClick r:id="rId3"/>
              </a:rPr>
              <a:t>www.trizminsk.org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http://www.trizminsk.org/e/260018.htm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536" y="188640"/>
            <a:ext cx="8496943" cy="5688632"/>
          </a:xfrm>
          <a:ln/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Типы </a:t>
            </a:r>
            <a:r>
              <a:rPr lang="ru-RU" u="sng" dirty="0">
                <a:latin typeface="Times New Roman" pitchFamily="18" charset="0"/>
                <a:cs typeface="Times New Roman" pitchFamily="18" charset="0"/>
              </a:rPr>
              <a:t>проектов:</a:t>
            </a:r>
            <a:br>
              <a:rPr lang="ru-RU" u="sng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-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познавательно -исследовательские: 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Откуда берутся бабочки?»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            «Загадочный мир водоёма»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            «Для чего растениям нужна вода?»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    - 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информационные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      - </a:t>
            </a:r>
            <a:r>
              <a:rPr lang="ru-RU" sz="3600" b="1" dirty="0" err="1">
                <a:latin typeface="Times New Roman" pitchFamily="18" charset="0"/>
                <a:cs typeface="Times New Roman" pitchFamily="18" charset="0"/>
              </a:rPr>
              <a:t>ролево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 – игровые</a:t>
            </a:r>
            <a:br>
              <a:rPr lang="ru-RU" sz="36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      - 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творческие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Алгоритм организации проектной деятельности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 Мотивация деятельности и составление плана действий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2.Практическая деятельность по реализации проекта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3.Методическое  сопровождение проектов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74638"/>
            <a:ext cx="7962088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Мотивация деятельности и разработка плана действий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447800"/>
            <a:ext cx="7312856" cy="4800600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Определение проблемы</a:t>
            </a: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Создание игровой проблемной ситуации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Составление плана действий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трелка вниз 9"/>
          <p:cNvSpPr/>
          <p:nvPr/>
        </p:nvSpPr>
        <p:spPr>
          <a:xfrm>
            <a:off x="3563888" y="2204864"/>
            <a:ext cx="484632" cy="69037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3635896" y="4149080"/>
            <a:ext cx="484632" cy="69037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Практическая деятельность по реализации проекта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484784"/>
            <a:ext cx="7498080" cy="4763616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60000"/>
              </a:lnSpc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Познавательно-исследовательская деятельность</a:t>
            </a:r>
          </a:p>
          <a:p>
            <a:pPr>
              <a:lnSpc>
                <a:spcPct val="16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Коммуникативная деятельность</a:t>
            </a:r>
          </a:p>
          <a:p>
            <a:pPr>
              <a:lnSpc>
                <a:spcPct val="16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Чтение</a:t>
            </a:r>
          </a:p>
          <a:p>
            <a:pPr>
              <a:lnSpc>
                <a:spcPct val="16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Игровая деятельность</a:t>
            </a:r>
          </a:p>
          <a:p>
            <a:pPr>
              <a:lnSpc>
                <a:spcPct val="16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Трудовая деятельность</a:t>
            </a:r>
          </a:p>
          <a:p>
            <a:pPr>
              <a:lnSpc>
                <a:spcPct val="16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Продуктивная деятельность</a:t>
            </a:r>
          </a:p>
          <a:p>
            <a:pPr>
              <a:lnSpc>
                <a:spcPct val="16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Двигательная деятельность</a:t>
            </a:r>
          </a:p>
          <a:p>
            <a:pPr>
              <a:lnSpc>
                <a:spcPct val="16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Музыкально-художественная деятельность</a:t>
            </a:r>
          </a:p>
          <a:p>
            <a:pPr>
              <a:lnSpc>
                <a:spcPct val="16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Презентация проекта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Методическое сопровождение проекта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628800"/>
            <a:ext cx="7498080" cy="4824536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Обращение к родителям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Сценарии бесед и досугов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Детское словесное и художественное творчество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Модели, схемы, пиктограммы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Опыты, эксперименты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игры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Сценарии итоговых мероприятий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475656" y="-171400"/>
            <a:ext cx="7498080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Использование коллажей 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600" y="836712"/>
            <a:ext cx="8172400" cy="6021288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Коллаж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 переводе с английского - комбинация разнородных элементов.</a:t>
            </a:r>
          </a:p>
          <a:p>
            <a:pPr>
              <a:lnSpc>
                <a:spcPct val="80000"/>
              </a:lnSpc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В коллаже можно выделить основную мысль изображения.</a:t>
            </a:r>
          </a:p>
          <a:p>
            <a:pPr>
              <a:lnSpc>
                <a:spcPct val="80000"/>
              </a:lnSpc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825246" indent="-742950">
              <a:lnSpc>
                <a:spcPct val="80000"/>
              </a:lnSpc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1.Развитие зрительной памяти и ассоциативных связей</a:t>
            </a:r>
          </a:p>
          <a:p>
            <a:pPr marL="825246" indent="-742950">
              <a:lnSpc>
                <a:spcPct val="80000"/>
              </a:lnSpc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2.Расширение словарного запаса детей</a:t>
            </a:r>
          </a:p>
          <a:p>
            <a:pPr marL="825246" indent="-742950">
              <a:lnSpc>
                <a:spcPct val="80000"/>
              </a:lnSpc>
              <a:buNone/>
            </a:pP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3. Развитие связной речи, умение составлять описательный рассказ</a:t>
            </a:r>
          </a:p>
          <a:p>
            <a:pPr>
              <a:lnSpc>
                <a:spcPct val="80000"/>
              </a:lnSpc>
              <a:buNone/>
            </a:pPr>
            <a:endParaRPr lang="ru-RU" sz="2800" dirty="0" smtClean="0"/>
          </a:p>
          <a:p>
            <a:pPr eaLnBrk="1" hangingPunct="1">
              <a:lnSpc>
                <a:spcPct val="80000"/>
              </a:lnSpc>
            </a:pPr>
            <a:endParaRPr lang="ru-RU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5" descr="Изображение 016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99592" y="116632"/>
            <a:ext cx="8064896" cy="655272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310</TotalTime>
  <Words>459</Words>
  <Application>Microsoft Office PowerPoint</Application>
  <PresentationFormat>Экран (4:3)</PresentationFormat>
  <Paragraphs>147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Солнцестояние</vt:lpstr>
      <vt:lpstr>Познавательно – исследовательская деятельность.  Педагогические технологии</vt:lpstr>
      <vt:lpstr>Основная цель:  развитие свободной творческой личности ребенка</vt:lpstr>
      <vt:lpstr>         Типы проектов:       -познавательно -исследовательские:           «Откуда берутся бабочки?»                «Загадочный мир водоёма»                «Для чего растениям нужна вода?»         - информационные         - ролево – игровые         - творческие</vt:lpstr>
      <vt:lpstr>Алгоритм организации проектной деятельности</vt:lpstr>
      <vt:lpstr>Мотивация деятельности и разработка плана действий</vt:lpstr>
      <vt:lpstr>Практическая деятельность по реализации проекта</vt:lpstr>
      <vt:lpstr>Методическое сопровождение проекта</vt:lpstr>
      <vt:lpstr>Использование коллажей </vt:lpstr>
      <vt:lpstr>Слайд 9</vt:lpstr>
      <vt:lpstr>Использование  мнемотаблиц</vt:lpstr>
      <vt:lpstr>Слайд 11</vt:lpstr>
      <vt:lpstr>ВИДЫ МОДЕЛЕЙ</vt:lpstr>
      <vt:lpstr>ПОНЯТИЕ «ЗВЕРИ»</vt:lpstr>
      <vt:lpstr>ПОНЯТИЕ «ПТИЦЫ»</vt:lpstr>
      <vt:lpstr>Слайд 15</vt:lpstr>
      <vt:lpstr>ПОНЯТИЕ «РЫБЫ»</vt:lpstr>
      <vt:lpstr>МОДЕЛИ СТРОЕНИЯ РАСТЕНИЯ</vt:lpstr>
      <vt:lpstr>Модели потребностей растений (картотека растений)</vt:lpstr>
      <vt:lpstr>МОДЕЛИ ТРУДОВОГО ПРОЦЕССА</vt:lpstr>
      <vt:lpstr>Слайд 20</vt:lpstr>
      <vt:lpstr>   Технология ТРИЗ (Г.С.Альтшуллер) </vt:lpstr>
      <vt:lpstr>Слайд 22</vt:lpstr>
      <vt:lpstr>Слайд 23</vt:lpstr>
      <vt:lpstr>СИСТЕМНЫЙ ОПЕРАТОР</vt:lpstr>
      <vt:lpstr>СИСТЕМНЫЙ ОПЕРАТОР</vt:lpstr>
      <vt:lpstr>Игра «хорошо-плохо»  (ТРИЗ) </vt:lpstr>
      <vt:lpstr>Список литературы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Технологии познавательно – исследовательской деятельности в детском саду</dc:title>
  <cp:lastModifiedBy>Пользователь</cp:lastModifiedBy>
  <cp:revision>25</cp:revision>
  <dcterms:modified xsi:type="dcterms:W3CDTF">2023-10-07T16:20:48Z</dcterms:modified>
</cp:coreProperties>
</file>