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2" r:id="rId4"/>
    <p:sldId id="263" r:id="rId5"/>
    <p:sldId id="264" r:id="rId6"/>
    <p:sldId id="269" r:id="rId7"/>
    <p:sldId id="270" r:id="rId8"/>
    <p:sldId id="272" r:id="rId9"/>
    <p:sldId id="261" r:id="rId10"/>
    <p:sldId id="273" r:id="rId11"/>
    <p:sldId id="274" r:id="rId12"/>
    <p:sldId id="275" r:id="rId13"/>
    <p:sldId id="289" r:id="rId14"/>
    <p:sldId id="290" r:id="rId15"/>
    <p:sldId id="278" r:id="rId16"/>
    <p:sldId id="279" r:id="rId17"/>
    <p:sldId id="280" r:id="rId18"/>
    <p:sldId id="281" r:id="rId19"/>
    <p:sldId id="283" r:id="rId20"/>
    <p:sldId id="282" r:id="rId21"/>
    <p:sldId id="284" r:id="rId22"/>
    <p:sldId id="288" r:id="rId23"/>
    <p:sldId id="28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87B"/>
    <a:srgbClr val="203C66"/>
    <a:srgbClr val="C6247A"/>
    <a:srgbClr val="C52378"/>
    <a:srgbClr val="98124D"/>
    <a:srgbClr val="853E5B"/>
    <a:srgbClr val="F94900"/>
    <a:srgbClr val="613125"/>
    <a:srgbClr val="542939"/>
    <a:srgbClr val="E4EC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varScale="1">
        <p:scale>
          <a:sx n="88" d="100"/>
          <a:sy n="88" d="100"/>
        </p:scale>
        <p:origin x="13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30.10.2019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30.10.2019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30.10.2019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30.10.2019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30.10.2019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30.10.2019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30.10.2019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30.10.2019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204956" y="1331221"/>
            <a:ext cx="6121130" cy="1938992"/>
          </a:xfrm>
          <a:prstGeom prst="rect">
            <a:avLst/>
          </a:prstGeom>
        </p:spPr>
        <p:txBody>
          <a:bodyPr wrap="square">
            <a:spAutoFit/>
          </a:bodyPr>
          <a:lstStyle/>
          <a:p>
            <a:pPr algn="ctr"/>
            <a:r>
              <a:rPr lang="ru-RU" sz="4000" b="1" dirty="0" smtClean="0">
                <a:ln w="22225">
                  <a:noFill/>
                  <a:prstDash val="solid"/>
                </a:ln>
                <a:solidFill>
                  <a:srgbClr val="FF0000"/>
                </a:solidFill>
                <a:latin typeface="Arial" panose="020B0604020202020204" pitchFamily="34" charset="0"/>
                <a:ea typeface="Tahoma" panose="020B0604030504040204" pitchFamily="34" charset="0"/>
                <a:cs typeface="Arial" panose="020B0604020202020204" pitchFamily="34" charset="0"/>
              </a:rPr>
              <a:t>Подготовка </a:t>
            </a:r>
          </a:p>
          <a:p>
            <a:pPr algn="ctr"/>
            <a:r>
              <a:rPr lang="ru-RU" sz="4000" b="1" dirty="0" smtClean="0">
                <a:ln w="22225">
                  <a:noFill/>
                  <a:prstDash val="solid"/>
                </a:ln>
                <a:solidFill>
                  <a:srgbClr val="FF0000"/>
                </a:solidFill>
                <a:latin typeface="Arial" panose="020B0604020202020204" pitchFamily="34" charset="0"/>
                <a:ea typeface="Tahoma" panose="020B0604030504040204" pitchFamily="34" charset="0"/>
                <a:cs typeface="Arial" panose="020B0604020202020204" pitchFamily="34" charset="0"/>
              </a:rPr>
              <a:t>к олимпиаде по английскому языку</a:t>
            </a:r>
            <a:endParaRPr lang="ru-RU" sz="4000" b="1" dirty="0">
              <a:ln w="22225">
                <a:noFill/>
                <a:prstDash val="solid"/>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 name="Прямоугольник 1"/>
          <p:cNvSpPr/>
          <p:nvPr/>
        </p:nvSpPr>
        <p:spPr>
          <a:xfrm>
            <a:off x="2460171" y="4023584"/>
            <a:ext cx="5366657" cy="1015663"/>
          </a:xfrm>
          <a:prstGeom prst="rect">
            <a:avLst/>
          </a:prstGeom>
        </p:spPr>
        <p:txBody>
          <a:bodyPr wrap="square">
            <a:spAutoFit/>
          </a:bodyPr>
          <a:lstStyle/>
          <a:p>
            <a:pPr>
              <a:lnSpc>
                <a:spcPct val="150000"/>
              </a:lnSpc>
            </a:pPr>
            <a:r>
              <a:rPr lang="ru-RU" sz="2000" dirty="0" smtClean="0">
                <a:latin typeface="Arial" panose="020B0604020202020204" pitchFamily="34" charset="0"/>
                <a:ea typeface="Tahoma" panose="020B0604030504040204" pitchFamily="34" charset="0"/>
                <a:cs typeface="Arial" panose="020B0604020202020204" pitchFamily="34" charset="0"/>
              </a:rPr>
              <a:t>Автор: Хмырова И.А</a:t>
            </a:r>
            <a:r>
              <a:rPr lang="ru-RU" sz="2000" dirty="0" smtClean="0">
                <a:latin typeface="Arial" panose="020B0604020202020204" pitchFamily="34" charset="0"/>
                <a:ea typeface="Tahoma" panose="020B0604030504040204" pitchFamily="34" charset="0"/>
                <a:cs typeface="Arial" panose="020B0604020202020204" pitchFamily="34" charset="0"/>
              </a:rPr>
              <a:t>.</a:t>
            </a:r>
          </a:p>
          <a:p>
            <a:pPr>
              <a:lnSpc>
                <a:spcPct val="150000"/>
              </a:lnSpc>
            </a:pPr>
            <a:r>
              <a:rPr lang="ru-RU" sz="2000" dirty="0" smtClean="0">
                <a:latin typeface="Arial" panose="020B0604020202020204" pitchFamily="34" charset="0"/>
                <a:ea typeface="Tahoma" panose="020B0604030504040204" pitchFamily="34" charset="0"/>
                <a:cs typeface="Arial" panose="020B0604020202020204" pitchFamily="34" charset="0"/>
              </a:rPr>
              <a:t>г. Корсаков Сахалинская область</a:t>
            </a:r>
            <a:endParaRPr lang="ru-RU"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1015663"/>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pPr algn="ctr"/>
            <a:r>
              <a:rPr lang="en-US" b="1" dirty="0">
                <a:ln w="9525">
                  <a:noFill/>
                </a:ln>
                <a:latin typeface="Arial Rounded MT Bold" panose="020F0704030504030204" pitchFamily="34" charset="0"/>
                <a:ea typeface="Tahoma" panose="020B0604030504040204" pitchFamily="34" charset="0"/>
                <a:cs typeface="Arial" panose="020B0604020202020204" pitchFamily="34" charset="0"/>
              </a:rPr>
              <a:t>USE OF ENGLISH</a:t>
            </a:r>
          </a:p>
          <a:p>
            <a:pPr algn="ctr"/>
            <a:r>
              <a:rPr lang="en-US" b="1" dirty="0">
                <a:ln w="9525">
                  <a:noFill/>
                </a:ln>
                <a:latin typeface="Arial Rounded MT Bold" panose="020F0704030504030204" pitchFamily="34" charset="0"/>
                <a:ea typeface="Tahoma" panose="020B0604030504040204" pitchFamily="34" charset="0"/>
                <a:cs typeface="Arial" panose="020B0604020202020204" pitchFamily="34" charset="0"/>
              </a:rPr>
              <a:t>Time: 20 minutes</a:t>
            </a:r>
            <a:endParaRPr lang="ru-RU" b="1" dirty="0">
              <a:ln w="9525">
                <a:noFill/>
              </a:ln>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dirty="0">
              <a:solidFill>
                <a:srgbClr val="000000"/>
              </a:solidFill>
            </a:endParaRPr>
          </a:p>
        </p:txBody>
      </p:sp>
      <p:sp>
        <p:nvSpPr>
          <p:cNvPr id="6" name="Прямоугольник 5"/>
          <p:cNvSpPr/>
          <p:nvPr/>
        </p:nvSpPr>
        <p:spPr>
          <a:xfrm>
            <a:off x="1038976" y="1774701"/>
            <a:ext cx="6885824" cy="4524315"/>
          </a:xfrm>
          <a:prstGeom prst="rect">
            <a:avLst/>
          </a:prstGeom>
        </p:spPr>
        <p:txBody>
          <a:bodyPr wrap="square">
            <a:spAutoFit/>
          </a:bodyPr>
          <a:lstStyle/>
          <a:p>
            <a:r>
              <a:rPr lang="en-US" sz="1600" b="1" dirty="0">
                <a:solidFill>
                  <a:srgbClr val="000000"/>
                </a:solidFill>
                <a:latin typeface="Times New Roman" panose="02020603050405020304" pitchFamily="18" charset="0"/>
              </a:rPr>
              <a:t>Task 1. For items 1-8, read the text below and think of the word which best fits each gap. Use only one word in each gap. </a:t>
            </a:r>
            <a:endParaRPr lang="en-US" sz="1600" dirty="0">
              <a:solidFill>
                <a:srgbClr val="000000"/>
              </a:solidFill>
              <a:latin typeface="Times New Roman" panose="02020603050405020304" pitchFamily="18" charset="0"/>
            </a:endParaRPr>
          </a:p>
          <a:p>
            <a:r>
              <a:rPr lang="en-US" sz="1600" b="1" dirty="0">
                <a:solidFill>
                  <a:srgbClr val="000000"/>
                </a:solidFill>
                <a:latin typeface="Times New Roman" panose="02020603050405020304" pitchFamily="18" charset="0"/>
              </a:rPr>
              <a:t>The </a:t>
            </a:r>
            <a:r>
              <a:rPr lang="en-US" sz="1600" b="1" dirty="0" err="1">
                <a:solidFill>
                  <a:srgbClr val="000000"/>
                </a:solidFill>
                <a:latin typeface="Times New Roman" panose="02020603050405020304" pitchFamily="18" charset="0"/>
              </a:rPr>
              <a:t>Goulburn</a:t>
            </a:r>
            <a:r>
              <a:rPr lang="en-US" sz="1600" b="1" dirty="0">
                <a:solidFill>
                  <a:srgbClr val="000000"/>
                </a:solidFill>
                <a:latin typeface="Times New Roman" panose="02020603050405020304" pitchFamily="18" charset="0"/>
              </a:rPr>
              <a:t> Valley </a:t>
            </a:r>
            <a:endParaRPr lang="en-US"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The </a:t>
            </a:r>
            <a:r>
              <a:rPr lang="en-US" sz="1600" dirty="0" err="1">
                <a:solidFill>
                  <a:srgbClr val="000000"/>
                </a:solidFill>
                <a:latin typeface="Times New Roman" panose="02020603050405020304" pitchFamily="18" charset="0"/>
              </a:rPr>
              <a:t>Goulburn</a:t>
            </a:r>
            <a:r>
              <a:rPr lang="en-US" sz="1600" dirty="0">
                <a:solidFill>
                  <a:srgbClr val="000000"/>
                </a:solidFill>
                <a:latin typeface="Times New Roman" panose="02020603050405020304" pitchFamily="18" charset="0"/>
              </a:rPr>
              <a:t> Valley is situated in the south-east corner of the Australian continent, in the state of Victoria. Because </a:t>
            </a:r>
            <a:r>
              <a:rPr lang="en-US" sz="1600" b="1" dirty="0">
                <a:solidFill>
                  <a:srgbClr val="000000"/>
                </a:solidFill>
                <a:latin typeface="Times New Roman" panose="02020603050405020304" pitchFamily="18" charset="0"/>
              </a:rPr>
              <a:t>(1)</a:t>
            </a:r>
            <a:r>
              <a:rPr lang="en-US" sz="1600" dirty="0">
                <a:solidFill>
                  <a:srgbClr val="000000"/>
                </a:solidFill>
                <a:latin typeface="Times New Roman" panose="02020603050405020304" pitchFamily="18" charset="0"/>
              </a:rPr>
              <a:t>… the introduction of irrigation over a century ago, primary industry flourished, resulting </a:t>
            </a:r>
            <a:r>
              <a:rPr lang="en-US" sz="1600" b="1" dirty="0">
                <a:solidFill>
                  <a:srgbClr val="000000"/>
                </a:solidFill>
                <a:latin typeface="Times New Roman" panose="02020603050405020304" pitchFamily="18" charset="0"/>
              </a:rPr>
              <a:t>(2)</a:t>
            </a:r>
            <a:r>
              <a:rPr lang="en-US" sz="1600" dirty="0">
                <a:solidFill>
                  <a:srgbClr val="000000"/>
                </a:solidFill>
                <a:latin typeface="Times New Roman" panose="02020603050405020304" pitchFamily="18" charset="0"/>
              </a:rPr>
              <a:t>… a multitude of orchards and market gardens. After World War II, migrants flocked to the area in search of work on the farms, and in many cases, establishing a property of their own. Unfortunately, the region has </a:t>
            </a:r>
            <a:r>
              <a:rPr lang="en-US" sz="1600" b="1" dirty="0">
                <a:solidFill>
                  <a:srgbClr val="000000"/>
                </a:solidFill>
                <a:latin typeface="Times New Roman" panose="02020603050405020304" pitchFamily="18" charset="0"/>
              </a:rPr>
              <a:t>(3) </a:t>
            </a:r>
            <a:r>
              <a:rPr lang="en-US" sz="1600" dirty="0">
                <a:solidFill>
                  <a:srgbClr val="000000"/>
                </a:solidFill>
                <a:latin typeface="Times New Roman" panose="02020603050405020304" pitchFamily="18" charset="0"/>
              </a:rPr>
              <a:t>… a turn for the worse over the past decade. The irrigation water that was </a:t>
            </a:r>
            <a:r>
              <a:rPr lang="en-US" sz="1600" b="1" dirty="0">
                <a:solidFill>
                  <a:srgbClr val="000000"/>
                </a:solidFill>
                <a:latin typeface="Times New Roman" panose="02020603050405020304" pitchFamily="18" charset="0"/>
              </a:rPr>
              <a:t>(4)</a:t>
            </a:r>
            <a:r>
              <a:rPr lang="en-US" sz="1600" dirty="0">
                <a:solidFill>
                  <a:srgbClr val="000000"/>
                </a:solidFill>
                <a:latin typeface="Times New Roman" panose="02020603050405020304" pitchFamily="18" charset="0"/>
              </a:rPr>
              <a:t>… plentiful has now been rationed, and many farmers have been forced </a:t>
            </a:r>
            <a:r>
              <a:rPr lang="en-US" sz="1600" b="1" dirty="0">
                <a:solidFill>
                  <a:srgbClr val="000000"/>
                </a:solidFill>
                <a:latin typeface="Times New Roman" panose="02020603050405020304" pitchFamily="18" charset="0"/>
              </a:rPr>
              <a:t>(5) </a:t>
            </a:r>
            <a:r>
              <a:rPr lang="en-US" sz="1600" dirty="0">
                <a:solidFill>
                  <a:srgbClr val="000000"/>
                </a:solidFill>
                <a:latin typeface="Times New Roman" panose="02020603050405020304" pitchFamily="18" charset="0"/>
              </a:rPr>
              <a:t>…the land. The main source of water is from the </a:t>
            </a:r>
            <a:r>
              <a:rPr lang="en-US" sz="1600" dirty="0" err="1">
                <a:solidFill>
                  <a:srgbClr val="000000"/>
                </a:solidFill>
                <a:latin typeface="Times New Roman" panose="02020603050405020304" pitchFamily="18" charset="0"/>
              </a:rPr>
              <a:t>Goulburn</a:t>
            </a:r>
            <a:r>
              <a:rPr lang="en-US" sz="1600" dirty="0">
                <a:solidFill>
                  <a:srgbClr val="000000"/>
                </a:solidFill>
                <a:latin typeface="Times New Roman" panose="02020603050405020304" pitchFamily="18" charset="0"/>
              </a:rPr>
              <a:t> River, with several reservoirs located along its stretch to the mighty Murray River. Dam capacities have fallen to dangerous levels, resulting in some farmers having </a:t>
            </a:r>
            <a:r>
              <a:rPr lang="en-US" sz="1600" b="1" dirty="0">
                <a:solidFill>
                  <a:srgbClr val="000000"/>
                </a:solidFill>
                <a:latin typeface="Times New Roman" panose="02020603050405020304" pitchFamily="18" charset="0"/>
              </a:rPr>
              <a:t>(6)</a:t>
            </a:r>
            <a:r>
              <a:rPr lang="en-US" sz="1600" dirty="0">
                <a:solidFill>
                  <a:srgbClr val="000000"/>
                </a:solidFill>
                <a:latin typeface="Times New Roman" panose="02020603050405020304" pitchFamily="18" charset="0"/>
              </a:rPr>
              <a:t>… inadequate supply of irrigation water. Despite the recent hardships, some farmers </a:t>
            </a:r>
            <a:r>
              <a:rPr lang="en-US" sz="1600" b="1" dirty="0">
                <a:solidFill>
                  <a:srgbClr val="000000"/>
                </a:solidFill>
                <a:latin typeface="Times New Roman" panose="02020603050405020304" pitchFamily="18" charset="0"/>
              </a:rPr>
              <a:t>(7)</a:t>
            </a:r>
            <a:r>
              <a:rPr lang="en-US" sz="1600" dirty="0">
                <a:solidFill>
                  <a:srgbClr val="000000"/>
                </a:solidFill>
                <a:latin typeface="Times New Roman" panose="02020603050405020304" pitchFamily="18" charset="0"/>
              </a:rPr>
              <a:t>… continued to eke an existence out of the land. Many have become </a:t>
            </a:r>
            <a:r>
              <a:rPr lang="en-US" sz="1600" b="1" dirty="0">
                <a:solidFill>
                  <a:srgbClr val="000000"/>
                </a:solidFill>
                <a:latin typeface="Times New Roman" panose="02020603050405020304" pitchFamily="18" charset="0"/>
              </a:rPr>
              <a:t>(8)</a:t>
            </a:r>
            <a:r>
              <a:rPr lang="en-US" sz="1600" dirty="0">
                <a:solidFill>
                  <a:srgbClr val="000000"/>
                </a:solidFill>
                <a:latin typeface="Times New Roman" panose="02020603050405020304" pitchFamily="18" charset="0"/>
              </a:rPr>
              <a:t>…ingenious, devising new ways to utilize water plus finding special niches to service the ever-changing urban needs. Perhaps the </a:t>
            </a:r>
            <a:r>
              <a:rPr lang="en-US" sz="1600" dirty="0" err="1">
                <a:solidFill>
                  <a:srgbClr val="000000"/>
                </a:solidFill>
                <a:latin typeface="Times New Roman" panose="02020603050405020304" pitchFamily="18" charset="0"/>
              </a:rPr>
              <a:t>Goulburn</a:t>
            </a:r>
            <a:r>
              <a:rPr lang="en-US" sz="1600" dirty="0">
                <a:solidFill>
                  <a:srgbClr val="000000"/>
                </a:solidFill>
                <a:latin typeface="Times New Roman" panose="02020603050405020304" pitchFamily="18" charset="0"/>
              </a:rPr>
              <a:t> Valley can return to its prosperous times again. </a:t>
            </a:r>
            <a:endParaRPr lang="ru-RU" sz="1600" dirty="0"/>
          </a:p>
        </p:txBody>
      </p:sp>
    </p:spTree>
    <p:extLst>
      <p:ext uri="{BB962C8B-B14F-4D97-AF65-F5344CB8AC3E}">
        <p14:creationId xmlns:p14="http://schemas.microsoft.com/office/powerpoint/2010/main" val="150562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1038976" y="798560"/>
            <a:ext cx="6896710" cy="1077218"/>
          </a:xfrm>
          <a:prstGeom prst="rect">
            <a:avLst/>
          </a:prstGeom>
        </p:spPr>
        <p:txBody>
          <a:bodyPr wrap="square">
            <a:spAutoFit/>
          </a:bodyPr>
          <a:lstStyle/>
          <a:p>
            <a:pPr algn="ctr"/>
            <a:r>
              <a:rPr lang="ru-RU" sz="16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pPr algn="ctr"/>
            <a:r>
              <a:rPr lang="en-US" sz="1600" b="1" dirty="0" smtClean="0">
                <a:ln w="9525">
                  <a:noFill/>
                </a:ln>
                <a:latin typeface="Arial Rounded MT Bold" panose="020F0704030504030204" pitchFamily="34" charset="0"/>
                <a:ea typeface="Tahoma" panose="020B0604030504040204" pitchFamily="34" charset="0"/>
                <a:cs typeface="Arial" panose="020B0604020202020204" pitchFamily="34" charset="0"/>
              </a:rPr>
              <a:t>Task </a:t>
            </a:r>
            <a:r>
              <a:rPr lang="en-US" sz="1600" b="1" dirty="0">
                <a:ln w="9525">
                  <a:noFill/>
                </a:ln>
                <a:latin typeface="Arial Rounded MT Bold" panose="020F0704030504030204" pitchFamily="34" charset="0"/>
                <a:ea typeface="Tahoma" panose="020B0604030504040204" pitchFamily="34" charset="0"/>
                <a:cs typeface="Arial" panose="020B0604020202020204" pitchFamily="34" charset="0"/>
              </a:rPr>
              <a:t>2. For items 9-20, read the text below and decide which option (A, B, C or D) best fits each gap.</a:t>
            </a:r>
          </a:p>
          <a:p>
            <a:pPr algn="ctr"/>
            <a:r>
              <a:rPr lang="en-US" sz="1600" b="1" dirty="0">
                <a:ln w="9525">
                  <a:noFill/>
                </a:ln>
                <a:latin typeface="Arial Rounded MT Bold" panose="020F0704030504030204" pitchFamily="34" charset="0"/>
                <a:ea typeface="Tahoma" panose="020B0604030504040204" pitchFamily="34" charset="0"/>
                <a:cs typeface="Arial" panose="020B0604020202020204" pitchFamily="34" charset="0"/>
              </a:rPr>
              <a:t>A Love of Travelling</a:t>
            </a:r>
            <a:endParaRPr lang="ru-RU" sz="1600" b="1" dirty="0">
              <a:ln w="9525">
                <a:noFill/>
              </a:ln>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dirty="0">
              <a:solidFill>
                <a:srgbClr val="000000"/>
              </a:solidFill>
            </a:endParaRPr>
          </a:p>
        </p:txBody>
      </p:sp>
      <p:sp>
        <p:nvSpPr>
          <p:cNvPr id="6" name="Прямоугольник 5"/>
          <p:cNvSpPr/>
          <p:nvPr/>
        </p:nvSpPr>
        <p:spPr>
          <a:xfrm>
            <a:off x="816429" y="-171986"/>
            <a:ext cx="7434942" cy="6017032"/>
          </a:xfrm>
          <a:prstGeom prst="rect">
            <a:avLst/>
          </a:prstGeom>
        </p:spPr>
        <p:txBody>
          <a:bodyPr wrap="square">
            <a:spAutoFit/>
          </a:bodyPr>
          <a:lstStyle/>
          <a:p>
            <a:endParaRPr lang="ru-RU" sz="1100" dirty="0" smtClean="0">
              <a:solidFill>
                <a:srgbClr val="000000"/>
              </a:solidFill>
              <a:latin typeface="Times New Roman" panose="02020603050405020304" pitchFamily="18" charset="0"/>
            </a:endParaRPr>
          </a:p>
          <a:p>
            <a:endParaRPr lang="ru-RU" sz="1100" dirty="0">
              <a:solidFill>
                <a:srgbClr val="000000"/>
              </a:solidFill>
              <a:latin typeface="Times New Roman" panose="02020603050405020304" pitchFamily="18" charset="0"/>
            </a:endParaRPr>
          </a:p>
          <a:p>
            <a:endParaRPr lang="ru-RU" sz="1100" dirty="0" smtClean="0">
              <a:solidFill>
                <a:srgbClr val="000000"/>
              </a:solidFill>
              <a:latin typeface="Times New Roman" panose="02020603050405020304" pitchFamily="18" charset="0"/>
            </a:endParaRPr>
          </a:p>
          <a:p>
            <a:endParaRPr lang="ru-RU" sz="1100" dirty="0">
              <a:solidFill>
                <a:srgbClr val="000000"/>
              </a:solidFill>
              <a:latin typeface="Times New Roman" panose="02020603050405020304" pitchFamily="18" charset="0"/>
            </a:endParaRPr>
          </a:p>
          <a:p>
            <a:endParaRPr lang="ru-RU" sz="1100" dirty="0" smtClean="0">
              <a:solidFill>
                <a:srgbClr val="000000"/>
              </a:solidFill>
              <a:latin typeface="Times New Roman" panose="02020603050405020304" pitchFamily="18" charset="0"/>
            </a:endParaRPr>
          </a:p>
          <a:p>
            <a:endParaRPr lang="ru-RU" sz="1100" dirty="0">
              <a:solidFill>
                <a:srgbClr val="000000"/>
              </a:solidFill>
              <a:latin typeface="Times New Roman" panose="02020603050405020304" pitchFamily="18" charset="0"/>
            </a:endParaRPr>
          </a:p>
          <a:p>
            <a:endParaRPr lang="ru-RU" sz="1100" dirty="0" smtClean="0">
              <a:solidFill>
                <a:srgbClr val="000000"/>
              </a:solidFill>
              <a:latin typeface="Times New Roman" panose="02020603050405020304" pitchFamily="18" charset="0"/>
            </a:endParaRPr>
          </a:p>
          <a:p>
            <a:endParaRPr lang="ru-RU" sz="1100" dirty="0">
              <a:solidFill>
                <a:srgbClr val="000000"/>
              </a:solidFill>
              <a:latin typeface="Times New Roman" panose="02020603050405020304" pitchFamily="18" charset="0"/>
            </a:endParaRPr>
          </a:p>
          <a:p>
            <a:endParaRPr lang="ru-RU" sz="1100" dirty="0" smtClean="0">
              <a:solidFill>
                <a:srgbClr val="000000"/>
              </a:solidFill>
              <a:latin typeface="Times New Roman" panose="02020603050405020304" pitchFamily="18" charset="0"/>
            </a:endParaRPr>
          </a:p>
          <a:p>
            <a:endParaRPr lang="ru-RU" sz="1100" dirty="0">
              <a:solidFill>
                <a:srgbClr val="000000"/>
              </a:solidFill>
              <a:latin typeface="Times New Roman" panose="02020603050405020304" pitchFamily="18" charset="0"/>
            </a:endParaRPr>
          </a:p>
          <a:p>
            <a:endParaRPr lang="ru-RU" sz="1100" dirty="0" smtClean="0">
              <a:solidFill>
                <a:srgbClr val="000000"/>
              </a:solidFill>
              <a:latin typeface="Times New Roman" panose="02020603050405020304" pitchFamily="18" charset="0"/>
            </a:endParaRPr>
          </a:p>
          <a:p>
            <a:r>
              <a:rPr lang="en-US" sz="1100" dirty="0" smtClean="0">
                <a:solidFill>
                  <a:srgbClr val="000000"/>
                </a:solidFill>
                <a:latin typeface="Times New Roman" panose="02020603050405020304" pitchFamily="18" charset="0"/>
              </a:rPr>
              <a:t>For </a:t>
            </a:r>
            <a:r>
              <a:rPr lang="en-US" sz="1100" dirty="0">
                <a:solidFill>
                  <a:srgbClr val="000000"/>
                </a:solidFill>
                <a:latin typeface="Times New Roman" panose="02020603050405020304" pitchFamily="18" charset="0"/>
              </a:rPr>
              <a:t>Nigel Portman, a love of travelling began with what’s called a ‘gap year’. In common with many other British teenagers, he chose to take a year out before </a:t>
            </a:r>
            <a:r>
              <a:rPr lang="en-US" sz="1100" b="1" dirty="0">
                <a:solidFill>
                  <a:srgbClr val="000000"/>
                </a:solidFill>
                <a:latin typeface="Times New Roman" panose="02020603050405020304" pitchFamily="18" charset="0"/>
              </a:rPr>
              <a:t>(9) </a:t>
            </a:r>
            <a:r>
              <a:rPr lang="en-US" sz="1100" dirty="0">
                <a:solidFill>
                  <a:srgbClr val="000000"/>
                </a:solidFill>
                <a:latin typeface="Times New Roman" panose="02020603050405020304" pitchFamily="18" charset="0"/>
              </a:rPr>
              <a:t>….. to study for his degree. After doing various jobs to </a:t>
            </a:r>
            <a:r>
              <a:rPr lang="en-US" sz="1100" b="1" dirty="0">
                <a:solidFill>
                  <a:srgbClr val="000000"/>
                </a:solidFill>
                <a:latin typeface="Times New Roman" panose="02020603050405020304" pitchFamily="18" charset="0"/>
              </a:rPr>
              <a:t>(10) </a:t>
            </a:r>
            <a:r>
              <a:rPr lang="en-US" sz="1100" dirty="0">
                <a:solidFill>
                  <a:srgbClr val="000000"/>
                </a:solidFill>
                <a:latin typeface="Times New Roman" panose="02020603050405020304" pitchFamily="18" charset="0"/>
              </a:rPr>
              <a:t>….. some money, he left home to gain some experience of life in different cultures, visiting America and Asia. The more adventurous the young person, the </a:t>
            </a:r>
            <a:r>
              <a:rPr lang="en-US" sz="1100" b="1" dirty="0">
                <a:solidFill>
                  <a:srgbClr val="000000"/>
                </a:solidFill>
                <a:latin typeface="Times New Roman" panose="02020603050405020304" pitchFamily="18" charset="0"/>
              </a:rPr>
              <a:t>(11) </a:t>
            </a:r>
            <a:r>
              <a:rPr lang="en-US" sz="1100" dirty="0">
                <a:solidFill>
                  <a:srgbClr val="000000"/>
                </a:solidFill>
                <a:latin typeface="Times New Roman" panose="02020603050405020304" pitchFamily="18" charset="0"/>
              </a:rPr>
              <a:t>….. the challenge they are likely to </a:t>
            </a:r>
            <a:r>
              <a:rPr lang="en-US" sz="1100" b="1" dirty="0">
                <a:solidFill>
                  <a:srgbClr val="000000"/>
                </a:solidFill>
                <a:latin typeface="Times New Roman" panose="02020603050405020304" pitchFamily="18" charset="0"/>
              </a:rPr>
              <a:t>(12) </a:t>
            </a:r>
            <a:r>
              <a:rPr lang="en-US" sz="1100" dirty="0">
                <a:solidFill>
                  <a:srgbClr val="000000"/>
                </a:solidFill>
                <a:latin typeface="Times New Roman" panose="02020603050405020304" pitchFamily="18" charset="0"/>
              </a:rPr>
              <a:t>….. themselves for the gap year, and for some, like Nigel, it can </a:t>
            </a:r>
            <a:r>
              <a:rPr lang="en-US" sz="1100" b="1" dirty="0">
                <a:solidFill>
                  <a:srgbClr val="000000"/>
                </a:solidFill>
                <a:latin typeface="Times New Roman" panose="02020603050405020304" pitchFamily="18" charset="0"/>
              </a:rPr>
              <a:t>(13) </a:t>
            </a:r>
            <a:r>
              <a:rPr lang="en-US" sz="1100" dirty="0">
                <a:solidFill>
                  <a:srgbClr val="000000"/>
                </a:solidFill>
                <a:latin typeface="Times New Roman" panose="02020603050405020304" pitchFamily="18" charset="0"/>
              </a:rPr>
              <a:t>….. in a thirst for adventure. </a:t>
            </a:r>
          </a:p>
          <a:p>
            <a:r>
              <a:rPr lang="en-US" sz="1100" dirty="0">
                <a:solidFill>
                  <a:srgbClr val="000000"/>
                </a:solidFill>
                <a:latin typeface="Times New Roman" panose="02020603050405020304" pitchFamily="18" charset="0"/>
              </a:rPr>
              <a:t>Now that his university course has </a:t>
            </a:r>
            <a:r>
              <a:rPr lang="en-US" sz="1100" b="1" dirty="0">
                <a:solidFill>
                  <a:srgbClr val="000000"/>
                </a:solidFill>
                <a:latin typeface="Times New Roman" panose="02020603050405020304" pitchFamily="18" charset="0"/>
              </a:rPr>
              <a:t>(14) </a:t>
            </a:r>
            <a:r>
              <a:rPr lang="en-US" sz="1100" dirty="0">
                <a:solidFill>
                  <a:srgbClr val="000000"/>
                </a:solidFill>
                <a:latin typeface="Times New Roman" panose="02020603050405020304" pitchFamily="18" charset="0"/>
              </a:rPr>
              <a:t>….. to an end, Nigel is just about to leave on a three-year trip that will take him </a:t>
            </a:r>
            <a:r>
              <a:rPr lang="en-US" sz="1100" b="1" dirty="0">
                <a:solidFill>
                  <a:srgbClr val="000000"/>
                </a:solidFill>
                <a:latin typeface="Times New Roman" panose="02020603050405020304" pitchFamily="18" charset="0"/>
              </a:rPr>
              <a:t>(15) </a:t>
            </a:r>
            <a:r>
              <a:rPr lang="en-US" sz="1100" dirty="0">
                <a:solidFill>
                  <a:srgbClr val="000000"/>
                </a:solidFill>
                <a:latin typeface="Times New Roman" panose="02020603050405020304" pitchFamily="18" charset="0"/>
              </a:rPr>
              <a:t>….. around the world. What’s more, he plans to make the whole journey using only means of transport which are </a:t>
            </a:r>
            <a:r>
              <a:rPr lang="en-US" sz="1100" b="1" dirty="0">
                <a:solidFill>
                  <a:srgbClr val="000000"/>
                </a:solidFill>
                <a:latin typeface="Times New Roman" panose="02020603050405020304" pitchFamily="18" charset="0"/>
              </a:rPr>
              <a:t>(16) </a:t>
            </a:r>
            <a:r>
              <a:rPr lang="en-US" sz="1100" dirty="0">
                <a:solidFill>
                  <a:srgbClr val="000000"/>
                </a:solidFill>
                <a:latin typeface="Times New Roman" panose="02020603050405020304" pitchFamily="18" charset="0"/>
              </a:rPr>
              <a:t>….. by natural energy. In other words, he’ll be </a:t>
            </a:r>
            <a:r>
              <a:rPr lang="en-US" sz="1100" b="1" dirty="0">
                <a:solidFill>
                  <a:srgbClr val="000000"/>
                </a:solidFill>
                <a:latin typeface="Times New Roman" panose="02020603050405020304" pitchFamily="18" charset="0"/>
              </a:rPr>
              <a:t>(17) </a:t>
            </a:r>
            <a:r>
              <a:rPr lang="en-US" sz="1100" dirty="0">
                <a:solidFill>
                  <a:srgbClr val="000000"/>
                </a:solidFill>
                <a:latin typeface="Times New Roman" panose="02020603050405020304" pitchFamily="18" charset="0"/>
              </a:rPr>
              <a:t>….. mostly on bicycles and his own legs; and when there’s an ocean to cross, he won’t be </a:t>
            </a:r>
            <a:r>
              <a:rPr lang="en-US" sz="1100" dirty="0">
                <a:solidFill>
                  <a:srgbClr val="000000"/>
                </a:solidFill>
                <a:latin typeface="Calibri" panose="020F0502020204030204" pitchFamily="34" charset="0"/>
              </a:rPr>
              <a:t>22 </a:t>
            </a:r>
          </a:p>
          <a:p>
            <a:endParaRPr lang="ru-RU" sz="1100" dirty="0">
              <a:latin typeface="Calibri" panose="020F0502020204030204" pitchFamily="34" charset="0"/>
            </a:endParaRPr>
          </a:p>
          <a:p>
            <a:r>
              <a:rPr lang="en-US" sz="1100" dirty="0">
                <a:latin typeface="Calibri" panose="020F0502020204030204" pitchFamily="34" charset="0"/>
              </a:rPr>
              <a:t>taking a </a:t>
            </a:r>
            <a:r>
              <a:rPr lang="en-US" sz="1100" b="1" dirty="0">
                <a:latin typeface="Times New Roman" panose="02020603050405020304" pitchFamily="18" charset="0"/>
              </a:rPr>
              <a:t>(18) </a:t>
            </a:r>
            <a:r>
              <a:rPr lang="en-US" sz="1100" dirty="0">
                <a:latin typeface="Times New Roman" panose="02020603050405020304" pitchFamily="18" charset="0"/>
              </a:rPr>
              <a:t>….. cut by climbing aboard a plane, he’ll be joining the crew of a sailing ship </a:t>
            </a:r>
            <a:r>
              <a:rPr lang="en-US" sz="1100" b="1" dirty="0">
                <a:latin typeface="Times New Roman" panose="02020603050405020304" pitchFamily="18" charset="0"/>
              </a:rPr>
              <a:t>(19) </a:t>
            </a:r>
            <a:r>
              <a:rPr lang="en-US" sz="1100" dirty="0">
                <a:latin typeface="Times New Roman" panose="02020603050405020304" pitchFamily="18" charset="0"/>
              </a:rPr>
              <a:t>….. . </a:t>
            </a:r>
          </a:p>
          <a:p>
            <a:r>
              <a:rPr lang="en-US" sz="1100" dirty="0">
                <a:latin typeface="Times New Roman" panose="02020603050405020304" pitchFamily="18" charset="0"/>
              </a:rPr>
              <a:t>As well as doing some mountain climbing and other outdoor pursuits along the way, Nigel hopes to </a:t>
            </a:r>
            <a:r>
              <a:rPr lang="en-US" sz="1100" b="1" dirty="0">
                <a:latin typeface="Times New Roman" panose="02020603050405020304" pitchFamily="18" charset="0"/>
              </a:rPr>
              <a:t>(20) </a:t>
            </a:r>
            <a:r>
              <a:rPr lang="en-US" sz="1100" dirty="0">
                <a:latin typeface="Times New Roman" panose="02020603050405020304" pitchFamily="18" charset="0"/>
              </a:rPr>
              <a:t>….. on to the people he meets the environmental message that lies behind the whole idea. </a:t>
            </a:r>
            <a:endParaRPr lang="ru-RU" sz="1100" dirty="0" smtClean="0">
              <a:latin typeface="Times New Roman" panose="02020603050405020304" pitchFamily="18" charset="0"/>
            </a:endParaRPr>
          </a:p>
          <a:p>
            <a:r>
              <a:rPr lang="en-US" sz="1100" b="1" dirty="0" smtClean="0">
                <a:solidFill>
                  <a:srgbClr val="000000"/>
                </a:solidFill>
                <a:latin typeface="Times New Roman" panose="02020603050405020304" pitchFamily="18" charset="0"/>
              </a:rPr>
              <a:t>9</a:t>
            </a:r>
            <a:r>
              <a:rPr lang="en-US" sz="1100" b="1" dirty="0">
                <a:solidFill>
                  <a:srgbClr val="000000"/>
                </a:solidFill>
                <a:latin typeface="Times New Roman" panose="02020603050405020304" pitchFamily="18" charset="0"/>
              </a:rPr>
              <a:t>.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settling down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getting up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taking over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a:t>
            </a:r>
            <a:r>
              <a:rPr lang="en-US" sz="1100" dirty="0">
                <a:solidFill>
                  <a:srgbClr val="000000"/>
                </a:solidFill>
                <a:latin typeface="Times New Roman" panose="02020603050405020304" pitchFamily="18" charset="0"/>
              </a:rPr>
              <a:t>holding back 	</a:t>
            </a:r>
          </a:p>
          <a:p>
            <a:r>
              <a:rPr lang="en-US" sz="1100" b="1" dirty="0">
                <a:solidFill>
                  <a:srgbClr val="000000"/>
                </a:solidFill>
                <a:latin typeface="Times New Roman" panose="02020603050405020304" pitchFamily="18" charset="0"/>
              </a:rPr>
              <a:t>10.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achieve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raise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advance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win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11.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stronger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wider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greater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deeper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12.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put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set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aim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place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13.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result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lead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cause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create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14.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come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turned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reached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brought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15.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just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complete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whole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right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16.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pulled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charged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forced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powered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17.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relying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using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attempting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trying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18.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quick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short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brief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swift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19.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anyway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alike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instead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otherwise </a:t>
            </a:r>
            <a:r>
              <a:rPr lang="en-US" sz="1100" dirty="0">
                <a:solidFill>
                  <a:srgbClr val="000000"/>
                </a:solidFill>
                <a:latin typeface="Times New Roman" panose="02020603050405020304" pitchFamily="18" charset="0"/>
              </a:rPr>
              <a:t>	</a:t>
            </a:r>
          </a:p>
          <a:p>
            <a:r>
              <a:rPr lang="en-US" sz="1100" b="1" dirty="0">
                <a:solidFill>
                  <a:srgbClr val="000000"/>
                </a:solidFill>
                <a:latin typeface="Times New Roman" panose="02020603050405020304" pitchFamily="18" charset="0"/>
              </a:rPr>
              <a:t>20.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A leave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B keep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C pass </a:t>
            </a:r>
            <a:r>
              <a:rPr lang="en-US" sz="1100" dirty="0">
                <a:solidFill>
                  <a:srgbClr val="000000"/>
                </a:solidFill>
                <a:latin typeface="Times New Roman" panose="02020603050405020304" pitchFamily="18" charset="0"/>
              </a:rPr>
              <a:t>	</a:t>
            </a:r>
            <a:r>
              <a:rPr lang="en-US" sz="1100" b="1" dirty="0">
                <a:solidFill>
                  <a:srgbClr val="000000"/>
                </a:solidFill>
                <a:latin typeface="Times New Roman" panose="02020603050405020304" pitchFamily="18" charset="0"/>
              </a:rPr>
              <a:t>D give </a:t>
            </a:r>
            <a:r>
              <a:rPr lang="en-US" sz="11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16400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1200329"/>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Arial Rounded MT Bold" panose="020F0704030504030204" pitchFamily="34" charset="0"/>
              </a:rPr>
              <a:t>WRITING </a:t>
            </a:r>
            <a:endParaRPr lang="en-US" sz="2400" dirty="0">
              <a:solidFill>
                <a:srgbClr val="000000"/>
              </a:solidFill>
              <a:latin typeface="Arial Rounded MT Bold" panose="020F0704030504030204" pitchFamily="34" charset="0"/>
            </a:endParaRP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Arial Rounded MT Bold" panose="020F0704030504030204" pitchFamily="34" charset="0"/>
              </a:rPr>
              <a:t>Time</a:t>
            </a:r>
            <a:r>
              <a:rPr lang="en-US" sz="2400" b="1" dirty="0">
                <a:solidFill>
                  <a:srgbClr val="000000"/>
                </a:solidFill>
                <a:latin typeface="Arial Rounded MT Bold" panose="020F0704030504030204" pitchFamily="34" charset="0"/>
              </a:rPr>
              <a:t>: 30 minutes </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4062651"/>
          </a:xfrm>
          <a:prstGeom prst="rect">
            <a:avLst/>
          </a:prstGeom>
        </p:spPr>
        <p:txBody>
          <a:bodyPr wrap="square">
            <a:spAutoFit/>
          </a:bodyPr>
          <a:lstStyle/>
          <a:p>
            <a:endParaRPr lang="ru-RU" b="1" dirty="0">
              <a:solidFill>
                <a:srgbClr val="000000"/>
              </a:solidFill>
              <a:latin typeface="Times New Roman" panose="02020603050405020304" pitchFamily="18" charset="0"/>
            </a:endParaRPr>
          </a:p>
          <a:p>
            <a:r>
              <a:rPr lang="en-US" sz="2400" b="1" dirty="0" smtClean="0">
                <a:solidFill>
                  <a:srgbClr val="000000"/>
                </a:solidFill>
                <a:latin typeface="Times New Roman" panose="02020603050405020304" pitchFamily="18" charset="0"/>
              </a:rPr>
              <a:t>You </a:t>
            </a:r>
            <a:r>
              <a:rPr lang="en-US" sz="2400" b="1" dirty="0">
                <a:solidFill>
                  <a:srgbClr val="000000"/>
                </a:solidFill>
                <a:latin typeface="Times New Roman" panose="02020603050405020304" pitchFamily="18" charset="0"/>
              </a:rPr>
              <a:t>recently saw this notice in an English-language magazine called </a:t>
            </a:r>
            <a:r>
              <a:rPr lang="en-US" sz="2400" b="1" i="1" dirty="0">
                <a:solidFill>
                  <a:srgbClr val="000000"/>
                </a:solidFill>
                <a:latin typeface="Times New Roman" panose="02020603050405020304" pitchFamily="18" charset="0"/>
              </a:rPr>
              <a:t>Theatre World</a:t>
            </a:r>
            <a:r>
              <a:rPr lang="en-US" sz="2400" b="1" dirty="0">
                <a:solidFill>
                  <a:srgbClr val="000000"/>
                </a:solidFill>
                <a:latin typeface="Times New Roman" panose="02020603050405020304" pitchFamily="18" charset="0"/>
              </a:rPr>
              <a:t>. Reviews needed! </a:t>
            </a:r>
            <a:endParaRPr lang="en-US"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Have you seen any plays by William Shakespeare in the theatre recently? If so, could you write us a review of the play you saw? Include information on the characters, costumes and story and say whether you would recommend the play to other people. </a:t>
            </a:r>
          </a:p>
          <a:p>
            <a:r>
              <a:rPr lang="en-US" sz="2400" dirty="0">
                <a:solidFill>
                  <a:srgbClr val="000000"/>
                </a:solidFill>
                <a:latin typeface="Times New Roman" panose="02020603050405020304" pitchFamily="18" charset="0"/>
              </a:rPr>
              <a:t>The best reviews will be published next month</a:t>
            </a:r>
            <a:r>
              <a:rPr lang="en-US" sz="2400" dirty="0" smtClean="0">
                <a:solidFill>
                  <a:srgbClr val="000000"/>
                </a:solidFill>
                <a:latin typeface="Times New Roman" panose="02020603050405020304" pitchFamily="18" charset="0"/>
              </a:rPr>
              <a:t>.</a:t>
            </a:r>
            <a:endParaRPr lang="ru-RU" sz="2400" dirty="0" smtClean="0">
              <a:solidFill>
                <a:srgbClr val="000000"/>
              </a:solidFill>
              <a:latin typeface="Times New Roman" panose="02020603050405020304" pitchFamily="18" charset="0"/>
            </a:endParaRPr>
          </a:p>
          <a:p>
            <a:r>
              <a:rPr lang="en-US" sz="2400" dirty="0" smtClean="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Write your review. Use 100-140 words. </a:t>
            </a:r>
            <a:endParaRPr lang="en-US" sz="2400" dirty="0">
              <a:solidFill>
                <a:srgbClr val="000000"/>
              </a:solidFill>
              <a:latin typeface="Times New Roman" panose="02020603050405020304" pitchFamily="18" charset="0"/>
            </a:endParaRPr>
          </a:p>
          <a:p>
            <a:r>
              <a:rPr lang="en-US" sz="2400" b="1" dirty="0">
                <a:solidFill>
                  <a:srgbClr val="000000"/>
                </a:solidFill>
                <a:latin typeface="Times New Roman" panose="02020603050405020304" pitchFamily="18" charset="0"/>
              </a:rPr>
              <a:t>Transfer your review to the answer sheet</a:t>
            </a:r>
            <a:r>
              <a:rPr lang="en-US" b="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503600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Arial Rounded MT Bold" panose="020F0704030504030204" pitchFamily="34" charset="0"/>
              </a:rPr>
              <a:t>Book review</a:t>
            </a:r>
            <a:endParaRPr lang="en-US" sz="2400" dirty="0">
              <a:solidFill>
                <a:srgbClr val="000000"/>
              </a:solidFill>
              <a:latin typeface="Arial Rounded MT Bold" panose="020F070403050403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646331"/>
          </a:xfrm>
          <a:prstGeom prst="rect">
            <a:avLst/>
          </a:prstGeom>
        </p:spPr>
        <p:txBody>
          <a:bodyPr wrap="square">
            <a:spAutoFit/>
          </a:bodyPr>
          <a:lstStyle/>
          <a:p>
            <a:endParaRPr lang="ru-RU" b="1"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	</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8" y="0"/>
            <a:ext cx="7522028" cy="6858000"/>
          </a:xfrm>
          <a:prstGeom prst="rect">
            <a:avLst/>
          </a:prstGeom>
        </p:spPr>
      </p:pic>
    </p:spTree>
    <p:extLst>
      <p:ext uri="{BB962C8B-B14F-4D97-AF65-F5344CB8AC3E}">
        <p14:creationId xmlns:p14="http://schemas.microsoft.com/office/powerpoint/2010/main" val="2815250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Book review</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369332"/>
          </a:xfrm>
          <a:prstGeom prst="rect">
            <a:avLst/>
          </a:prstGeom>
        </p:spPr>
        <p:txBody>
          <a:bodyPr wrap="square">
            <a:spAutoFit/>
          </a:bodyPr>
          <a:lstStyle/>
          <a:p>
            <a:r>
              <a:rPr lang="en-US" dirty="0">
                <a:solidFill>
                  <a:srgbClr val="000000"/>
                </a:solidFill>
                <a:latin typeface="Times New Roman" panose="02020603050405020304" pitchFamily="18" charset="0"/>
              </a:rPr>
              <a:t>	</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37" y="1274563"/>
            <a:ext cx="5572125" cy="4773811"/>
          </a:xfrm>
          <a:prstGeom prst="rect">
            <a:avLst/>
          </a:prstGeom>
        </p:spPr>
      </p:pic>
    </p:spTree>
    <p:extLst>
      <p:ext uri="{BB962C8B-B14F-4D97-AF65-F5344CB8AC3E}">
        <p14:creationId xmlns:p14="http://schemas.microsoft.com/office/powerpoint/2010/main" val="2215890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            </a:t>
            </a:r>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Story</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646331"/>
          </a:xfrm>
          <a:prstGeom prst="rect">
            <a:avLst/>
          </a:prstGeom>
        </p:spPr>
        <p:txBody>
          <a:bodyPr wrap="square">
            <a:spAutoFit/>
          </a:bodyPr>
          <a:lstStyle/>
          <a:p>
            <a:endParaRPr lang="ru-RU" b="1"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	</a:t>
            </a:r>
          </a:p>
        </p:txBody>
      </p:sp>
      <p:sp>
        <p:nvSpPr>
          <p:cNvPr id="8" name="Прямоугольник 7"/>
          <p:cNvSpPr/>
          <p:nvPr/>
        </p:nvSpPr>
        <p:spPr>
          <a:xfrm>
            <a:off x="1175657" y="889844"/>
            <a:ext cx="7130143" cy="5391219"/>
          </a:xfrm>
          <a:prstGeom prst="rect">
            <a:avLst/>
          </a:prstGeom>
        </p:spPr>
        <p:txBody>
          <a:bodyPr wrap="square">
            <a:spAutoFit/>
          </a:bodyPr>
          <a:lstStyle/>
          <a:p>
            <a:pPr lvl="0">
              <a:lnSpc>
                <a:spcPct val="90000"/>
              </a:lnSpc>
              <a:spcBef>
                <a:spcPts val="1000"/>
              </a:spcBef>
            </a:pPr>
            <a:endParaRPr lang="en-US" sz="2000" dirty="0" smtClean="0">
              <a:solidFill>
                <a:srgbClr val="000000"/>
              </a:solidFill>
              <a:latin typeface="Circe"/>
            </a:endParaRPr>
          </a:p>
          <a:p>
            <a:pPr lvl="0">
              <a:lnSpc>
                <a:spcPct val="90000"/>
              </a:lnSpc>
              <a:spcBef>
                <a:spcPts val="1000"/>
              </a:spcBef>
            </a:pPr>
            <a:endParaRPr lang="en-US" dirty="0">
              <a:solidFill>
                <a:srgbClr val="000000"/>
              </a:solidFill>
              <a:latin typeface="Circe"/>
            </a:endParaRPr>
          </a:p>
          <a:p>
            <a:pPr lvl="0">
              <a:lnSpc>
                <a:spcPct val="90000"/>
              </a:lnSpc>
              <a:spcBef>
                <a:spcPts val="1000"/>
              </a:spcBef>
            </a:pPr>
            <a:r>
              <a:rPr lang="ru-RU" dirty="0" smtClean="0">
                <a:solidFill>
                  <a:srgbClr val="000000"/>
                </a:solidFill>
                <a:latin typeface="Circe"/>
              </a:rPr>
              <a:t>Рассказ</a:t>
            </a:r>
            <a:r>
              <a:rPr lang="ru-RU" dirty="0">
                <a:solidFill>
                  <a:srgbClr val="000000"/>
                </a:solidFill>
                <a:latin typeface="Circe"/>
              </a:rPr>
              <a:t> — это малая литературная форма, имеющая сюжет (фабулу). Текст в этом жанре должен соответствовать следующим требованиям</a:t>
            </a:r>
            <a:r>
              <a:rPr lang="ru-RU" dirty="0" smtClean="0">
                <a:solidFill>
                  <a:srgbClr val="000000"/>
                </a:solidFill>
                <a:latin typeface="Circe"/>
              </a:rPr>
              <a:t>:</a:t>
            </a:r>
            <a:endParaRPr lang="en-US" dirty="0" smtClean="0">
              <a:solidFill>
                <a:srgbClr val="000000"/>
              </a:solidFill>
              <a:latin typeface="Circe"/>
            </a:endParaRPr>
          </a:p>
          <a:p>
            <a:pPr lvl="0">
              <a:lnSpc>
                <a:spcPct val="90000"/>
              </a:lnSpc>
              <a:spcBef>
                <a:spcPts val="1000"/>
              </a:spcBef>
            </a:pPr>
            <a:r>
              <a:rPr lang="ru-RU" dirty="0" smtClean="0">
                <a:solidFill>
                  <a:srgbClr val="000000"/>
                </a:solidFill>
                <a:latin typeface="Circe"/>
              </a:rPr>
              <a:t> </a:t>
            </a:r>
            <a:r>
              <a:rPr lang="ru-RU" dirty="0">
                <a:solidFill>
                  <a:srgbClr val="000000"/>
                </a:solidFill>
                <a:latin typeface="Circe"/>
              </a:rPr>
              <a:t>Оригинальный динамичный сюжет. </a:t>
            </a:r>
            <a:endParaRPr lang="en-US" dirty="0" smtClean="0">
              <a:solidFill>
                <a:srgbClr val="000000"/>
              </a:solidFill>
              <a:latin typeface="Circe"/>
            </a:endParaRPr>
          </a:p>
          <a:p>
            <a:pPr lvl="0">
              <a:lnSpc>
                <a:spcPct val="90000"/>
              </a:lnSpc>
              <a:spcBef>
                <a:spcPts val="1000"/>
              </a:spcBef>
            </a:pPr>
            <a:r>
              <a:rPr lang="ru-RU" dirty="0" smtClean="0">
                <a:solidFill>
                  <a:srgbClr val="000000"/>
                </a:solidFill>
                <a:latin typeface="Circe"/>
              </a:rPr>
              <a:t>Естественный </a:t>
            </a:r>
            <a:r>
              <a:rPr lang="ru-RU" dirty="0">
                <a:solidFill>
                  <a:srgbClr val="000000"/>
                </a:solidFill>
                <a:latin typeface="Circe"/>
              </a:rPr>
              <a:t>тон повествования</a:t>
            </a:r>
            <a:r>
              <a:rPr lang="ru-RU" dirty="0" smtClean="0">
                <a:solidFill>
                  <a:srgbClr val="000000"/>
                </a:solidFill>
                <a:latin typeface="Circe"/>
              </a:rPr>
              <a:t>.</a:t>
            </a:r>
            <a:endParaRPr lang="en-US" dirty="0" smtClean="0">
              <a:solidFill>
                <a:srgbClr val="000000"/>
              </a:solidFill>
              <a:latin typeface="Circe"/>
            </a:endParaRPr>
          </a:p>
          <a:p>
            <a:pPr lvl="0">
              <a:lnSpc>
                <a:spcPct val="90000"/>
              </a:lnSpc>
              <a:spcBef>
                <a:spcPts val="1000"/>
              </a:spcBef>
            </a:pPr>
            <a:r>
              <a:rPr lang="ru-RU" dirty="0" smtClean="0">
                <a:solidFill>
                  <a:srgbClr val="000000"/>
                </a:solidFill>
                <a:latin typeface="Circe"/>
              </a:rPr>
              <a:t> </a:t>
            </a:r>
            <a:r>
              <a:rPr lang="ru-RU" dirty="0">
                <a:solidFill>
                  <a:srgbClr val="000000"/>
                </a:solidFill>
                <a:latin typeface="Circe"/>
              </a:rPr>
              <a:t>Использование таких приемов как описание, повествование, рассуждение. </a:t>
            </a:r>
            <a:endParaRPr lang="en-US" dirty="0" smtClean="0">
              <a:solidFill>
                <a:srgbClr val="000000"/>
              </a:solidFill>
              <a:latin typeface="Circe"/>
            </a:endParaRPr>
          </a:p>
          <a:p>
            <a:pPr lvl="0">
              <a:lnSpc>
                <a:spcPct val="90000"/>
              </a:lnSpc>
              <a:spcBef>
                <a:spcPts val="1000"/>
              </a:spcBef>
            </a:pPr>
            <a:r>
              <a:rPr lang="ru-RU" dirty="0" smtClean="0">
                <a:solidFill>
                  <a:srgbClr val="000000"/>
                </a:solidFill>
                <a:latin typeface="Circe"/>
              </a:rPr>
              <a:t>Наличие </a:t>
            </a:r>
            <a:r>
              <a:rPr lang="ru-RU" dirty="0">
                <a:solidFill>
                  <a:srgbClr val="000000"/>
                </a:solidFill>
                <a:latin typeface="Circe"/>
              </a:rPr>
              <a:t>индивидуально-авторской оценки событий и факторов, выражение чувств и эмоций автора и его героев. </a:t>
            </a:r>
            <a:endParaRPr lang="en-US" dirty="0" smtClean="0">
              <a:solidFill>
                <a:srgbClr val="000000"/>
              </a:solidFill>
              <a:latin typeface="Circe"/>
            </a:endParaRPr>
          </a:p>
          <a:p>
            <a:pPr lvl="0">
              <a:lnSpc>
                <a:spcPct val="90000"/>
              </a:lnSpc>
              <a:spcBef>
                <a:spcPts val="1000"/>
              </a:spcBef>
            </a:pPr>
            <a:r>
              <a:rPr lang="ru-RU" dirty="0" smtClean="0">
                <a:solidFill>
                  <a:srgbClr val="000000"/>
                </a:solidFill>
                <a:latin typeface="Circe"/>
              </a:rPr>
              <a:t>Наличие </a:t>
            </a:r>
            <a:r>
              <a:rPr lang="ru-RU" dirty="0">
                <a:solidFill>
                  <a:srgbClr val="000000"/>
                </a:solidFill>
                <a:latin typeface="Circe"/>
              </a:rPr>
              <a:t>элементов диалогической речи</a:t>
            </a:r>
            <a:r>
              <a:rPr lang="ru-RU" dirty="0" smtClean="0">
                <a:solidFill>
                  <a:srgbClr val="000000"/>
                </a:solidFill>
                <a:latin typeface="Circe"/>
              </a:rPr>
              <a:t>.</a:t>
            </a:r>
            <a:endParaRPr lang="en-US" dirty="0" smtClean="0">
              <a:solidFill>
                <a:srgbClr val="000000"/>
              </a:solidFill>
              <a:latin typeface="Circe"/>
            </a:endParaRPr>
          </a:p>
          <a:p>
            <a:pPr lvl="0">
              <a:lnSpc>
                <a:spcPct val="90000"/>
              </a:lnSpc>
              <a:spcBef>
                <a:spcPts val="1000"/>
              </a:spcBef>
            </a:pPr>
            <a:r>
              <a:rPr lang="ru-RU" dirty="0" smtClean="0">
                <a:solidFill>
                  <a:srgbClr val="000000"/>
                </a:solidFill>
                <a:latin typeface="Circe"/>
              </a:rPr>
              <a:t> </a:t>
            </a:r>
            <a:r>
              <a:rPr lang="ru-RU" dirty="0">
                <a:solidFill>
                  <a:srgbClr val="000000"/>
                </a:solidFill>
                <a:latin typeface="Circe"/>
              </a:rPr>
              <a:t>Четкая композиция (зачин, основная часть с кульминацией, развязка). </a:t>
            </a:r>
            <a:endParaRPr lang="en-US" dirty="0" smtClean="0">
              <a:solidFill>
                <a:srgbClr val="000000"/>
              </a:solidFill>
              <a:latin typeface="Circe"/>
            </a:endParaRPr>
          </a:p>
          <a:p>
            <a:pPr lvl="0">
              <a:lnSpc>
                <a:spcPct val="90000"/>
              </a:lnSpc>
              <a:spcBef>
                <a:spcPts val="1000"/>
              </a:spcBef>
            </a:pPr>
            <a:r>
              <a:rPr lang="ru-RU" dirty="0" smtClean="0">
                <a:solidFill>
                  <a:srgbClr val="000000"/>
                </a:solidFill>
                <a:latin typeface="Circe"/>
              </a:rPr>
              <a:t>Наличие </a:t>
            </a:r>
            <a:r>
              <a:rPr lang="ru-RU" dirty="0">
                <a:solidFill>
                  <a:srgbClr val="000000"/>
                </a:solidFill>
                <a:latin typeface="Circe"/>
              </a:rPr>
              <a:t>заголовка. </a:t>
            </a:r>
            <a:endParaRPr lang="en-US" dirty="0" smtClean="0">
              <a:solidFill>
                <a:srgbClr val="000000"/>
              </a:solidFill>
              <a:latin typeface="Circe"/>
            </a:endParaRPr>
          </a:p>
          <a:p>
            <a:pPr lvl="0">
              <a:lnSpc>
                <a:spcPct val="90000"/>
              </a:lnSpc>
              <a:spcBef>
                <a:spcPts val="1000"/>
              </a:spcBef>
            </a:pPr>
            <a:r>
              <a:rPr lang="ru-RU" dirty="0" smtClean="0">
                <a:solidFill>
                  <a:srgbClr val="000000"/>
                </a:solidFill>
                <a:latin typeface="Circe"/>
              </a:rPr>
              <a:t>Разнообразие </a:t>
            </a:r>
            <a:r>
              <a:rPr lang="ru-RU" dirty="0">
                <a:solidFill>
                  <a:srgbClr val="000000"/>
                </a:solidFill>
                <a:latin typeface="Circe"/>
              </a:rPr>
              <a:t>языковых средств.</a:t>
            </a:r>
            <a:endParaRPr lang="ru-RU" dirty="0">
              <a:solidFill>
                <a:prstClr val="black"/>
              </a:solidFill>
            </a:endParaRPr>
          </a:p>
        </p:txBody>
      </p:sp>
    </p:spTree>
    <p:extLst>
      <p:ext uri="{BB962C8B-B14F-4D97-AF65-F5344CB8AC3E}">
        <p14:creationId xmlns:p14="http://schemas.microsoft.com/office/powerpoint/2010/main" val="409501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            </a:t>
            </a:r>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Story</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4862870"/>
          </a:xfrm>
          <a:prstGeom prst="rect">
            <a:avLst/>
          </a:prstGeom>
        </p:spPr>
        <p:txBody>
          <a:bodyPr wrap="square">
            <a:spAutoFit/>
          </a:bodyPr>
          <a:lstStyle/>
          <a:p>
            <a:endParaRPr lang="ru-RU" b="1" dirty="0">
              <a:solidFill>
                <a:srgbClr val="000000"/>
              </a:solidFill>
              <a:latin typeface="Times New Roman" panose="02020603050405020304" pitchFamily="18" charset="0"/>
            </a:endParaRPr>
          </a:p>
          <a:p>
            <a:r>
              <a:rPr lang="en-US" sz="1600" dirty="0" smtClean="0">
                <a:solidFill>
                  <a:srgbClr val="000000"/>
                </a:solidFill>
                <a:latin typeface="Times New Roman" panose="02020603050405020304" pitchFamily="18" charset="0"/>
                <a:cs typeface="Times New Roman" panose="02020603050405020304" pitchFamily="18" charset="0"/>
              </a:rPr>
              <a:t>-</a:t>
            </a:r>
            <a:r>
              <a:rPr lang="ru-RU" sz="1600" dirty="0" smtClean="0">
                <a:solidFill>
                  <a:srgbClr val="000000"/>
                </a:solidFill>
                <a:latin typeface="Times New Roman" panose="02020603050405020304" pitchFamily="18" charset="0"/>
                <a:cs typeface="Times New Roman" panose="02020603050405020304" pitchFamily="18" charset="0"/>
              </a:rPr>
              <a:t>Прежде </a:t>
            </a:r>
            <a:r>
              <a:rPr lang="ru-RU" sz="1600" dirty="0">
                <a:solidFill>
                  <a:srgbClr val="000000"/>
                </a:solidFill>
                <a:latin typeface="Times New Roman" panose="02020603050405020304" pitchFamily="18" charset="0"/>
                <a:cs typeface="Times New Roman" panose="02020603050405020304" pitchFamily="18" charset="0"/>
              </a:rPr>
              <a:t>чем приступить к написанию рассказа, продумайте сюжетную линию, характеристику героев, составьте план и набросайте ключевые слова к пунктам плана. </a:t>
            </a:r>
            <a:endParaRPr lang="en-US" sz="1600" dirty="0" smtClean="0">
              <a:solidFill>
                <a:srgbClr val="000000"/>
              </a:solidFill>
              <a:latin typeface="Times New Roman" panose="02020603050405020304" pitchFamily="18" charset="0"/>
              <a:cs typeface="Times New Roman" panose="02020603050405020304" pitchFamily="18" charset="0"/>
            </a:endParaRPr>
          </a:p>
          <a:p>
            <a:r>
              <a:rPr lang="en-US" sz="1600" dirty="0" smtClean="0">
                <a:solidFill>
                  <a:srgbClr val="000000"/>
                </a:solidFill>
                <a:latin typeface="Times New Roman" panose="02020603050405020304" pitchFamily="18" charset="0"/>
                <a:cs typeface="Times New Roman" panose="02020603050405020304" pitchFamily="18" charset="0"/>
              </a:rPr>
              <a:t>-</a:t>
            </a:r>
            <a:r>
              <a:rPr lang="ru-RU" sz="1600" dirty="0" smtClean="0">
                <a:solidFill>
                  <a:srgbClr val="000000"/>
                </a:solidFill>
                <a:latin typeface="Times New Roman" panose="02020603050405020304" pitchFamily="18" charset="0"/>
                <a:cs typeface="Times New Roman" panose="02020603050405020304" pitchFamily="18" charset="0"/>
              </a:rPr>
              <a:t>Учтите</a:t>
            </a:r>
            <a:r>
              <a:rPr lang="ru-RU" sz="1600" dirty="0">
                <a:solidFill>
                  <a:srgbClr val="000000"/>
                </a:solidFill>
                <a:latin typeface="Times New Roman" panose="02020603050405020304" pitchFamily="18" charset="0"/>
                <a:cs typeface="Times New Roman" panose="02020603050405020304" pitchFamily="18" charset="0"/>
              </a:rPr>
              <a:t>, что динамика событий в рассказе очень важна, ее можно подчеркнуть, используя слова </a:t>
            </a:r>
            <a:r>
              <a:rPr lang="ru-RU" sz="1600" dirty="0" err="1">
                <a:solidFill>
                  <a:srgbClr val="000000"/>
                </a:solidFill>
                <a:latin typeface="Times New Roman" panose="02020603050405020304" pitchFamily="18" charset="0"/>
                <a:cs typeface="Times New Roman" panose="02020603050405020304" pitchFamily="18" charset="0"/>
              </a:rPr>
              <a:t>at</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first</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before</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until</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while</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during</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after</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finally</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when</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etc</a:t>
            </a:r>
            <a:r>
              <a:rPr lang="ru-RU" sz="1600" dirty="0">
                <a:solidFill>
                  <a:srgbClr val="000000"/>
                </a:solidFill>
                <a:latin typeface="Times New Roman" panose="02020603050405020304" pitchFamily="18" charset="0"/>
                <a:cs typeface="Times New Roman" panose="02020603050405020304" pitchFamily="18" charset="0"/>
              </a:rPr>
              <a:t>., а также глаголы </a:t>
            </a:r>
            <a:r>
              <a:rPr lang="ru-RU" sz="1600" dirty="0" err="1">
                <a:solidFill>
                  <a:srgbClr val="000000"/>
                </a:solidFill>
                <a:latin typeface="Times New Roman" panose="02020603050405020304" pitchFamily="18" charset="0"/>
                <a:cs typeface="Times New Roman" panose="02020603050405020304" pitchFamily="18" charset="0"/>
              </a:rPr>
              <a:t>happen</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realize</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start</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run</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appear</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disappear</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occur</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exclaim</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sigh</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mutter</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say</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wonder</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etc</a:t>
            </a:r>
            <a:r>
              <a:rPr lang="ru-RU" sz="1600" dirty="0" smtClean="0">
                <a:solidFill>
                  <a:srgbClr val="000000"/>
                </a:solidFill>
                <a:latin typeface="Times New Roman" panose="02020603050405020304" pitchFamily="18" charset="0"/>
                <a:cs typeface="Times New Roman" panose="02020603050405020304" pitchFamily="18" charset="0"/>
              </a:rPr>
              <a:t>.</a:t>
            </a:r>
            <a:r>
              <a:rPr lang="en-US" sz="1600" dirty="0" smtClean="0">
                <a:solidFill>
                  <a:srgbClr val="000000"/>
                </a:solidFill>
                <a:latin typeface="Times New Roman" panose="02020603050405020304" pitchFamily="18" charset="0"/>
                <a:cs typeface="Times New Roman" panose="02020603050405020304" pitchFamily="18" charset="0"/>
              </a:rPr>
              <a:t> </a:t>
            </a:r>
          </a:p>
          <a:p>
            <a:r>
              <a:rPr lang="en-US" sz="1600" dirty="0" smtClean="0">
                <a:solidFill>
                  <a:srgbClr val="000000"/>
                </a:solidFill>
                <a:latin typeface="Times New Roman" panose="02020603050405020304" pitchFamily="18" charset="0"/>
                <a:cs typeface="Times New Roman" panose="02020603050405020304" pitchFamily="18" charset="0"/>
              </a:rPr>
              <a:t>-</a:t>
            </a:r>
            <a:r>
              <a:rPr lang="ru-RU" sz="1600" dirty="0" smtClean="0">
                <a:solidFill>
                  <a:srgbClr val="000000"/>
                </a:solidFill>
                <a:latin typeface="Times New Roman" panose="02020603050405020304" pitchFamily="18" charset="0"/>
                <a:cs typeface="Times New Roman" panose="02020603050405020304" pitchFamily="18" charset="0"/>
              </a:rPr>
              <a:t>Используйте </a:t>
            </a:r>
            <a:r>
              <a:rPr lang="ru-RU" sz="1600" dirty="0">
                <a:solidFill>
                  <a:srgbClr val="000000"/>
                </a:solidFill>
                <a:latin typeface="Times New Roman" panose="02020603050405020304" pitchFamily="18" charset="0"/>
                <a:cs typeface="Times New Roman" panose="02020603050405020304" pitchFamily="18" charset="0"/>
              </a:rPr>
              <a:t>прилагательные и наречия, чтобы описать чувства и действия героев. При этом вместо приевшихся слов: </a:t>
            </a:r>
            <a:r>
              <a:rPr lang="ru-RU" sz="1600" dirty="0" err="1">
                <a:solidFill>
                  <a:srgbClr val="000000"/>
                </a:solidFill>
                <a:latin typeface="Times New Roman" panose="02020603050405020304" pitchFamily="18" charset="0"/>
                <a:cs typeface="Times New Roman" panose="02020603050405020304" pitchFamily="18" charset="0"/>
              </a:rPr>
              <a:t>big</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small</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good</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bad</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very</a:t>
            </a:r>
            <a:r>
              <a:rPr lang="ru-RU" sz="1600" dirty="0">
                <a:solidFill>
                  <a:srgbClr val="000000"/>
                </a:solidFill>
                <a:latin typeface="Times New Roman" panose="02020603050405020304" pitchFamily="18" charset="0"/>
                <a:cs typeface="Times New Roman" panose="02020603050405020304" pitchFamily="18" charset="0"/>
              </a:rPr>
              <a:t> употребляйте их синонимы и эквиваленты: </a:t>
            </a:r>
            <a:r>
              <a:rPr lang="ru-RU" sz="1600" dirty="0" err="1">
                <a:solidFill>
                  <a:srgbClr val="000000"/>
                </a:solidFill>
                <a:latin typeface="Times New Roman" panose="02020603050405020304" pitchFamily="18" charset="0"/>
                <a:cs typeface="Times New Roman" panose="02020603050405020304" pitchFamily="18" charset="0"/>
              </a:rPr>
              <a:t>enormous</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tiny</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terrific</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horrible</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extremely</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etc</a:t>
            </a:r>
            <a:r>
              <a:rPr lang="ru-RU" sz="1600" dirty="0">
                <a:solidFill>
                  <a:srgbClr val="000000"/>
                </a:solidFill>
                <a:latin typeface="Times New Roman" panose="02020603050405020304" pitchFamily="18" charset="0"/>
                <a:cs typeface="Times New Roman" panose="02020603050405020304" pitchFamily="18" charset="0"/>
              </a:rPr>
              <a:t>. </a:t>
            </a:r>
            <a:endParaRPr lang="en-US" sz="1600" dirty="0" smtClean="0">
              <a:solidFill>
                <a:srgbClr val="000000"/>
              </a:solidFill>
              <a:latin typeface="Times New Roman" panose="02020603050405020304" pitchFamily="18" charset="0"/>
              <a:cs typeface="Times New Roman" panose="02020603050405020304" pitchFamily="18" charset="0"/>
            </a:endParaRPr>
          </a:p>
          <a:p>
            <a:r>
              <a:rPr lang="en-US" sz="1600" dirty="0" smtClean="0">
                <a:solidFill>
                  <a:srgbClr val="000000"/>
                </a:solidFill>
                <a:latin typeface="Times New Roman" panose="02020603050405020304" pitchFamily="18" charset="0"/>
                <a:cs typeface="Times New Roman" panose="02020603050405020304" pitchFamily="18" charset="0"/>
              </a:rPr>
              <a:t>-</a:t>
            </a:r>
            <a:r>
              <a:rPr lang="ru-RU" sz="1600" dirty="0" smtClean="0">
                <a:solidFill>
                  <a:srgbClr val="000000"/>
                </a:solidFill>
                <a:latin typeface="Times New Roman" panose="02020603050405020304" pitchFamily="18" charset="0"/>
                <a:cs typeface="Times New Roman" panose="02020603050405020304" pitchFamily="18" charset="0"/>
              </a:rPr>
              <a:t>Будьте </a:t>
            </a:r>
            <a:r>
              <a:rPr lang="ru-RU" sz="1600" dirty="0">
                <a:solidFill>
                  <a:srgbClr val="000000"/>
                </a:solidFill>
                <a:latin typeface="Times New Roman" panose="02020603050405020304" pitchFamily="18" charset="0"/>
                <a:cs typeface="Times New Roman" panose="02020603050405020304" pitchFamily="18" charset="0"/>
              </a:rPr>
              <a:t>внимательны с использованием грамматических времен. Например, </a:t>
            </a:r>
            <a:r>
              <a:rPr lang="ru-RU" sz="1600" dirty="0" err="1">
                <a:solidFill>
                  <a:srgbClr val="000000"/>
                </a:solidFill>
                <a:latin typeface="Times New Roman" panose="02020603050405020304" pitchFamily="18" charset="0"/>
                <a:cs typeface="Times New Roman" panose="02020603050405020304" pitchFamily="18" charset="0"/>
              </a:rPr>
              <a:t>Past</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Continuous</a:t>
            </a:r>
            <a:r>
              <a:rPr lang="ru-RU" sz="1600" dirty="0">
                <a:solidFill>
                  <a:srgbClr val="000000"/>
                </a:solidFill>
                <a:latin typeface="Times New Roman" panose="02020603050405020304" pitchFamily="18" charset="0"/>
                <a:cs typeface="Times New Roman" panose="02020603050405020304" pitchFamily="18" charset="0"/>
              </a:rPr>
              <a:t> подходит для описания погоды в момент действия, </a:t>
            </a:r>
            <a:r>
              <a:rPr lang="ru-RU" sz="1600" dirty="0" err="1">
                <a:solidFill>
                  <a:srgbClr val="000000"/>
                </a:solidFill>
                <a:latin typeface="Times New Roman" panose="02020603050405020304" pitchFamily="18" charset="0"/>
                <a:cs typeface="Times New Roman" panose="02020603050405020304" pitchFamily="18" charset="0"/>
              </a:rPr>
              <a:t>Past</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Simple</a:t>
            </a:r>
            <a:r>
              <a:rPr lang="ru-RU" sz="1600" dirty="0">
                <a:solidFill>
                  <a:srgbClr val="000000"/>
                </a:solidFill>
                <a:latin typeface="Times New Roman" panose="02020603050405020304" pitchFamily="18" charset="0"/>
                <a:cs typeface="Times New Roman" panose="02020603050405020304" pitchFamily="18" charset="0"/>
              </a:rPr>
              <a:t> — для основных действий, </a:t>
            </a:r>
            <a:r>
              <a:rPr lang="ru-RU" sz="1600" dirty="0" err="1">
                <a:solidFill>
                  <a:srgbClr val="000000"/>
                </a:solidFill>
                <a:latin typeface="Times New Roman" panose="02020603050405020304" pitchFamily="18" charset="0"/>
                <a:cs typeface="Times New Roman" panose="02020603050405020304" pitchFamily="18" charset="0"/>
              </a:rPr>
              <a:t>Past</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Perfect</a:t>
            </a:r>
            <a:r>
              <a:rPr lang="ru-RU" sz="1600" dirty="0">
                <a:solidFill>
                  <a:srgbClr val="000000"/>
                </a:solidFill>
                <a:latin typeface="Times New Roman" panose="02020603050405020304" pitchFamily="18" charset="0"/>
                <a:cs typeface="Times New Roman" panose="02020603050405020304" pitchFamily="18" charset="0"/>
              </a:rPr>
              <a:t> — для событий, предшествующих истории. </a:t>
            </a:r>
            <a:r>
              <a:rPr lang="en-US" sz="1600" dirty="0" smtClean="0">
                <a:solidFill>
                  <a:srgbClr val="000000"/>
                </a:solidFill>
                <a:latin typeface="Times New Roman" panose="02020603050405020304" pitchFamily="18" charset="0"/>
                <a:cs typeface="Times New Roman" panose="02020603050405020304" pitchFamily="18" charset="0"/>
              </a:rPr>
              <a:t>---- -!</a:t>
            </a:r>
            <a:r>
              <a:rPr lang="ru-RU" sz="1600" dirty="0" smtClean="0">
                <a:solidFill>
                  <a:srgbClr val="000000"/>
                </a:solidFill>
                <a:latin typeface="Times New Roman" panose="02020603050405020304" pitchFamily="18" charset="0"/>
                <a:cs typeface="Times New Roman" panose="02020603050405020304" pitchFamily="18" charset="0"/>
              </a:rPr>
              <a:t>Примите </a:t>
            </a:r>
            <a:r>
              <a:rPr lang="ru-RU" sz="1600" dirty="0">
                <a:solidFill>
                  <a:srgbClr val="000000"/>
                </a:solidFill>
                <a:latin typeface="Times New Roman" panose="02020603050405020304" pitchFamily="18" charset="0"/>
                <a:cs typeface="Times New Roman" panose="02020603050405020304" pitchFamily="18" charset="0"/>
              </a:rPr>
              <a:t>во внимание, что в рассказе часто описываются герои, места, предметы, события. </a:t>
            </a:r>
            <a:endParaRPr lang="en-US" sz="1600" dirty="0" smtClean="0">
              <a:solidFill>
                <a:srgbClr val="000000"/>
              </a:solidFill>
              <a:latin typeface="Times New Roman" panose="02020603050405020304" pitchFamily="18" charset="0"/>
              <a:cs typeface="Times New Roman" panose="02020603050405020304" pitchFamily="18" charset="0"/>
            </a:endParaRPr>
          </a:p>
          <a:p>
            <a:r>
              <a:rPr lang="en-US" sz="1600" dirty="0">
                <a:solidFill>
                  <a:srgbClr val="000000"/>
                </a:solidFill>
                <a:latin typeface="Times New Roman" panose="02020603050405020304" pitchFamily="18" charset="0"/>
                <a:cs typeface="Times New Roman" panose="02020603050405020304" pitchFamily="18" charset="0"/>
              </a:rPr>
              <a:t>!</a:t>
            </a:r>
            <a:r>
              <a:rPr lang="ru-RU" sz="1600" dirty="0" smtClean="0">
                <a:solidFill>
                  <a:srgbClr val="000000"/>
                </a:solidFill>
                <a:latin typeface="Times New Roman" panose="02020603050405020304" pitchFamily="18" charset="0"/>
                <a:cs typeface="Times New Roman" panose="02020603050405020304" pitchFamily="18" charset="0"/>
              </a:rPr>
              <a:t>Помните</a:t>
            </a:r>
            <a:r>
              <a:rPr lang="ru-RU" sz="1600" dirty="0">
                <a:solidFill>
                  <a:srgbClr val="000000"/>
                </a:solidFill>
                <a:latin typeface="Times New Roman" panose="02020603050405020304" pitchFamily="18" charset="0"/>
                <a:cs typeface="Times New Roman" panose="02020603050405020304" pitchFamily="18" charset="0"/>
              </a:rPr>
              <a:t>, что в рассказе очень важны начало и конец.</a:t>
            </a:r>
            <a:r>
              <a:rPr lang="ru-RU" dirty="0"/>
              <a:t/>
            </a:r>
            <a:br>
              <a:rPr lang="ru-RU" dirty="0"/>
            </a:br>
            <a:r>
              <a:rPr lang="ru-RU" dirty="0"/>
              <a:t/>
            </a:r>
            <a:br>
              <a:rPr lang="ru-RU" dirty="0"/>
            </a:br>
            <a:endParaRPr lang="en-US" dirty="0">
              <a:solidFill>
                <a:srgbClr val="000000"/>
              </a:solidFill>
              <a:latin typeface="Times New Roman" panose="02020603050405020304" pitchFamily="18" charset="0"/>
            </a:endParaRPr>
          </a:p>
        </p:txBody>
      </p:sp>
      <p:sp>
        <p:nvSpPr>
          <p:cNvPr id="8" name="Прямоугольник 7"/>
          <p:cNvSpPr/>
          <p:nvPr/>
        </p:nvSpPr>
        <p:spPr>
          <a:xfrm>
            <a:off x="1175657" y="889844"/>
            <a:ext cx="7130143" cy="746871"/>
          </a:xfrm>
          <a:prstGeom prst="rect">
            <a:avLst/>
          </a:prstGeom>
        </p:spPr>
        <p:txBody>
          <a:bodyPr wrap="square">
            <a:spAutoFit/>
          </a:bodyPr>
          <a:lstStyle/>
          <a:p>
            <a:pPr lvl="0">
              <a:lnSpc>
                <a:spcPct val="90000"/>
              </a:lnSpc>
              <a:spcBef>
                <a:spcPts val="1000"/>
              </a:spcBef>
            </a:pPr>
            <a:endParaRPr lang="en-US" sz="2000" dirty="0" smtClean="0">
              <a:solidFill>
                <a:srgbClr val="000000"/>
              </a:solidFill>
              <a:latin typeface="Circe"/>
            </a:endParaRPr>
          </a:p>
          <a:p>
            <a:pPr lvl="0">
              <a:lnSpc>
                <a:spcPct val="90000"/>
              </a:lnSpc>
              <a:spcBef>
                <a:spcPts val="1000"/>
              </a:spcBef>
            </a:pPr>
            <a:endParaRPr lang="en-US" dirty="0">
              <a:solidFill>
                <a:srgbClr val="000000"/>
              </a:solidFill>
              <a:latin typeface="Circe"/>
            </a:endParaRPr>
          </a:p>
        </p:txBody>
      </p:sp>
    </p:spTree>
    <p:extLst>
      <p:ext uri="{BB962C8B-B14F-4D97-AF65-F5344CB8AC3E}">
        <p14:creationId xmlns:p14="http://schemas.microsoft.com/office/powerpoint/2010/main" val="482829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            </a:t>
            </a:r>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Story</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923330"/>
          </a:xfrm>
          <a:prstGeom prst="rect">
            <a:avLst/>
          </a:prstGeom>
        </p:spPr>
        <p:txBody>
          <a:bodyPr wrap="square">
            <a:spAutoFit/>
          </a:bodyPr>
          <a:lstStyle/>
          <a:p>
            <a:r>
              <a:rPr lang="ru-RU" dirty="0"/>
              <a:t/>
            </a:r>
            <a:br>
              <a:rPr lang="ru-RU" dirty="0"/>
            </a:br>
            <a:r>
              <a:rPr lang="ru-RU" dirty="0"/>
              <a:t/>
            </a:r>
            <a:br>
              <a:rPr lang="ru-RU" dirty="0"/>
            </a:br>
            <a:endParaRPr lang="en-US" dirty="0">
              <a:solidFill>
                <a:srgbClr val="000000"/>
              </a:solidFill>
              <a:latin typeface="Times New Roman" panose="02020603050405020304" pitchFamily="18" charset="0"/>
            </a:endParaRPr>
          </a:p>
        </p:txBody>
      </p:sp>
      <p:sp>
        <p:nvSpPr>
          <p:cNvPr id="8" name="Прямоугольник 7"/>
          <p:cNvSpPr/>
          <p:nvPr/>
        </p:nvSpPr>
        <p:spPr>
          <a:xfrm>
            <a:off x="1175657" y="889844"/>
            <a:ext cx="7130143" cy="746871"/>
          </a:xfrm>
          <a:prstGeom prst="rect">
            <a:avLst/>
          </a:prstGeom>
        </p:spPr>
        <p:txBody>
          <a:bodyPr wrap="square">
            <a:spAutoFit/>
          </a:bodyPr>
          <a:lstStyle/>
          <a:p>
            <a:pPr lvl="0">
              <a:lnSpc>
                <a:spcPct val="90000"/>
              </a:lnSpc>
              <a:spcBef>
                <a:spcPts val="1000"/>
              </a:spcBef>
            </a:pPr>
            <a:endParaRPr lang="en-US" sz="2000" dirty="0" smtClean="0">
              <a:solidFill>
                <a:srgbClr val="000000"/>
              </a:solidFill>
              <a:latin typeface="Circe"/>
            </a:endParaRPr>
          </a:p>
          <a:p>
            <a:pPr lvl="0">
              <a:lnSpc>
                <a:spcPct val="90000"/>
              </a:lnSpc>
              <a:spcBef>
                <a:spcPts val="1000"/>
              </a:spcBef>
            </a:pPr>
            <a:endParaRPr lang="en-US" dirty="0">
              <a:solidFill>
                <a:srgbClr val="000000"/>
              </a:solidFill>
              <a:latin typeface="Circe"/>
            </a:endParaRPr>
          </a:p>
        </p:txBody>
      </p:sp>
      <p:sp>
        <p:nvSpPr>
          <p:cNvPr id="7" name="Прямоугольник 6"/>
          <p:cNvSpPr/>
          <p:nvPr/>
        </p:nvSpPr>
        <p:spPr>
          <a:xfrm>
            <a:off x="1038974" y="1443841"/>
            <a:ext cx="5819026" cy="4247317"/>
          </a:xfrm>
          <a:prstGeom prst="rect">
            <a:avLst/>
          </a:prstGeom>
        </p:spPr>
        <p:txBody>
          <a:bodyPr wrap="square">
            <a:spAutoFit/>
          </a:bodyPr>
          <a:lstStyle/>
          <a:p>
            <a:r>
              <a:rPr lang="en-US" b="1" dirty="0" err="1">
                <a:solidFill>
                  <a:srgbClr val="000000"/>
                </a:solidFill>
                <a:latin typeface="Times New Roman" panose="02020603050405020304" pitchFamily="18" charset="0"/>
                <a:cs typeface="Times New Roman" panose="02020603050405020304" pitchFamily="18" charset="0"/>
              </a:rPr>
              <a:t>Пример</a:t>
            </a:r>
            <a:r>
              <a:rPr lang="en-US" b="1" dirty="0">
                <a:solidFill>
                  <a:srgbClr val="000000"/>
                </a:solidFill>
                <a:latin typeface="Times New Roman" panose="02020603050405020304" pitchFamily="18" charset="0"/>
                <a:cs typeface="Times New Roman" panose="02020603050405020304" pitchFamily="18" charset="0"/>
              </a:rPr>
              <a:t> </a:t>
            </a:r>
          </a:p>
          <a:p>
            <a:r>
              <a:rPr lang="en-US" sz="2400" dirty="0" smtClean="0">
                <a:solidFill>
                  <a:srgbClr val="000000"/>
                </a:solidFill>
                <a:latin typeface="Times New Roman" panose="02020603050405020304" pitchFamily="18" charset="0"/>
                <a:cs typeface="Times New Roman" panose="02020603050405020304" pitchFamily="18" charset="0"/>
              </a:rPr>
              <a:t>Write </a:t>
            </a:r>
            <a:r>
              <a:rPr lang="en-US" sz="2400" dirty="0">
                <a:solidFill>
                  <a:srgbClr val="000000"/>
                </a:solidFill>
                <a:latin typeface="Times New Roman" panose="02020603050405020304" pitchFamily="18" charset="0"/>
                <a:cs typeface="Times New Roman" panose="02020603050405020304" pitchFamily="18" charset="0"/>
              </a:rPr>
              <a:t>a short story. Choose any subject but use in your story the following words at least once ( underline the word from the list when using it for the first time): </a:t>
            </a:r>
            <a:r>
              <a:rPr lang="en-US" sz="2400" b="1" dirty="0">
                <a:solidFill>
                  <a:srgbClr val="000000"/>
                </a:solidFill>
                <a:latin typeface="Times New Roman" panose="02020603050405020304" pitchFamily="18" charset="0"/>
                <a:cs typeface="Times New Roman" panose="02020603050405020304" pitchFamily="18" charset="0"/>
              </a:rPr>
              <a:t>Fluffy, Ignorant, Board, Cord, Traffic. </a:t>
            </a:r>
            <a:r>
              <a:rPr lang="en-US" sz="2400" dirty="0">
                <a:solidFill>
                  <a:srgbClr val="000000"/>
                </a:solidFill>
                <a:latin typeface="Times New Roman" panose="02020603050405020304" pitchFamily="18" charset="0"/>
                <a:cs typeface="Times New Roman" panose="02020603050405020304" pitchFamily="18" charset="0"/>
              </a:rPr>
              <a:t>Title your story using a word from the list. Include description of feelings and emotions. Include direct and indirect speech. Make an unexpected ending. Write 200-250 words.</a:t>
            </a:r>
            <a:r>
              <a:rPr lang="en-US" dirty="0"/>
              <a:t/>
            </a:r>
            <a:br>
              <a:rPr lang="en-US" dirty="0"/>
            </a:br>
            <a:r>
              <a:rPr lang="en-US" dirty="0"/>
              <a:t/>
            </a:r>
            <a:br>
              <a:rPr lang="en-US" dirty="0"/>
            </a:br>
            <a:endParaRPr lang="ru-RU" dirty="0"/>
          </a:p>
        </p:txBody>
      </p:sp>
    </p:spTree>
    <p:extLst>
      <p:ext uri="{BB962C8B-B14F-4D97-AF65-F5344CB8AC3E}">
        <p14:creationId xmlns:p14="http://schemas.microsoft.com/office/powerpoint/2010/main" val="73725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            </a:t>
            </a:r>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Story</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923330"/>
          </a:xfrm>
          <a:prstGeom prst="rect">
            <a:avLst/>
          </a:prstGeom>
        </p:spPr>
        <p:txBody>
          <a:bodyPr wrap="square">
            <a:spAutoFit/>
          </a:bodyPr>
          <a:lstStyle/>
          <a:p>
            <a:r>
              <a:rPr lang="ru-RU" dirty="0"/>
              <a:t/>
            </a:r>
            <a:br>
              <a:rPr lang="ru-RU" dirty="0"/>
            </a:br>
            <a:r>
              <a:rPr lang="ru-RU" dirty="0"/>
              <a:t/>
            </a:r>
            <a:br>
              <a:rPr lang="ru-RU" dirty="0"/>
            </a:br>
            <a:endParaRPr lang="en-US" dirty="0">
              <a:solidFill>
                <a:srgbClr val="000000"/>
              </a:solidFill>
              <a:latin typeface="Times New Roman" panose="02020603050405020304" pitchFamily="18" charset="0"/>
            </a:endParaRPr>
          </a:p>
        </p:txBody>
      </p:sp>
      <p:sp>
        <p:nvSpPr>
          <p:cNvPr id="8" name="Прямоугольник 7"/>
          <p:cNvSpPr/>
          <p:nvPr/>
        </p:nvSpPr>
        <p:spPr>
          <a:xfrm>
            <a:off x="1175657" y="889844"/>
            <a:ext cx="7130143" cy="746871"/>
          </a:xfrm>
          <a:prstGeom prst="rect">
            <a:avLst/>
          </a:prstGeom>
        </p:spPr>
        <p:txBody>
          <a:bodyPr wrap="square">
            <a:spAutoFit/>
          </a:bodyPr>
          <a:lstStyle/>
          <a:p>
            <a:pPr lvl="0">
              <a:lnSpc>
                <a:spcPct val="90000"/>
              </a:lnSpc>
              <a:spcBef>
                <a:spcPts val="1000"/>
              </a:spcBef>
            </a:pPr>
            <a:endParaRPr lang="en-US" sz="2000" dirty="0" smtClean="0">
              <a:solidFill>
                <a:srgbClr val="000000"/>
              </a:solidFill>
              <a:latin typeface="Circe"/>
            </a:endParaRPr>
          </a:p>
          <a:p>
            <a:pPr lvl="0">
              <a:lnSpc>
                <a:spcPct val="90000"/>
              </a:lnSpc>
              <a:spcBef>
                <a:spcPts val="1000"/>
              </a:spcBef>
            </a:pPr>
            <a:endParaRPr lang="en-US" dirty="0">
              <a:solidFill>
                <a:srgbClr val="000000"/>
              </a:solidFill>
              <a:latin typeface="Circe"/>
            </a:endParaRPr>
          </a:p>
        </p:txBody>
      </p:sp>
      <p:sp>
        <p:nvSpPr>
          <p:cNvPr id="7" name="Прямоугольник 6"/>
          <p:cNvSpPr/>
          <p:nvPr/>
        </p:nvSpPr>
        <p:spPr>
          <a:xfrm>
            <a:off x="892629" y="-2018645"/>
            <a:ext cx="7772402" cy="8494633"/>
          </a:xfrm>
          <a:prstGeom prst="rect">
            <a:avLst/>
          </a:prstGeom>
        </p:spPr>
        <p:txBody>
          <a:bodyPr wrap="square">
            <a:spAutoFit/>
          </a:bodyPr>
          <a:lstStyle/>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sz="1600" dirty="0" smtClean="0">
              <a:solidFill>
                <a:srgbClr val="000000"/>
              </a:solidFill>
              <a:latin typeface="Times New Roman" panose="02020603050405020304" pitchFamily="18" charset="0"/>
              <a:cs typeface="Times New Roman" panose="02020603050405020304" pitchFamily="18" charset="0"/>
            </a:endParaRPr>
          </a:p>
          <a:p>
            <a:endParaRPr lang="en-US" sz="1600" dirty="0">
              <a:solidFill>
                <a:srgbClr val="000000"/>
              </a:solidFill>
              <a:latin typeface="Times New Roman" panose="02020603050405020304" pitchFamily="18" charset="0"/>
              <a:cs typeface="Times New Roman" panose="02020603050405020304" pitchFamily="18" charset="0"/>
            </a:endParaRPr>
          </a:p>
          <a:p>
            <a:endParaRPr lang="en-US" sz="1600" dirty="0" smtClean="0">
              <a:solidFill>
                <a:srgbClr val="000000"/>
              </a:solidFill>
              <a:latin typeface="Times New Roman" panose="02020603050405020304" pitchFamily="18" charset="0"/>
              <a:cs typeface="Times New Roman" panose="02020603050405020304" pitchFamily="18" charset="0"/>
            </a:endParaRPr>
          </a:p>
          <a:p>
            <a:endParaRPr lang="en-US" sz="1600" dirty="0">
              <a:solidFill>
                <a:srgbClr val="000000"/>
              </a:solidFill>
              <a:latin typeface="Times New Roman" panose="02020603050405020304" pitchFamily="18" charset="0"/>
              <a:cs typeface="Times New Roman" panose="02020603050405020304" pitchFamily="18" charset="0"/>
            </a:endParaRPr>
          </a:p>
          <a:p>
            <a:endParaRPr lang="en-US" sz="1600" dirty="0" smtClean="0">
              <a:solidFill>
                <a:srgbClr val="000000"/>
              </a:solidFill>
              <a:latin typeface="Times New Roman" panose="02020603050405020304" pitchFamily="18" charset="0"/>
              <a:cs typeface="Times New Roman" panose="02020603050405020304" pitchFamily="18" charset="0"/>
            </a:endParaRPr>
          </a:p>
          <a:p>
            <a:endParaRPr lang="en-US" sz="1600" dirty="0">
              <a:solidFill>
                <a:srgbClr val="000000"/>
              </a:solidFill>
              <a:latin typeface="Times New Roman" panose="02020603050405020304" pitchFamily="18" charset="0"/>
              <a:cs typeface="Times New Roman" panose="02020603050405020304" pitchFamily="18" charset="0"/>
            </a:endParaRPr>
          </a:p>
          <a:p>
            <a:endParaRPr lang="en-US" sz="1600" dirty="0" smtClean="0">
              <a:solidFill>
                <a:srgbClr val="000000"/>
              </a:solidFill>
              <a:latin typeface="Times New Roman" panose="02020603050405020304" pitchFamily="18" charset="0"/>
              <a:cs typeface="Times New Roman" panose="02020603050405020304" pitchFamily="18" charset="0"/>
            </a:endParaRPr>
          </a:p>
          <a:p>
            <a:r>
              <a:rPr lang="en-US" sz="1600" dirty="0" err="1" smtClean="0">
                <a:solidFill>
                  <a:srgbClr val="000000"/>
                </a:solidFill>
                <a:latin typeface="Times New Roman" panose="02020603050405020304" pitchFamily="18" charset="0"/>
                <a:cs typeface="Times New Roman" panose="02020603050405020304" pitchFamily="18" charset="0"/>
              </a:rPr>
              <a:t>Рассказ</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получивший</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наибольшее</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количество</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баллов</a:t>
            </a:r>
            <a:r>
              <a:rPr lang="en-US" sz="1600" dirty="0">
                <a:solidFill>
                  <a:srgbClr val="000000"/>
                </a:solidFill>
                <a:latin typeface="Times New Roman" panose="02020603050405020304" pitchFamily="18" charset="0"/>
                <a:cs typeface="Times New Roman" panose="02020603050405020304" pitchFamily="18" charset="0"/>
              </a:rPr>
              <a:t>: </a:t>
            </a:r>
            <a:endParaRPr lang="en-US" sz="1600" dirty="0" smtClean="0">
              <a:solidFill>
                <a:srgbClr val="000000"/>
              </a:solidFill>
              <a:latin typeface="Times New Roman" panose="02020603050405020304" pitchFamily="18" charset="0"/>
              <a:cs typeface="Times New Roman" panose="02020603050405020304" pitchFamily="18" charset="0"/>
            </a:endParaRPr>
          </a:p>
          <a:p>
            <a:r>
              <a:rPr lang="en-US" sz="1600" dirty="0" smtClean="0">
                <a:solidFill>
                  <a:srgbClr val="000000"/>
                </a:solidFill>
                <a:latin typeface="Times New Roman" panose="02020603050405020304" pitchFamily="18" charset="0"/>
                <a:cs typeface="Times New Roman" panose="02020603050405020304" pitchFamily="18" charset="0"/>
              </a:rPr>
              <a:t>                                             A</a:t>
            </a:r>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fluffy</a:t>
            </a:r>
            <a:r>
              <a:rPr lang="en-US" sz="1600" dirty="0">
                <a:solidFill>
                  <a:srgbClr val="000000"/>
                </a:solidFill>
                <a:latin typeface="Times New Roman" panose="02020603050405020304" pitchFamily="18" charset="0"/>
                <a:cs typeface="Times New Roman" panose="02020603050405020304" pitchFamily="18" charset="0"/>
              </a:rPr>
              <a:t> tail </a:t>
            </a:r>
            <a:endParaRPr lang="en-US" sz="1600" dirty="0" smtClean="0">
              <a:solidFill>
                <a:srgbClr val="000000"/>
              </a:solidFill>
              <a:latin typeface="Times New Roman" panose="02020603050405020304" pitchFamily="18" charset="0"/>
              <a:cs typeface="Times New Roman" panose="02020603050405020304" pitchFamily="18" charset="0"/>
            </a:endParaRPr>
          </a:p>
          <a:p>
            <a:r>
              <a:rPr lang="en-US" sz="1600" dirty="0" smtClean="0">
                <a:solidFill>
                  <a:srgbClr val="000000"/>
                </a:solidFill>
                <a:latin typeface="Times New Roman" panose="02020603050405020304" pitchFamily="18" charset="0"/>
                <a:cs typeface="Times New Roman" panose="02020603050405020304" pitchFamily="18" charset="0"/>
              </a:rPr>
              <a:t>Once </a:t>
            </a:r>
            <a:r>
              <a:rPr lang="en-US" sz="1600" dirty="0">
                <a:solidFill>
                  <a:srgbClr val="000000"/>
                </a:solidFill>
                <a:latin typeface="Times New Roman" panose="02020603050405020304" pitchFamily="18" charset="0"/>
                <a:cs typeface="Times New Roman" panose="02020603050405020304" pitchFamily="18" charset="0"/>
              </a:rPr>
              <a:t>upon a time, I was sitting in my office and observing my </a:t>
            </a:r>
            <a:r>
              <a:rPr lang="en-US" sz="1600" b="1" dirty="0">
                <a:solidFill>
                  <a:srgbClr val="000000"/>
                </a:solidFill>
                <a:latin typeface="Times New Roman" panose="02020603050405020304" pitchFamily="18" charset="0"/>
                <a:cs typeface="Times New Roman" panose="02020603050405020304" pitchFamily="18" charset="0"/>
              </a:rPr>
              <a:t>ignorant </a:t>
            </a:r>
            <a:r>
              <a:rPr lang="en-US" sz="1600" dirty="0">
                <a:solidFill>
                  <a:srgbClr val="000000"/>
                </a:solidFill>
                <a:latin typeface="Times New Roman" panose="02020603050405020304" pitchFamily="18" charset="0"/>
                <a:cs typeface="Times New Roman" panose="02020603050405020304" pitchFamily="18" charset="0"/>
              </a:rPr>
              <a:t>colleagues. I glanced at the watch and discovered that it was time to go home. So, I unplugged all the </a:t>
            </a:r>
            <a:r>
              <a:rPr lang="en-US" sz="1600" b="1" dirty="0">
                <a:solidFill>
                  <a:srgbClr val="000000"/>
                </a:solidFill>
                <a:latin typeface="Times New Roman" panose="02020603050405020304" pitchFamily="18" charset="0"/>
                <a:cs typeface="Times New Roman" panose="02020603050405020304" pitchFamily="18" charset="0"/>
              </a:rPr>
              <a:t>cords</a:t>
            </a:r>
            <a:r>
              <a:rPr lang="en-US" sz="1600" dirty="0">
                <a:solidFill>
                  <a:srgbClr val="000000"/>
                </a:solidFill>
                <a:latin typeface="Times New Roman" panose="02020603050405020304" pitchFamily="18" charset="0"/>
                <a:cs typeface="Times New Roman" panose="02020603050405020304" pitchFamily="18" charset="0"/>
              </a:rPr>
              <a:t> from my laptop, put a note on the </a:t>
            </a:r>
            <a:r>
              <a:rPr lang="en-US" sz="1600" b="1" dirty="0">
                <a:solidFill>
                  <a:srgbClr val="000000"/>
                </a:solidFill>
                <a:latin typeface="Times New Roman" panose="02020603050405020304" pitchFamily="18" charset="0"/>
                <a:cs typeface="Times New Roman" panose="02020603050405020304" pitchFamily="18" charset="0"/>
              </a:rPr>
              <a:t>board</a:t>
            </a:r>
            <a:r>
              <a:rPr lang="en-US" sz="1600" dirty="0">
                <a:solidFill>
                  <a:srgbClr val="000000"/>
                </a:solidFill>
                <a:latin typeface="Times New Roman" panose="02020603050405020304" pitchFamily="18" charset="0"/>
                <a:cs typeface="Times New Roman" panose="02020603050405020304" pitchFamily="18" charset="0"/>
              </a:rPr>
              <a:t> and left my workplace. Bob told me: «Have a nice day!» I told him to have a nice day too. I left the office building, found my car in the car park and headed off to my home place. The way home usually takes an hour. It’s a boring trip, because while covering the distance I have to stay in an enormous </a:t>
            </a:r>
            <a:r>
              <a:rPr lang="en-US" sz="1600" b="1" dirty="0">
                <a:solidFill>
                  <a:srgbClr val="000000"/>
                </a:solidFill>
                <a:latin typeface="Times New Roman" panose="02020603050405020304" pitchFamily="18" charset="0"/>
                <a:cs typeface="Times New Roman" panose="02020603050405020304" pitchFamily="18" charset="0"/>
              </a:rPr>
              <a:t>traffic</a:t>
            </a:r>
            <a:r>
              <a:rPr lang="en-US" sz="1600" dirty="0">
                <a:solidFill>
                  <a:srgbClr val="000000"/>
                </a:solidFill>
                <a:latin typeface="Times New Roman" panose="02020603050405020304" pitchFamily="18" charset="0"/>
                <a:cs typeface="Times New Roman" panose="02020603050405020304" pitchFamily="18" charset="0"/>
              </a:rPr>
              <a:t> jam. Not to feel bored I switched on the radio and started waiting for the cars in front of me to move. Suddenly I saw something strange in front of my car. It looked like a roll of a newspaper. Then I understood that it was something fluffy and alive. I left the car and took the fluffy ball in my hands. It turned out to be a small cat with a fluffy tail. It looked miserable and was shivering with cold. I decided to take it home just to feed it, because my wife would never let it live with us. A year ago our cat left home and didn’t come back. After this incident Monica couldn’t see any other cats. Well, this time she was about throwing the poor kitten away, when she suddenly found a necklace on the cat with the cat’s owner’s address. The address was ours! It was our cat that we had lost. How happy we were!</a:t>
            </a:r>
            <a:r>
              <a:rPr lang="en-US" dirty="0"/>
              <a:t/>
            </a:r>
            <a:br>
              <a:rPr lang="en-US" dirty="0"/>
            </a:br>
            <a:r>
              <a:rPr lang="en-US" dirty="0"/>
              <a:t/>
            </a:r>
            <a:br>
              <a:rPr lang="en-US" dirty="0"/>
            </a:br>
            <a:endParaRPr lang="ru-RU" dirty="0"/>
          </a:p>
        </p:txBody>
      </p:sp>
    </p:spTree>
    <p:extLst>
      <p:ext uri="{BB962C8B-B14F-4D97-AF65-F5344CB8AC3E}">
        <p14:creationId xmlns:p14="http://schemas.microsoft.com/office/powerpoint/2010/main" val="3810562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            </a:t>
            </a:r>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Report</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923330"/>
          </a:xfrm>
          <a:prstGeom prst="rect">
            <a:avLst/>
          </a:prstGeom>
        </p:spPr>
        <p:txBody>
          <a:bodyPr wrap="square">
            <a:spAutoFit/>
          </a:bodyPr>
          <a:lstStyle/>
          <a:p>
            <a:r>
              <a:rPr lang="ru-RU" dirty="0"/>
              <a:t/>
            </a:r>
            <a:br>
              <a:rPr lang="ru-RU" dirty="0"/>
            </a:br>
            <a:r>
              <a:rPr lang="ru-RU" dirty="0"/>
              <a:t/>
            </a:r>
            <a:br>
              <a:rPr lang="ru-RU" dirty="0"/>
            </a:br>
            <a:endParaRPr lang="en-US" dirty="0">
              <a:solidFill>
                <a:srgbClr val="000000"/>
              </a:solidFill>
              <a:latin typeface="Times New Roman" panose="02020603050405020304" pitchFamily="18" charset="0"/>
            </a:endParaRPr>
          </a:p>
        </p:txBody>
      </p:sp>
      <p:sp>
        <p:nvSpPr>
          <p:cNvPr id="8" name="Прямоугольник 7"/>
          <p:cNvSpPr/>
          <p:nvPr/>
        </p:nvSpPr>
        <p:spPr>
          <a:xfrm>
            <a:off x="1175657" y="889844"/>
            <a:ext cx="7130143" cy="746871"/>
          </a:xfrm>
          <a:prstGeom prst="rect">
            <a:avLst/>
          </a:prstGeom>
        </p:spPr>
        <p:txBody>
          <a:bodyPr wrap="square">
            <a:spAutoFit/>
          </a:bodyPr>
          <a:lstStyle/>
          <a:p>
            <a:pPr lvl="0">
              <a:lnSpc>
                <a:spcPct val="90000"/>
              </a:lnSpc>
              <a:spcBef>
                <a:spcPts val="1000"/>
              </a:spcBef>
            </a:pPr>
            <a:endParaRPr lang="en-US" sz="2000" dirty="0" smtClean="0">
              <a:solidFill>
                <a:srgbClr val="000000"/>
              </a:solidFill>
              <a:latin typeface="Circe"/>
            </a:endParaRPr>
          </a:p>
          <a:p>
            <a:pPr lvl="0">
              <a:lnSpc>
                <a:spcPct val="90000"/>
              </a:lnSpc>
              <a:spcBef>
                <a:spcPts val="1000"/>
              </a:spcBef>
            </a:pPr>
            <a:endParaRPr lang="en-US" dirty="0">
              <a:solidFill>
                <a:srgbClr val="000000"/>
              </a:solidFill>
              <a:latin typeface="Circe"/>
            </a:endParaRPr>
          </a:p>
        </p:txBody>
      </p:sp>
      <p:sp>
        <p:nvSpPr>
          <p:cNvPr id="7" name="Прямоугольник 6"/>
          <p:cNvSpPr/>
          <p:nvPr/>
        </p:nvSpPr>
        <p:spPr>
          <a:xfrm>
            <a:off x="892629" y="-2018645"/>
            <a:ext cx="7772402" cy="4093428"/>
          </a:xfrm>
          <a:prstGeom prst="rect">
            <a:avLst/>
          </a:prstGeom>
        </p:spPr>
        <p:txBody>
          <a:bodyPr wrap="square">
            <a:spAutoFit/>
          </a:bodyPr>
          <a:lstStyle/>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sz="1600" dirty="0" smtClean="0">
              <a:solidFill>
                <a:srgbClr val="000000"/>
              </a:solidFill>
              <a:latin typeface="Times New Roman" panose="02020603050405020304" pitchFamily="18" charset="0"/>
              <a:cs typeface="Times New Roman" panose="02020603050405020304" pitchFamily="18" charset="0"/>
            </a:endParaRPr>
          </a:p>
          <a:p>
            <a:endParaRPr lang="en-US" sz="1600" dirty="0">
              <a:solidFill>
                <a:srgbClr val="000000"/>
              </a:solidFill>
              <a:latin typeface="Times New Roman" panose="02020603050405020304" pitchFamily="18" charset="0"/>
              <a:cs typeface="Times New Roman" panose="02020603050405020304" pitchFamily="18" charset="0"/>
            </a:endParaRPr>
          </a:p>
          <a:p>
            <a:endParaRPr lang="en-US" sz="1600" dirty="0" smtClean="0">
              <a:solidFill>
                <a:srgbClr val="000000"/>
              </a:solidFill>
              <a:latin typeface="Times New Roman" panose="02020603050405020304" pitchFamily="18" charset="0"/>
              <a:cs typeface="Times New Roman" panose="02020603050405020304" pitchFamily="18" charset="0"/>
            </a:endParaRPr>
          </a:p>
          <a:p>
            <a:endParaRPr lang="en-US" sz="1600" dirty="0">
              <a:solidFill>
                <a:srgbClr val="000000"/>
              </a:solidFill>
              <a:latin typeface="Times New Roman" panose="02020603050405020304" pitchFamily="18" charset="0"/>
              <a:cs typeface="Times New Roman" panose="02020603050405020304" pitchFamily="18" charset="0"/>
            </a:endParaRPr>
          </a:p>
          <a:p>
            <a:endParaRPr lang="en-US" sz="1600" dirty="0" smtClean="0">
              <a:solidFill>
                <a:srgbClr val="000000"/>
              </a:solidFill>
              <a:latin typeface="Times New Roman" panose="02020603050405020304" pitchFamily="18" charset="0"/>
              <a:cs typeface="Times New Roman" panose="02020603050405020304" pitchFamily="18" charset="0"/>
            </a:endParaRPr>
          </a:p>
          <a:p>
            <a:r>
              <a:rPr lang="en-US" dirty="0"/>
              <a:t/>
            </a:r>
            <a:br>
              <a:rPr lang="en-US" dirty="0"/>
            </a:br>
            <a:r>
              <a:rPr lang="en-US" dirty="0"/>
              <a:t/>
            </a:r>
            <a:br>
              <a:rPr lang="en-US" dirty="0"/>
            </a:br>
            <a:endParaRPr lang="ru-RU" dirty="0"/>
          </a:p>
        </p:txBody>
      </p:sp>
      <p:sp>
        <p:nvSpPr>
          <p:cNvPr id="9" name="Прямоугольник 8"/>
          <p:cNvSpPr/>
          <p:nvPr/>
        </p:nvSpPr>
        <p:spPr>
          <a:xfrm>
            <a:off x="1012369" y="-79653"/>
            <a:ext cx="7151917" cy="6401753"/>
          </a:xfrm>
          <a:prstGeom prst="rect">
            <a:avLst/>
          </a:prstGeom>
        </p:spPr>
        <p:txBody>
          <a:bodyPr wrap="square">
            <a:spAutoFit/>
          </a:bodyPr>
          <a:lstStyle/>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sz="2000" dirty="0">
              <a:solidFill>
                <a:srgbClr val="000000"/>
              </a:solidFill>
              <a:latin typeface="Times New Roman" panose="02020603050405020304" pitchFamily="18" charset="0"/>
              <a:cs typeface="Times New Roman" panose="02020603050405020304" pitchFamily="18" charset="0"/>
            </a:endParaRPr>
          </a:p>
          <a:p>
            <a:r>
              <a:rPr lang="ru-RU" sz="2000" dirty="0" smtClean="0">
                <a:solidFill>
                  <a:srgbClr val="000000"/>
                </a:solidFill>
                <a:latin typeface="Times New Roman" panose="02020603050405020304" pitchFamily="18" charset="0"/>
                <a:cs typeface="Times New Roman" panose="02020603050405020304" pitchFamily="18" charset="0"/>
              </a:rPr>
              <a:t>Отчет</a:t>
            </a:r>
            <a:r>
              <a:rPr lang="ru-RU" sz="2000" dirty="0">
                <a:solidFill>
                  <a:srgbClr val="000000"/>
                </a:solidFill>
                <a:latin typeface="Times New Roman" panose="02020603050405020304" pitchFamily="18" charset="0"/>
                <a:cs typeface="Times New Roman" panose="02020603050405020304" pitchFamily="18" charset="0"/>
              </a:rPr>
              <a:t> — развернутое информационное сообщение. Текст в этом жанре должен соответствовать следующим требованиям: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ru-RU" sz="2000" dirty="0" smtClean="0">
                <a:solidFill>
                  <a:srgbClr val="000000"/>
                </a:solidFill>
                <a:latin typeface="Times New Roman" panose="02020603050405020304" pitchFamily="18" charset="0"/>
                <a:cs typeface="Times New Roman" panose="02020603050405020304" pitchFamily="18" charset="0"/>
              </a:rPr>
              <a:t>При </a:t>
            </a:r>
            <a:r>
              <a:rPr lang="ru-RU" sz="2000" dirty="0">
                <a:solidFill>
                  <a:srgbClr val="000000"/>
                </a:solidFill>
                <a:latin typeface="Times New Roman" panose="02020603050405020304" pitchFamily="18" charset="0"/>
                <a:cs typeface="Times New Roman" panose="02020603050405020304" pitchFamily="18" charset="0"/>
              </a:rPr>
              <a:t>необходимости наличие заголовка и подзаголовков перед абзацами.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ru-RU" sz="2000" dirty="0" smtClean="0">
                <a:solidFill>
                  <a:srgbClr val="000000"/>
                </a:solidFill>
                <a:latin typeface="Times New Roman" panose="02020603050405020304" pitchFamily="18" charset="0"/>
                <a:cs typeface="Times New Roman" panose="02020603050405020304" pitchFamily="18" charset="0"/>
              </a:rPr>
              <a:t>Описание </a:t>
            </a:r>
            <a:r>
              <a:rPr lang="ru-RU" sz="2000" dirty="0">
                <a:solidFill>
                  <a:srgbClr val="000000"/>
                </a:solidFill>
                <a:latin typeface="Times New Roman" panose="02020603050405020304" pitchFamily="18" charset="0"/>
                <a:cs typeface="Times New Roman" panose="02020603050405020304" pitchFamily="18" charset="0"/>
              </a:rPr>
              <a:t>цели во введении.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ru-RU" sz="2000" dirty="0" smtClean="0">
                <a:solidFill>
                  <a:srgbClr val="000000"/>
                </a:solidFill>
                <a:latin typeface="Times New Roman" panose="02020603050405020304" pitchFamily="18" charset="0"/>
                <a:cs typeface="Times New Roman" panose="02020603050405020304" pitchFamily="18" charset="0"/>
              </a:rPr>
              <a:t>Данные </a:t>
            </a:r>
            <a:r>
              <a:rPr lang="ru-RU" sz="2000" dirty="0">
                <a:solidFill>
                  <a:srgbClr val="000000"/>
                </a:solidFill>
                <a:latin typeface="Times New Roman" panose="02020603050405020304" pitchFamily="18" charset="0"/>
                <a:cs typeface="Times New Roman" panose="02020603050405020304" pitchFamily="18" charset="0"/>
              </a:rPr>
              <a:t>о том, как собиралась информация</a:t>
            </a:r>
            <a:r>
              <a:rPr lang="ru-RU" sz="2000" dirty="0" smtClean="0">
                <a:solidFill>
                  <a:srgbClr val="000000"/>
                </a:solidFill>
                <a:latin typeface="Times New Roman" panose="02020603050405020304" pitchFamily="18" charset="0"/>
                <a:cs typeface="Times New Roman" panose="02020603050405020304" pitchFamily="18" charset="0"/>
              </a:rPr>
              <a:t>.</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ru-RU" sz="2000" dirty="0" smtClean="0">
                <a:solidFill>
                  <a:srgbClr val="000000"/>
                </a:solidFill>
                <a:latin typeface="Times New Roman" panose="02020603050405020304" pitchFamily="18" charset="0"/>
                <a:cs typeface="Times New Roman" panose="02020603050405020304" pitchFamily="18" charset="0"/>
              </a:rPr>
              <a:t>Анализ </a:t>
            </a:r>
            <a:r>
              <a:rPr lang="ru-RU" sz="2000" dirty="0">
                <a:solidFill>
                  <a:srgbClr val="000000"/>
                </a:solidFill>
                <a:latin typeface="Times New Roman" panose="02020603050405020304" pitchFamily="18" charset="0"/>
                <a:cs typeface="Times New Roman" panose="02020603050405020304" pitchFamily="18" charset="0"/>
              </a:rPr>
              <a:t>фактов, оценивание мнений, сравнение, сопоставление, выяснение причин в основной части</a:t>
            </a:r>
            <a:r>
              <a:rPr lang="ru-RU" sz="2000" dirty="0" smtClean="0">
                <a:solidFill>
                  <a:srgbClr val="000000"/>
                </a:solidFill>
                <a:latin typeface="Times New Roman" panose="02020603050405020304" pitchFamily="18" charset="0"/>
                <a:cs typeface="Times New Roman" panose="02020603050405020304" pitchFamily="18" charset="0"/>
              </a:rPr>
              <a:t>.</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ru-RU" sz="2000" dirty="0" smtClean="0">
                <a:solidFill>
                  <a:srgbClr val="000000"/>
                </a:solidFill>
                <a:latin typeface="Times New Roman" panose="02020603050405020304" pitchFamily="18" charset="0"/>
                <a:cs typeface="Times New Roman" panose="02020603050405020304" pitchFamily="18" charset="0"/>
              </a:rPr>
              <a:t>Финальное </a:t>
            </a:r>
            <a:r>
              <a:rPr lang="ru-RU" sz="2000" dirty="0">
                <a:solidFill>
                  <a:srgbClr val="000000"/>
                </a:solidFill>
                <a:latin typeface="Times New Roman" panose="02020603050405020304" pitchFamily="18" charset="0"/>
                <a:cs typeface="Times New Roman" panose="02020603050405020304" pitchFamily="18" charset="0"/>
              </a:rPr>
              <a:t>оценивание и рекомендации в заключении. Соответствие формальному стилю (в отличие от эмоционального рассказа). </a:t>
            </a:r>
            <a:endParaRPr lang="en-US" sz="2000" dirty="0" smtClean="0">
              <a:solidFill>
                <a:srgbClr val="000000"/>
              </a:solidFill>
              <a:latin typeface="Times New Roman" panose="02020603050405020304" pitchFamily="18" charset="0"/>
              <a:cs typeface="Times New Roman" panose="02020603050405020304" pitchFamily="18" charset="0"/>
            </a:endParaRPr>
          </a:p>
          <a:p>
            <a:r>
              <a:rPr lang="ru-RU" sz="2000" dirty="0" smtClean="0">
                <a:solidFill>
                  <a:srgbClr val="000000"/>
                </a:solidFill>
                <a:latin typeface="Times New Roman" panose="02020603050405020304" pitchFamily="18" charset="0"/>
                <a:cs typeface="Times New Roman" panose="02020603050405020304" pitchFamily="18" charset="0"/>
              </a:rPr>
              <a:t>Использование </a:t>
            </a:r>
            <a:r>
              <a:rPr lang="ru-RU" sz="2000" dirty="0">
                <a:solidFill>
                  <a:srgbClr val="000000"/>
                </a:solidFill>
                <a:latin typeface="Times New Roman" panose="02020603050405020304" pitchFamily="18" charset="0"/>
                <a:cs typeface="Times New Roman" panose="02020603050405020304" pitchFamily="18" charset="0"/>
              </a:rPr>
              <a:t>выражений </a:t>
            </a:r>
            <a:r>
              <a:rPr lang="ru-RU" sz="2000" b="1" dirty="0">
                <a:solidFill>
                  <a:srgbClr val="000000"/>
                </a:solidFill>
                <a:latin typeface="Times New Roman" panose="02020603050405020304" pitchFamily="18" charset="0"/>
                <a:cs typeface="Times New Roman" panose="02020603050405020304" pitchFamily="18" charset="0"/>
              </a:rPr>
              <a:t>«</a:t>
            </a:r>
            <a:r>
              <a:rPr lang="ru-RU" sz="2000" b="1" dirty="0" err="1">
                <a:solidFill>
                  <a:srgbClr val="000000"/>
                </a:solidFill>
                <a:latin typeface="Times New Roman" panose="02020603050405020304" pitchFamily="18" charset="0"/>
                <a:cs typeface="Times New Roman" panose="02020603050405020304" pitchFamily="18" charset="0"/>
              </a:rPr>
              <a:t>The</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aim</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of</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this</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report</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is</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to</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assess</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The</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majority</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said</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that</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they</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while</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whereas</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comparison</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The</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following</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conclusions</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can</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be</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drawn</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As</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can</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be</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seen</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from</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the</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findings</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of</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this</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report</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the</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only</a:t>
            </a:r>
            <a:r>
              <a:rPr lang="ru-RU" sz="2000" b="1" dirty="0" smtClean="0">
                <a:solidFill>
                  <a:srgbClr val="000000"/>
                </a:solidFill>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782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5" name="Прямоугольник 4"/>
          <p:cNvSpPr/>
          <p:nvPr/>
        </p:nvSpPr>
        <p:spPr>
          <a:xfrm>
            <a:off x="2206950" y="798560"/>
            <a:ext cx="4730097" cy="1077218"/>
          </a:xfrm>
          <a:prstGeom prst="rect">
            <a:avLst/>
          </a:prstGeom>
        </p:spPr>
        <p:txBody>
          <a:bodyPr wrap="square">
            <a:spAutoFit/>
          </a:bodyPr>
          <a:lstStyle/>
          <a:p>
            <a:pPr lvl="0" algn="ctr"/>
            <a:r>
              <a:rPr lang="ru-RU" sz="32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Длительность олимпиады</a:t>
            </a:r>
            <a:endParaRPr lang="ru-RU" sz="32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6" name="Прямоугольник 5"/>
          <p:cNvSpPr/>
          <p:nvPr/>
        </p:nvSpPr>
        <p:spPr>
          <a:xfrm>
            <a:off x="1038975" y="2551837"/>
            <a:ext cx="6907595" cy="1815882"/>
          </a:xfrm>
          <a:prstGeom prst="rect">
            <a:avLst/>
          </a:prstGeom>
        </p:spPr>
        <p:txBody>
          <a:bodyPr wrap="square">
            <a:spAutoFit/>
          </a:bodyPr>
          <a:lstStyle/>
          <a:p>
            <a:pPr lvl="0"/>
            <a:r>
              <a:rPr lang="ru-RU" sz="2800" dirty="0" smtClean="0">
                <a:solidFill>
                  <a:prstClr val="black"/>
                </a:solidFill>
              </a:rPr>
              <a:t>Рекомендуемая </a:t>
            </a:r>
            <a:r>
              <a:rPr lang="ru-RU" sz="2800" dirty="0">
                <a:solidFill>
                  <a:prstClr val="black"/>
                </a:solidFill>
              </a:rPr>
              <a:t>общая продолжительность четырех письменных конкурсов:</a:t>
            </a:r>
          </a:p>
          <a:p>
            <a:pPr lvl="0"/>
            <a:r>
              <a:rPr lang="ru-RU" sz="2800" dirty="0">
                <a:solidFill>
                  <a:prstClr val="black"/>
                </a:solidFill>
              </a:rPr>
              <a:t>для 7-8 классов – от 60 до 90 минут,</a:t>
            </a:r>
          </a:p>
          <a:p>
            <a:pPr lvl="0"/>
            <a:r>
              <a:rPr lang="ru-RU" sz="2800" dirty="0">
                <a:solidFill>
                  <a:prstClr val="black"/>
                </a:solidFill>
              </a:rPr>
              <a:t>для 9-11 классов – от 90 до 120 минут.</a:t>
            </a:r>
          </a:p>
        </p:txBody>
      </p:sp>
    </p:spTree>
    <p:extLst>
      <p:ext uri="{BB962C8B-B14F-4D97-AF65-F5344CB8AC3E}">
        <p14:creationId xmlns:p14="http://schemas.microsoft.com/office/powerpoint/2010/main" val="51173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            </a:t>
            </a:r>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Report</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923330"/>
          </a:xfrm>
          <a:prstGeom prst="rect">
            <a:avLst/>
          </a:prstGeom>
        </p:spPr>
        <p:txBody>
          <a:bodyPr wrap="square">
            <a:spAutoFit/>
          </a:bodyPr>
          <a:lstStyle/>
          <a:p>
            <a:r>
              <a:rPr lang="ru-RU" dirty="0"/>
              <a:t/>
            </a:r>
            <a:br>
              <a:rPr lang="ru-RU" dirty="0"/>
            </a:br>
            <a:r>
              <a:rPr lang="ru-RU" dirty="0"/>
              <a:t/>
            </a:r>
            <a:br>
              <a:rPr lang="ru-RU" dirty="0"/>
            </a:br>
            <a:endParaRPr lang="en-US" dirty="0">
              <a:solidFill>
                <a:srgbClr val="000000"/>
              </a:solidFill>
              <a:latin typeface="Times New Roman" panose="02020603050405020304" pitchFamily="18" charset="0"/>
            </a:endParaRPr>
          </a:p>
        </p:txBody>
      </p:sp>
      <p:sp>
        <p:nvSpPr>
          <p:cNvPr id="8" name="Прямоугольник 7"/>
          <p:cNvSpPr/>
          <p:nvPr/>
        </p:nvSpPr>
        <p:spPr>
          <a:xfrm>
            <a:off x="1175657" y="889844"/>
            <a:ext cx="7130143" cy="746871"/>
          </a:xfrm>
          <a:prstGeom prst="rect">
            <a:avLst/>
          </a:prstGeom>
        </p:spPr>
        <p:txBody>
          <a:bodyPr wrap="square">
            <a:spAutoFit/>
          </a:bodyPr>
          <a:lstStyle/>
          <a:p>
            <a:pPr lvl="0">
              <a:lnSpc>
                <a:spcPct val="90000"/>
              </a:lnSpc>
              <a:spcBef>
                <a:spcPts val="1000"/>
              </a:spcBef>
            </a:pPr>
            <a:endParaRPr lang="en-US" sz="2000" dirty="0" smtClean="0">
              <a:solidFill>
                <a:srgbClr val="000000"/>
              </a:solidFill>
              <a:latin typeface="Circe"/>
            </a:endParaRPr>
          </a:p>
          <a:p>
            <a:pPr lvl="0">
              <a:lnSpc>
                <a:spcPct val="90000"/>
              </a:lnSpc>
              <a:spcBef>
                <a:spcPts val="1000"/>
              </a:spcBef>
            </a:pPr>
            <a:endParaRPr lang="en-US" dirty="0">
              <a:solidFill>
                <a:srgbClr val="000000"/>
              </a:solidFill>
              <a:latin typeface="Circe"/>
            </a:endParaRPr>
          </a:p>
        </p:txBody>
      </p:sp>
      <p:sp>
        <p:nvSpPr>
          <p:cNvPr id="7" name="Прямоугольник 6"/>
          <p:cNvSpPr/>
          <p:nvPr/>
        </p:nvSpPr>
        <p:spPr>
          <a:xfrm>
            <a:off x="1038973" y="-79653"/>
            <a:ext cx="7462769" cy="2031325"/>
          </a:xfrm>
          <a:prstGeom prst="rect">
            <a:avLst/>
          </a:prstGeom>
        </p:spPr>
        <p:txBody>
          <a:bodyPr wrap="square">
            <a:spAutoFit/>
          </a:bodyPr>
          <a:lstStyle/>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p:txBody>
      </p:sp>
      <p:sp>
        <p:nvSpPr>
          <p:cNvPr id="9" name="Прямоугольник 8"/>
          <p:cNvSpPr/>
          <p:nvPr/>
        </p:nvSpPr>
        <p:spPr>
          <a:xfrm>
            <a:off x="892628" y="-910649"/>
            <a:ext cx="7522028" cy="7294305"/>
          </a:xfrm>
          <a:prstGeom prst="rect">
            <a:avLst/>
          </a:prstGeom>
        </p:spPr>
        <p:txBody>
          <a:bodyPr wrap="square">
            <a:spAutoFit/>
          </a:bodyPr>
          <a:lstStyle/>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r>
              <a:rPr lang="ru-RU" dirty="0" smtClean="0">
                <a:solidFill>
                  <a:srgbClr val="000000"/>
                </a:solidFill>
                <a:latin typeface="Times New Roman" panose="02020603050405020304" pitchFamily="18" charset="0"/>
                <a:cs typeface="Times New Roman" panose="02020603050405020304" pitchFamily="18" charset="0"/>
              </a:rPr>
              <a:t>Пример </a:t>
            </a:r>
            <a:endParaRPr lang="en-US"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Даны </a:t>
            </a:r>
            <a:r>
              <a:rPr lang="ru-RU" dirty="0">
                <a:solidFill>
                  <a:srgbClr val="000000"/>
                </a:solidFill>
                <a:latin typeface="Times New Roman" panose="02020603050405020304" pitchFamily="18" charset="0"/>
                <a:cs typeface="Times New Roman" panose="02020603050405020304" pitchFamily="18" charset="0"/>
              </a:rPr>
              <a:t>графики с информацией о сдаче экзаменов по различным предметам в 2015/2016 гг.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b="1" dirty="0" smtClean="0">
                <a:solidFill>
                  <a:srgbClr val="000000"/>
                </a:solidFill>
                <a:latin typeface="Times New Roman" panose="02020603050405020304" pitchFamily="18" charset="0"/>
                <a:cs typeface="Times New Roman" panose="02020603050405020304" pitchFamily="18" charset="0"/>
              </a:rPr>
              <a:t>Write </a:t>
            </a:r>
            <a:r>
              <a:rPr lang="en-US" b="1" dirty="0">
                <a:solidFill>
                  <a:srgbClr val="000000"/>
                </a:solidFill>
                <a:latin typeface="Times New Roman" panose="02020603050405020304" pitchFamily="18" charset="0"/>
                <a:cs typeface="Times New Roman" panose="02020603050405020304" pitchFamily="18" charset="0"/>
              </a:rPr>
              <a:t>a report to your school administration based on the chart below. Give recommendations what should be done to increase students’ interest and success in some subjects. Use the following words in your report: Affect, Fluctuate, Percent, Percentage, Trend. Underline the required words when used in your report. </a:t>
            </a:r>
            <a:r>
              <a:rPr lang="en-US" dirty="0">
                <a:solidFill>
                  <a:srgbClr val="000000"/>
                </a:solidFill>
                <a:latin typeface="Times New Roman" panose="02020603050405020304" pitchFamily="18" charset="0"/>
                <a:cs typeface="Times New Roman" panose="02020603050405020304" pitchFamily="18" charset="0"/>
              </a:rPr>
              <a:t>Time: 1 hour 15 minutes. </a:t>
            </a:r>
            <a:endParaRPr lang="en-US" dirty="0" smtClean="0">
              <a:solidFill>
                <a:srgbClr val="000000"/>
              </a:solidFill>
              <a:latin typeface="Times New Roman" panose="02020603050405020304" pitchFamily="18" charset="0"/>
              <a:cs typeface="Times New Roman" panose="02020603050405020304" pitchFamily="18" charset="0"/>
            </a:endParaRPr>
          </a:p>
          <a:p>
            <a:r>
              <a:rPr lang="en-US" b="1" dirty="0" smtClean="0">
                <a:solidFill>
                  <a:srgbClr val="000000"/>
                </a:solidFill>
                <a:latin typeface="Times New Roman" panose="02020603050405020304" pitchFamily="18" charset="0"/>
                <a:cs typeface="Times New Roman" panose="02020603050405020304" pitchFamily="18" charset="0"/>
              </a:rPr>
              <a:t>Remember</a:t>
            </a:r>
            <a:r>
              <a:rPr lang="en-US" b="1" dirty="0">
                <a:solidFill>
                  <a:srgbClr val="000000"/>
                </a:solidFill>
                <a:latin typeface="Times New Roman" panose="02020603050405020304" pitchFamily="18" charset="0"/>
                <a:cs typeface="Times New Roman" panose="02020603050405020304" pitchFamily="18" charset="0"/>
              </a:rPr>
              <a:t> to: make an introduction, summarize the information by selecting and reporting the main features (2 or more), make comparisons where relevant (2 or more), give recommendations (2 or more), make a conclusion, USE YOUR OWN WORDS AND EXPRESSIONS in your report. Write 300-350 words. </a:t>
            </a:r>
            <a:r>
              <a:rPr lang="ru-RU" dirty="0">
                <a:solidFill>
                  <a:srgbClr val="000000"/>
                </a:solidFill>
                <a:latin typeface="Times New Roman" panose="02020603050405020304" pitchFamily="18" charset="0"/>
                <a:cs typeface="Times New Roman" panose="02020603050405020304" pitchFamily="18" charset="0"/>
              </a:rPr>
              <a:t>Пояснение: От </a:t>
            </a:r>
            <a:r>
              <a:rPr lang="ru-RU" dirty="0" smtClean="0">
                <a:solidFill>
                  <a:srgbClr val="000000"/>
                </a:solidFill>
                <a:latin typeface="Times New Roman" panose="02020603050405020304" pitchFamily="18" charset="0"/>
                <a:cs typeface="Times New Roman" panose="02020603050405020304" pitchFamily="18" charset="0"/>
              </a:rPr>
              <a:t>вас </a:t>
            </a:r>
            <a:r>
              <a:rPr lang="ru-RU" dirty="0">
                <a:solidFill>
                  <a:srgbClr val="000000"/>
                </a:solidFill>
                <a:latin typeface="Times New Roman" panose="02020603050405020304" pitchFamily="18" charset="0"/>
                <a:cs typeface="Times New Roman" panose="02020603050405020304" pitchFamily="18" charset="0"/>
              </a:rPr>
              <a:t>требуется написать с использованием определенных слов отчет для школьной администрации. Отчет по графикам: сравнить данные и представить рекомендации о том, как поднять интерес к менее популярным предметам</a:t>
            </a:r>
            <a:r>
              <a:rPr lang="ru-RU" dirty="0" smtClean="0">
                <a:solidFill>
                  <a:srgbClr val="00000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806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830997"/>
          </a:xfrm>
          <a:prstGeom prst="rect">
            <a:avLst/>
          </a:prstGeom>
        </p:spPr>
        <p:txBody>
          <a:bodyPr wrap="square">
            <a:spAutoFit/>
          </a:bodyPr>
          <a:lstStyle/>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            </a:t>
            </a:r>
            <a:r>
              <a:rPr lang="ru-RU" sz="2400" b="1" dirty="0" smtClean="0">
                <a:solidFill>
                  <a:srgbClr val="000000"/>
                </a:solidFill>
                <a:latin typeface="Times New Roman" panose="02020603050405020304" pitchFamily="18" charset="0"/>
              </a:rPr>
              <a:t> </a:t>
            </a:r>
            <a:r>
              <a:rPr lang="en-US" sz="2400" b="1" dirty="0" smtClean="0">
                <a:solidFill>
                  <a:srgbClr val="000000"/>
                </a:solidFill>
                <a:latin typeface="Times New Roman" panose="02020603050405020304" pitchFamily="18" charset="0"/>
              </a:rPr>
              <a:t>Report</a:t>
            </a: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923330"/>
          </a:xfrm>
          <a:prstGeom prst="rect">
            <a:avLst/>
          </a:prstGeom>
        </p:spPr>
        <p:txBody>
          <a:bodyPr wrap="square">
            <a:spAutoFit/>
          </a:bodyPr>
          <a:lstStyle/>
          <a:p>
            <a:r>
              <a:rPr lang="ru-RU" dirty="0"/>
              <a:t/>
            </a:r>
            <a:br>
              <a:rPr lang="ru-RU" dirty="0"/>
            </a:br>
            <a:r>
              <a:rPr lang="ru-RU" dirty="0"/>
              <a:t/>
            </a:r>
            <a:br>
              <a:rPr lang="ru-RU" dirty="0"/>
            </a:br>
            <a:endParaRPr lang="en-US" dirty="0">
              <a:solidFill>
                <a:srgbClr val="000000"/>
              </a:solidFill>
              <a:latin typeface="Times New Roman" panose="02020603050405020304" pitchFamily="18" charset="0"/>
            </a:endParaRPr>
          </a:p>
        </p:txBody>
      </p:sp>
      <p:sp>
        <p:nvSpPr>
          <p:cNvPr id="8" name="Прямоугольник 7"/>
          <p:cNvSpPr/>
          <p:nvPr/>
        </p:nvSpPr>
        <p:spPr>
          <a:xfrm>
            <a:off x="1175657" y="889844"/>
            <a:ext cx="7130143" cy="746871"/>
          </a:xfrm>
          <a:prstGeom prst="rect">
            <a:avLst/>
          </a:prstGeom>
        </p:spPr>
        <p:txBody>
          <a:bodyPr wrap="square">
            <a:spAutoFit/>
          </a:bodyPr>
          <a:lstStyle/>
          <a:p>
            <a:pPr lvl="0">
              <a:lnSpc>
                <a:spcPct val="90000"/>
              </a:lnSpc>
              <a:spcBef>
                <a:spcPts val="1000"/>
              </a:spcBef>
            </a:pPr>
            <a:endParaRPr lang="en-US" sz="2000" dirty="0" smtClean="0">
              <a:solidFill>
                <a:srgbClr val="000000"/>
              </a:solidFill>
              <a:latin typeface="Circe"/>
            </a:endParaRPr>
          </a:p>
          <a:p>
            <a:pPr lvl="0">
              <a:lnSpc>
                <a:spcPct val="90000"/>
              </a:lnSpc>
              <a:spcBef>
                <a:spcPts val="1000"/>
              </a:spcBef>
            </a:pPr>
            <a:endParaRPr lang="en-US" dirty="0">
              <a:solidFill>
                <a:srgbClr val="000000"/>
              </a:solidFill>
              <a:latin typeface="Circe"/>
            </a:endParaRPr>
          </a:p>
        </p:txBody>
      </p:sp>
      <p:sp>
        <p:nvSpPr>
          <p:cNvPr id="7" name="Прямоугольник 6"/>
          <p:cNvSpPr/>
          <p:nvPr/>
        </p:nvSpPr>
        <p:spPr>
          <a:xfrm>
            <a:off x="1038973" y="-79653"/>
            <a:ext cx="7462769" cy="2031325"/>
          </a:xfrm>
          <a:prstGeom prst="rect">
            <a:avLst/>
          </a:prstGeom>
        </p:spPr>
        <p:txBody>
          <a:bodyPr wrap="square">
            <a:spAutoFit/>
          </a:bodyPr>
          <a:lstStyle/>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p:txBody>
      </p:sp>
      <p:sp>
        <p:nvSpPr>
          <p:cNvPr id="9" name="Прямоугольник 8"/>
          <p:cNvSpPr/>
          <p:nvPr/>
        </p:nvSpPr>
        <p:spPr>
          <a:xfrm>
            <a:off x="783771" y="-3265140"/>
            <a:ext cx="7522029" cy="9110186"/>
          </a:xfrm>
          <a:prstGeom prst="rect">
            <a:avLst/>
          </a:prstGeom>
        </p:spPr>
        <p:txBody>
          <a:bodyPr wrap="square">
            <a:spAutoFit/>
          </a:bodyPr>
          <a:lstStyle/>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endParaRPr lang="ru-RU" sz="1600" dirty="0">
              <a:solidFill>
                <a:srgbClr val="000000"/>
              </a:solidFill>
              <a:latin typeface="Times New Roman" panose="02020603050405020304" pitchFamily="18" charset="0"/>
              <a:cs typeface="Times New Roman" panose="02020603050405020304" pitchFamily="18" charset="0"/>
            </a:endParaRPr>
          </a:p>
          <a:p>
            <a:endParaRPr lang="ru-RU" sz="1600" dirty="0" smtClean="0">
              <a:solidFill>
                <a:srgbClr val="000000"/>
              </a:solidFill>
              <a:latin typeface="Times New Roman" panose="02020603050405020304" pitchFamily="18" charset="0"/>
              <a:cs typeface="Times New Roman" panose="02020603050405020304" pitchFamily="18" charset="0"/>
            </a:endParaRPr>
          </a:p>
          <a:p>
            <a:r>
              <a:rPr lang="ru-RU" sz="1400" b="1" dirty="0" smtClean="0">
                <a:solidFill>
                  <a:srgbClr val="000000"/>
                </a:solidFill>
                <a:latin typeface="Times New Roman" panose="02020603050405020304" pitchFamily="18" charset="0"/>
                <a:cs typeface="Times New Roman" panose="02020603050405020304" pitchFamily="18" charset="0"/>
              </a:rPr>
              <a:t>  </a:t>
            </a:r>
            <a:r>
              <a:rPr lang="en-US" sz="1400" b="1" dirty="0" smtClean="0">
                <a:solidFill>
                  <a:srgbClr val="000000"/>
                </a:solidFill>
                <a:latin typeface="Times New Roman" panose="02020603050405020304" pitchFamily="18" charset="0"/>
                <a:cs typeface="Times New Roman" panose="02020603050405020304" pitchFamily="18" charset="0"/>
              </a:rPr>
              <a:t>The </a:t>
            </a:r>
            <a:r>
              <a:rPr lang="en-US" sz="1400" b="1" dirty="0">
                <a:solidFill>
                  <a:srgbClr val="000000"/>
                </a:solidFill>
                <a:latin typeface="Times New Roman" panose="02020603050405020304" pitchFamily="18" charset="0"/>
                <a:cs typeface="Times New Roman" panose="02020603050405020304" pitchFamily="18" charset="0"/>
              </a:rPr>
              <a:t>aim of this report </a:t>
            </a:r>
            <a:r>
              <a:rPr lang="en-US" sz="1400" dirty="0">
                <a:solidFill>
                  <a:srgbClr val="000000"/>
                </a:solidFill>
                <a:latin typeface="Times New Roman" panose="02020603050405020304" pitchFamily="18" charset="0"/>
                <a:cs typeface="Times New Roman" panose="02020603050405020304" pitchFamily="18" charset="0"/>
              </a:rPr>
              <a:t>is to recommend what should be done in order to make students interested and successful in some school subjects. The chart was used to analyze the information. The biggest number of both boys and girls has passed state exams in computer science, mathematics and foreign languages. The </a:t>
            </a:r>
            <a:r>
              <a:rPr lang="en-US" sz="1400" b="1" dirty="0">
                <a:solidFill>
                  <a:srgbClr val="000000"/>
                </a:solidFill>
                <a:latin typeface="Times New Roman" panose="02020603050405020304" pitchFamily="18" charset="0"/>
                <a:cs typeface="Times New Roman" panose="02020603050405020304" pitchFamily="18" charset="0"/>
              </a:rPr>
              <a:t>percentage </a:t>
            </a:r>
            <a:r>
              <a:rPr lang="en-US" sz="1400" dirty="0">
                <a:solidFill>
                  <a:srgbClr val="000000"/>
                </a:solidFill>
                <a:latin typeface="Times New Roman" panose="02020603050405020304" pitchFamily="18" charset="0"/>
                <a:cs typeface="Times New Roman" panose="02020603050405020304" pitchFamily="18" charset="0"/>
              </a:rPr>
              <a:t>of them is higher than 40. The choice of chemistry, physics and geography appears to be a little bit lower — its data </a:t>
            </a:r>
            <a:r>
              <a:rPr lang="en-US" sz="1400" b="1" dirty="0">
                <a:solidFill>
                  <a:srgbClr val="000000"/>
                </a:solidFill>
                <a:latin typeface="Times New Roman" panose="02020603050405020304" pitchFamily="18" charset="0"/>
                <a:cs typeface="Times New Roman" panose="02020603050405020304" pitchFamily="18" charset="0"/>
              </a:rPr>
              <a:t>fluctuate</a:t>
            </a:r>
            <a:r>
              <a:rPr lang="en-US" sz="1400" dirty="0">
                <a:solidFill>
                  <a:srgbClr val="000000"/>
                </a:solidFill>
                <a:latin typeface="Times New Roman" panose="02020603050405020304" pitchFamily="18" charset="0"/>
                <a:cs typeface="Times New Roman" panose="02020603050405020304" pitchFamily="18" charset="0"/>
              </a:rPr>
              <a:t>s from 30 to 40 percent. History is the least popular subject students have passed state exam in. </a:t>
            </a:r>
            <a:endParaRPr lang="ru-RU" sz="1400" dirty="0" smtClean="0">
              <a:solidFill>
                <a:srgbClr val="000000"/>
              </a:solidFill>
              <a:latin typeface="Times New Roman" panose="02020603050405020304" pitchFamily="18" charset="0"/>
              <a:cs typeface="Times New Roman" panose="02020603050405020304" pitchFamily="18" charset="0"/>
            </a:endParaRPr>
          </a:p>
          <a:p>
            <a:r>
              <a:rPr lang="ru-RU" sz="1400" dirty="0" smtClean="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Computer </a:t>
            </a:r>
            <a:r>
              <a:rPr lang="en-US" sz="1400" dirty="0">
                <a:solidFill>
                  <a:srgbClr val="000000"/>
                </a:solidFill>
                <a:latin typeface="Times New Roman" panose="02020603050405020304" pitchFamily="18" charset="0"/>
                <a:cs typeface="Times New Roman" panose="02020603050405020304" pitchFamily="18" charset="0"/>
              </a:rPr>
              <a:t>science exam was the most popular one among girls. It is because of the fact that the IT development greatly </a:t>
            </a:r>
            <a:r>
              <a:rPr lang="en-US" sz="1400" b="1" dirty="0">
                <a:solidFill>
                  <a:srgbClr val="000000"/>
                </a:solidFill>
                <a:latin typeface="Times New Roman" panose="02020603050405020304" pitchFamily="18" charset="0"/>
                <a:cs typeface="Times New Roman" panose="02020603050405020304" pitchFamily="18" charset="0"/>
              </a:rPr>
              <a:t>affect</a:t>
            </a:r>
            <a:r>
              <a:rPr lang="en-US" sz="1400" dirty="0">
                <a:solidFill>
                  <a:srgbClr val="000000"/>
                </a:solidFill>
                <a:latin typeface="Times New Roman" panose="02020603050405020304" pitchFamily="18" charset="0"/>
                <a:cs typeface="Times New Roman" panose="02020603050405020304" pitchFamily="18" charset="0"/>
              </a:rPr>
              <a:t>ed the demand for programmers. </a:t>
            </a:r>
            <a:r>
              <a:rPr lang="en-US" sz="1400" b="1" dirty="0">
                <a:solidFill>
                  <a:srgbClr val="000000"/>
                </a:solidFill>
                <a:latin typeface="Times New Roman" panose="02020603050405020304" pitchFamily="18" charset="0"/>
                <a:cs typeface="Times New Roman" panose="02020603050405020304" pitchFamily="18" charset="0"/>
              </a:rPr>
              <a:t>However</a:t>
            </a:r>
            <a:r>
              <a:rPr lang="en-US" sz="1400" dirty="0">
                <a:solidFill>
                  <a:srgbClr val="000000"/>
                </a:solidFill>
                <a:latin typeface="Times New Roman" panose="02020603050405020304" pitchFamily="18" charset="0"/>
                <a:cs typeface="Times New Roman" panose="02020603050405020304" pitchFamily="18" charset="0"/>
              </a:rPr>
              <a:t>, in 2015-2016 academic year most boys passed mathematics exam, following the </a:t>
            </a:r>
            <a:r>
              <a:rPr lang="en-US" sz="1400" b="1" dirty="0">
                <a:solidFill>
                  <a:srgbClr val="000000"/>
                </a:solidFill>
                <a:latin typeface="Times New Roman" panose="02020603050405020304" pitchFamily="18" charset="0"/>
                <a:cs typeface="Times New Roman" panose="02020603050405020304" pitchFamily="18" charset="0"/>
              </a:rPr>
              <a:t>trend </a:t>
            </a:r>
            <a:r>
              <a:rPr lang="en-US" sz="1400" dirty="0">
                <a:solidFill>
                  <a:srgbClr val="000000"/>
                </a:solidFill>
                <a:latin typeface="Times New Roman" panose="02020603050405020304" pitchFamily="18" charset="0"/>
                <a:cs typeface="Times New Roman" panose="02020603050405020304" pitchFamily="18" charset="0"/>
              </a:rPr>
              <a:t>of being more interested in mathematical sciences than practical areas. Speaking about less popular subjects, it should be stressed that only 14 percent of girls succeeded in passing state exam in chemistry, whereas 20 percent of boys managed to pass geography exam. </a:t>
            </a:r>
            <a:endParaRPr lang="ru-RU" sz="1400" dirty="0" smtClean="0">
              <a:solidFill>
                <a:srgbClr val="000000"/>
              </a:solidFill>
              <a:latin typeface="Times New Roman" panose="02020603050405020304" pitchFamily="18" charset="0"/>
              <a:cs typeface="Times New Roman" panose="02020603050405020304" pitchFamily="18" charset="0"/>
            </a:endParaRPr>
          </a:p>
          <a:p>
            <a:r>
              <a:rPr lang="ru-RU" sz="1400" dirty="0">
                <a:solidFill>
                  <a:srgbClr val="000000"/>
                </a:solidFill>
                <a:latin typeface="Times New Roman" panose="02020603050405020304" pitchFamily="18" charset="0"/>
                <a:cs typeface="Times New Roman" panose="02020603050405020304" pitchFamily="18" charset="0"/>
              </a:rPr>
              <a:t> </a:t>
            </a:r>
            <a:r>
              <a:rPr lang="ru-RU" sz="1400" dirty="0" smtClean="0">
                <a:solidFill>
                  <a:srgbClr val="000000"/>
                </a:solidFill>
                <a:latin typeface="Times New Roman" panose="02020603050405020304" pitchFamily="18" charset="0"/>
                <a:cs typeface="Times New Roman" panose="02020603050405020304" pitchFamily="18" charset="0"/>
              </a:rPr>
              <a:t> </a:t>
            </a:r>
            <a:r>
              <a:rPr lang="en-US" sz="1400" b="1" dirty="0" smtClean="0">
                <a:solidFill>
                  <a:srgbClr val="000000"/>
                </a:solidFill>
                <a:latin typeface="Times New Roman" panose="02020603050405020304" pitchFamily="18" charset="0"/>
                <a:cs typeface="Times New Roman" panose="02020603050405020304" pitchFamily="18" charset="0"/>
              </a:rPr>
              <a:t>Judging </a:t>
            </a:r>
            <a:r>
              <a:rPr lang="en-US" sz="1400" b="1" dirty="0">
                <a:solidFill>
                  <a:srgbClr val="000000"/>
                </a:solidFill>
                <a:latin typeface="Times New Roman" panose="02020603050405020304" pitchFamily="18" charset="0"/>
                <a:cs typeface="Times New Roman" panose="02020603050405020304" pitchFamily="18" charset="0"/>
              </a:rPr>
              <a:t>by our research</a:t>
            </a:r>
            <a:r>
              <a:rPr lang="en-US" sz="1400" dirty="0">
                <a:solidFill>
                  <a:srgbClr val="000000"/>
                </a:solidFill>
                <a:latin typeface="Times New Roman" panose="02020603050405020304" pitchFamily="18" charset="0"/>
                <a:cs typeface="Times New Roman" panose="02020603050405020304" pitchFamily="18" charset="0"/>
              </a:rPr>
              <a:t>, w</a:t>
            </a:r>
            <a:r>
              <a:rPr lang="en-US" sz="1400" dirty="0" smtClean="0">
                <a:solidFill>
                  <a:srgbClr val="000000"/>
                </a:solidFill>
                <a:latin typeface="Times New Roman" panose="02020603050405020304" pitchFamily="18" charset="0"/>
                <a:cs typeface="Times New Roman" panose="02020603050405020304" pitchFamily="18" charset="0"/>
              </a:rPr>
              <a:t>e</a:t>
            </a:r>
            <a:r>
              <a:rPr lang="en-US" sz="1400" dirty="0">
                <a:solidFill>
                  <a:srgbClr val="000000"/>
                </a:solidFill>
                <a:latin typeface="Times New Roman" panose="02020603050405020304" pitchFamily="18" charset="0"/>
                <a:cs typeface="Times New Roman" panose="02020603050405020304" pitchFamily="18" charset="0"/>
              </a:rPr>
              <a:t> can give the following recommendations. </a:t>
            </a:r>
            <a:r>
              <a:rPr lang="en-US" sz="1400" b="1" dirty="0">
                <a:solidFill>
                  <a:srgbClr val="000000"/>
                </a:solidFill>
                <a:latin typeface="Times New Roman" panose="02020603050405020304" pitchFamily="18" charset="0"/>
                <a:cs typeface="Times New Roman" panose="02020603050405020304" pitchFamily="18" charset="0"/>
              </a:rPr>
              <a:t>On the one hand</a:t>
            </a:r>
            <a:r>
              <a:rPr lang="en-US" sz="1400" dirty="0">
                <a:solidFill>
                  <a:srgbClr val="000000"/>
                </a:solidFill>
                <a:latin typeface="Times New Roman" panose="02020603050405020304" pitchFamily="18" charset="0"/>
                <a:cs typeface="Times New Roman" panose="02020603050405020304" pitchFamily="18" charset="0"/>
              </a:rPr>
              <a:t>, to raise students’ interest in unpopular subjects such as chemistry, history and geography teachers should use modern technology such as computers and </a:t>
            </a:r>
            <a:r>
              <a:rPr lang="en-US" sz="1400" dirty="0" err="1">
                <a:solidFill>
                  <a:srgbClr val="000000"/>
                </a:solidFill>
                <a:latin typeface="Times New Roman" panose="02020603050405020304" pitchFamily="18" charset="0"/>
                <a:cs typeface="Times New Roman" panose="02020603050405020304" pitchFamily="18" charset="0"/>
              </a:rPr>
              <a:t>eboards</a:t>
            </a:r>
            <a:r>
              <a:rPr lang="en-US" sz="1400" dirty="0">
                <a:solidFill>
                  <a:srgbClr val="000000"/>
                </a:solidFill>
                <a:latin typeface="Times New Roman" panose="02020603050405020304" pitchFamily="18" charset="0"/>
                <a:cs typeface="Times New Roman" panose="02020603050405020304" pitchFamily="18" charset="0"/>
              </a:rPr>
              <a:t> during the lesson. </a:t>
            </a:r>
            <a:r>
              <a:rPr lang="en-US" sz="1400" b="1" dirty="0">
                <a:solidFill>
                  <a:srgbClr val="000000"/>
                </a:solidFill>
                <a:latin typeface="Times New Roman" panose="02020603050405020304" pitchFamily="18" charset="0"/>
                <a:cs typeface="Times New Roman" panose="02020603050405020304" pitchFamily="18" charset="0"/>
              </a:rPr>
              <a:t>On the other hand, </a:t>
            </a:r>
            <a:r>
              <a:rPr lang="en-US" sz="1400" dirty="0">
                <a:solidFill>
                  <a:srgbClr val="000000"/>
                </a:solidFill>
                <a:latin typeface="Times New Roman" panose="02020603050405020304" pitchFamily="18" charset="0"/>
                <a:cs typeface="Times New Roman" panose="02020603050405020304" pitchFamily="18" charset="0"/>
              </a:rPr>
              <a:t>group work and school projects may make them more interested in the subject</a:t>
            </a:r>
            <a:r>
              <a:rPr lang="en-US" sz="1400" b="1" dirty="0">
                <a:solidFill>
                  <a:srgbClr val="000000"/>
                </a:solidFill>
                <a:latin typeface="Times New Roman" panose="02020603050405020304" pitchFamily="18" charset="0"/>
                <a:cs typeface="Times New Roman" panose="02020603050405020304" pitchFamily="18" charset="0"/>
              </a:rPr>
              <a:t>. In conclusion, </a:t>
            </a:r>
            <a:r>
              <a:rPr lang="en-US" sz="1400" dirty="0">
                <a:solidFill>
                  <a:srgbClr val="000000"/>
                </a:solidFill>
                <a:latin typeface="Times New Roman" panose="02020603050405020304" pitchFamily="18" charset="0"/>
                <a:cs typeface="Times New Roman" panose="02020603050405020304" pitchFamily="18" charset="0"/>
              </a:rPr>
              <a:t>we can make a point that both interests and success of students do not depend on what kind of science a particular subject refers to. It is all about the education progress which can be improved by the use of special equipment and another way of studying</a:t>
            </a:r>
            <a:r>
              <a:rPr lang="en-US" sz="1400" dirty="0" smtClean="0">
                <a:solidFill>
                  <a:srgbClr val="000000"/>
                </a:solidFill>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682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0"/>
            <a:ext cx="8123464" cy="6857999"/>
          </a:xfrm>
        </p:spPr>
      </p:pic>
    </p:spTree>
    <p:extLst>
      <p:ext uri="{BB962C8B-B14F-4D97-AF65-F5344CB8AC3E}">
        <p14:creationId xmlns:p14="http://schemas.microsoft.com/office/powerpoint/2010/main" val="2252950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3170099"/>
          </a:xfrm>
          <a:prstGeom prst="rect">
            <a:avLst/>
          </a:prstGeom>
        </p:spPr>
        <p:txBody>
          <a:bodyPr wrap="square">
            <a:spAutoFit/>
          </a:bodyPr>
          <a:lstStyle/>
          <a:p>
            <a:pPr algn="ctr"/>
            <a:endPar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endPar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r>
              <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Ссылка</a:t>
            </a:r>
          </a:p>
          <a:p>
            <a:pPr algn="ctr"/>
            <a:endParaRPr lang="ru-RU" sz="24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r>
              <a:rPr lang="en-US" sz="3200" b="1" dirty="0">
                <a:latin typeface="BuSan"/>
              </a:rPr>
              <a:t>vos.olimpiada.ru</a:t>
            </a:r>
            <a:r>
              <a:rPr lang="en-US" sz="2400" dirty="0"/>
              <a:t/>
            </a:r>
            <a:br>
              <a:rPr lang="en-US" sz="2400" dirty="0"/>
            </a:br>
            <a:endParaRPr lang="ru-RU" sz="24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95438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p:txBody>
      </p:sp>
      <p:sp>
        <p:nvSpPr>
          <p:cNvPr id="6" name="Прямоугольник 5"/>
          <p:cNvSpPr/>
          <p:nvPr/>
        </p:nvSpPr>
        <p:spPr>
          <a:xfrm>
            <a:off x="1038975" y="1859340"/>
            <a:ext cx="7375681" cy="923330"/>
          </a:xfrm>
          <a:prstGeom prst="rect">
            <a:avLst/>
          </a:prstGeom>
        </p:spPr>
        <p:txBody>
          <a:bodyPr wrap="square">
            <a:spAutoFit/>
          </a:bodyPr>
          <a:lstStyle/>
          <a:p>
            <a:r>
              <a:rPr lang="ru-RU" dirty="0"/>
              <a:t/>
            </a:r>
            <a:br>
              <a:rPr lang="ru-RU" dirty="0"/>
            </a:br>
            <a:r>
              <a:rPr lang="ru-RU" dirty="0"/>
              <a:t/>
            </a:r>
            <a:br>
              <a:rPr lang="ru-RU" dirty="0"/>
            </a:br>
            <a:endParaRPr lang="en-US" dirty="0">
              <a:solidFill>
                <a:srgbClr val="000000"/>
              </a:solidFill>
              <a:latin typeface="Times New Roman" panose="02020603050405020304" pitchFamily="18" charset="0"/>
            </a:endParaRPr>
          </a:p>
        </p:txBody>
      </p:sp>
      <p:sp>
        <p:nvSpPr>
          <p:cNvPr id="8" name="Прямоугольник 7"/>
          <p:cNvSpPr/>
          <p:nvPr/>
        </p:nvSpPr>
        <p:spPr>
          <a:xfrm>
            <a:off x="1175657" y="889844"/>
            <a:ext cx="7130143" cy="746871"/>
          </a:xfrm>
          <a:prstGeom prst="rect">
            <a:avLst/>
          </a:prstGeom>
        </p:spPr>
        <p:txBody>
          <a:bodyPr wrap="square">
            <a:spAutoFit/>
          </a:bodyPr>
          <a:lstStyle/>
          <a:p>
            <a:pPr lvl="0">
              <a:lnSpc>
                <a:spcPct val="90000"/>
              </a:lnSpc>
              <a:spcBef>
                <a:spcPts val="1000"/>
              </a:spcBef>
            </a:pPr>
            <a:endParaRPr lang="en-US" sz="2000" dirty="0" smtClean="0">
              <a:solidFill>
                <a:srgbClr val="000000"/>
              </a:solidFill>
              <a:latin typeface="Circe"/>
            </a:endParaRPr>
          </a:p>
          <a:p>
            <a:pPr lvl="0">
              <a:lnSpc>
                <a:spcPct val="90000"/>
              </a:lnSpc>
              <a:spcBef>
                <a:spcPts val="1000"/>
              </a:spcBef>
            </a:pPr>
            <a:endParaRPr lang="en-US" dirty="0">
              <a:solidFill>
                <a:srgbClr val="000000"/>
              </a:solidFill>
              <a:latin typeface="Circe"/>
            </a:endParaRPr>
          </a:p>
        </p:txBody>
      </p:sp>
      <p:sp>
        <p:nvSpPr>
          <p:cNvPr id="7" name="Прямоугольник 6"/>
          <p:cNvSpPr/>
          <p:nvPr/>
        </p:nvSpPr>
        <p:spPr>
          <a:xfrm>
            <a:off x="1038973" y="-79653"/>
            <a:ext cx="7462769" cy="2031325"/>
          </a:xfrm>
          <a:prstGeom prst="rect">
            <a:avLst/>
          </a:prstGeom>
        </p:spPr>
        <p:txBody>
          <a:bodyPr wrap="square">
            <a:spAutoFit/>
          </a:bodyPr>
          <a:lstStyle/>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a:p>
            <a:endParaRPr lang="en-US" dirty="0">
              <a:solidFill>
                <a:srgbClr val="000000"/>
              </a:solidFill>
              <a:latin typeface="Circe"/>
            </a:endParaRPr>
          </a:p>
          <a:p>
            <a:endParaRPr lang="en-US" dirty="0" smtClean="0">
              <a:solidFill>
                <a:srgbClr val="000000"/>
              </a:solidFill>
              <a:latin typeface="Circe"/>
            </a:endParaRPr>
          </a:p>
        </p:txBody>
      </p:sp>
    </p:spTree>
    <p:extLst>
      <p:ext uri="{BB962C8B-B14F-4D97-AF65-F5344CB8AC3E}">
        <p14:creationId xmlns:p14="http://schemas.microsoft.com/office/powerpoint/2010/main" val="552213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9135879" cy="6858000"/>
          </a:xfrm>
          <a:prstGeom prst="rect">
            <a:avLst/>
          </a:prstGeom>
        </p:spPr>
      </p:pic>
      <p:sp>
        <p:nvSpPr>
          <p:cNvPr id="3" name="Прямоугольник 2"/>
          <p:cNvSpPr/>
          <p:nvPr/>
        </p:nvSpPr>
        <p:spPr>
          <a:xfrm>
            <a:off x="849085" y="335846"/>
            <a:ext cx="7358743" cy="5878532"/>
          </a:xfrm>
          <a:prstGeom prst="rect">
            <a:avLst/>
          </a:prstGeom>
        </p:spPr>
        <p:txBody>
          <a:bodyPr wrap="square">
            <a:spAutoFit/>
          </a:bodyPr>
          <a:lstStyle/>
          <a:p>
            <a:endParaRPr lang="ru-RU" dirty="0" smtClean="0">
              <a:solidFill>
                <a:srgbClr val="212529"/>
              </a:solidFill>
              <a:latin typeface="Times New Roman" panose="02020603050405020304" pitchFamily="18" charset="0"/>
              <a:cs typeface="Times New Roman" panose="02020603050405020304" pitchFamily="18" charset="0"/>
            </a:endParaRPr>
          </a:p>
          <a:p>
            <a:endParaRPr lang="ru-RU" dirty="0">
              <a:solidFill>
                <a:srgbClr val="212529"/>
              </a:solidFill>
              <a:latin typeface="Times New Roman" panose="02020603050405020304" pitchFamily="18" charset="0"/>
              <a:cs typeface="Times New Roman" panose="02020603050405020304" pitchFamily="18" charset="0"/>
            </a:endParaRPr>
          </a:p>
          <a:p>
            <a:r>
              <a:rPr lang="ru-RU" sz="2800" b="1" dirty="0" smtClean="0">
                <a:solidFill>
                  <a:srgbClr val="FF0000"/>
                </a:solidFill>
                <a:latin typeface="Times New Roman" panose="02020603050405020304" pitchFamily="18" charset="0"/>
                <a:cs typeface="Times New Roman" panose="02020603050405020304" pitchFamily="18" charset="0"/>
              </a:rPr>
              <a:t>Олимпиада </a:t>
            </a:r>
            <a:r>
              <a:rPr lang="ru-RU" sz="2800" b="1" dirty="0">
                <a:solidFill>
                  <a:srgbClr val="FF0000"/>
                </a:solidFill>
                <a:latin typeface="Times New Roman" panose="02020603050405020304" pitchFamily="18" charset="0"/>
                <a:cs typeface="Times New Roman" panose="02020603050405020304" pitchFamily="18" charset="0"/>
              </a:rPr>
              <a:t>по английскому языку </a:t>
            </a:r>
            <a:r>
              <a:rPr lang="ru-RU" b="1" dirty="0">
                <a:latin typeface="Times New Roman" panose="02020603050405020304" pitchFamily="18" charset="0"/>
                <a:cs typeface="Times New Roman" panose="02020603050405020304" pitchFamily="18" charset="0"/>
              </a:rPr>
              <a:t>состоит</a:t>
            </a:r>
            <a:r>
              <a:rPr lang="ru-RU" b="1" dirty="0">
                <a:solidFill>
                  <a:srgbClr val="FF0000"/>
                </a:solidFill>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из</a:t>
            </a:r>
            <a:r>
              <a:rPr lang="ru-RU"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5</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блоков</a:t>
            </a:r>
            <a:r>
              <a:rPr lang="ru-RU" dirty="0">
                <a:solidFill>
                  <a:srgbClr val="212529"/>
                </a:solidFill>
                <a:latin typeface="Times New Roman" panose="02020603050405020304" pitchFamily="18" charset="0"/>
                <a:cs typeface="Times New Roman" panose="02020603050405020304" pitchFamily="18" charset="0"/>
              </a:rPr>
              <a:t>, каждый из которых требует владения определённых навыков. </a:t>
            </a:r>
            <a:endParaRPr lang="ru-RU" dirty="0" smtClean="0">
              <a:solidFill>
                <a:srgbClr val="212529"/>
              </a:solidFill>
              <a:latin typeface="Times New Roman" panose="02020603050405020304" pitchFamily="18" charset="0"/>
              <a:cs typeface="Times New Roman" panose="02020603050405020304" pitchFamily="18" charset="0"/>
            </a:endParaRPr>
          </a:p>
          <a:p>
            <a:r>
              <a:rPr lang="ru-RU" sz="2400" b="1" dirty="0" err="1" smtClean="0">
                <a:solidFill>
                  <a:srgbClr val="002060"/>
                </a:solidFill>
                <a:latin typeface="Times New Roman" panose="02020603050405020304" pitchFamily="18" charset="0"/>
                <a:cs typeface="Times New Roman" panose="02020603050405020304" pitchFamily="18" charset="0"/>
              </a:rPr>
              <a:t>Listening</a:t>
            </a:r>
            <a:r>
              <a:rPr lang="ru-RU" sz="2400" b="1" dirty="0" smtClean="0">
                <a:solidFill>
                  <a:srgbClr val="002060"/>
                </a:solidFill>
                <a:latin typeface="Times New Roman" panose="02020603050405020304" pitchFamily="18" charset="0"/>
                <a:cs typeface="Times New Roman" panose="02020603050405020304" pitchFamily="18" charset="0"/>
              </a:rPr>
              <a:t>(</a:t>
            </a:r>
            <a:r>
              <a:rPr lang="ru-RU" sz="2400" b="1" dirty="0" err="1" smtClean="0">
                <a:solidFill>
                  <a:srgbClr val="002060"/>
                </a:solidFill>
                <a:latin typeface="Times New Roman" panose="02020603050405020304" pitchFamily="18" charset="0"/>
                <a:cs typeface="Times New Roman" panose="02020603050405020304" pitchFamily="18" charset="0"/>
              </a:rPr>
              <a:t>аудирование</a:t>
            </a:r>
            <a:r>
              <a:rPr lang="ru-RU" sz="2400" b="1" dirty="0">
                <a:solidFill>
                  <a:srgbClr val="002060"/>
                </a:solidFill>
                <a:latin typeface="Times New Roman" panose="02020603050405020304" pitchFamily="18" charset="0"/>
                <a:cs typeface="Times New Roman" panose="02020603050405020304" pitchFamily="18" charset="0"/>
              </a:rPr>
              <a:t>)</a:t>
            </a:r>
            <a:r>
              <a:rPr lang="ru-RU" dirty="0">
                <a:solidFill>
                  <a:srgbClr val="212529"/>
                </a:solidFill>
                <a:latin typeface="Times New Roman" panose="02020603050405020304" pitchFamily="18" charset="0"/>
                <a:cs typeface="Times New Roman" panose="02020603050405020304" pitchFamily="18" charset="0"/>
              </a:rPr>
              <a:t> проверяет способность учащихся воспринимать услышанный текст в объёме, достаточном для выполнения заданий. </a:t>
            </a:r>
            <a:endParaRPr lang="ru-RU" dirty="0" smtClean="0">
              <a:solidFill>
                <a:srgbClr val="212529"/>
              </a:solidFill>
              <a:latin typeface="Times New Roman" panose="02020603050405020304" pitchFamily="18" charset="0"/>
              <a:cs typeface="Times New Roman" panose="02020603050405020304" pitchFamily="18" charset="0"/>
            </a:endParaRPr>
          </a:p>
          <a:p>
            <a:r>
              <a:rPr lang="ru-RU" sz="2400" b="1" dirty="0" err="1" smtClean="0">
                <a:solidFill>
                  <a:srgbClr val="002060"/>
                </a:solidFill>
                <a:latin typeface="Times New Roman" panose="02020603050405020304" pitchFamily="18" charset="0"/>
                <a:cs typeface="Times New Roman" panose="02020603050405020304" pitchFamily="18" charset="0"/>
              </a:rPr>
              <a:t>Listening</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and</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Reading</a:t>
            </a:r>
            <a:r>
              <a:rPr lang="ru-RU" sz="2400" b="1" dirty="0" smtClean="0">
                <a:solidFill>
                  <a:srgbClr val="002060"/>
                </a:solidFill>
                <a:latin typeface="Times New Roman" panose="02020603050405020304" pitchFamily="18" charset="0"/>
                <a:cs typeface="Times New Roman" panose="02020603050405020304" pitchFamily="18" charset="0"/>
              </a:rPr>
              <a:t>(</a:t>
            </a:r>
            <a:r>
              <a:rPr lang="ru-RU" sz="2400" b="1" dirty="0" err="1" smtClean="0">
                <a:solidFill>
                  <a:srgbClr val="002060"/>
                </a:solidFill>
                <a:latin typeface="Times New Roman" panose="02020603050405020304" pitchFamily="18" charset="0"/>
                <a:cs typeface="Times New Roman" panose="02020603050405020304" pitchFamily="18" charset="0"/>
              </a:rPr>
              <a:t>аудирование</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и чтение) </a:t>
            </a:r>
            <a:r>
              <a:rPr lang="ru-RU" dirty="0">
                <a:solidFill>
                  <a:srgbClr val="212529"/>
                </a:solidFill>
                <a:latin typeface="Times New Roman" panose="02020603050405020304" pitchFamily="18" charset="0"/>
                <a:cs typeface="Times New Roman" panose="02020603050405020304" pitchFamily="18" charset="0"/>
              </a:rPr>
              <a:t>выявляет умение анализировать прослушанный и прочитанный тексты. </a:t>
            </a:r>
            <a:endParaRPr lang="ru-RU" dirty="0" smtClean="0">
              <a:solidFill>
                <a:srgbClr val="212529"/>
              </a:solidFill>
              <a:latin typeface="Times New Roman" panose="02020603050405020304" pitchFamily="18" charset="0"/>
              <a:cs typeface="Times New Roman" panose="02020603050405020304" pitchFamily="18" charset="0"/>
            </a:endParaRPr>
          </a:p>
          <a:p>
            <a:r>
              <a:rPr lang="ru-RU" sz="2400" b="1" dirty="0" err="1" smtClean="0">
                <a:solidFill>
                  <a:srgbClr val="002060"/>
                </a:solidFill>
                <a:latin typeface="Times New Roman" panose="02020603050405020304" pitchFamily="18" charset="0"/>
                <a:cs typeface="Times New Roman" panose="02020603050405020304" pitchFamily="18" charset="0"/>
              </a:rPr>
              <a:t>Reading</a:t>
            </a:r>
            <a:r>
              <a:rPr lang="ru-RU" sz="2400" b="1" dirty="0" smtClean="0">
                <a:solidFill>
                  <a:srgbClr val="002060"/>
                </a:solidFill>
                <a:latin typeface="Times New Roman" panose="02020603050405020304" pitchFamily="18" charset="0"/>
                <a:cs typeface="Times New Roman" panose="02020603050405020304" pitchFamily="18" charset="0"/>
              </a:rPr>
              <a:t>(чтение</a:t>
            </a:r>
            <a:r>
              <a:rPr lang="ru-RU" sz="2400" b="1" dirty="0">
                <a:solidFill>
                  <a:srgbClr val="002060"/>
                </a:solidFill>
                <a:latin typeface="Times New Roman" panose="02020603050405020304" pitchFamily="18" charset="0"/>
                <a:cs typeface="Times New Roman" panose="02020603050405020304" pitchFamily="18" charset="0"/>
              </a:rPr>
              <a:t>)</a:t>
            </a:r>
            <a:r>
              <a:rPr lang="ru-RU" sz="2400" dirty="0">
                <a:solidFill>
                  <a:srgbClr val="212529"/>
                </a:solidFill>
                <a:latin typeface="Times New Roman" panose="02020603050405020304" pitchFamily="18" charset="0"/>
                <a:cs typeface="Times New Roman" panose="02020603050405020304" pitchFamily="18" charset="0"/>
              </a:rPr>
              <a:t> </a:t>
            </a:r>
            <a:r>
              <a:rPr lang="ru-RU" dirty="0">
                <a:solidFill>
                  <a:srgbClr val="212529"/>
                </a:solidFill>
                <a:latin typeface="Times New Roman" panose="02020603050405020304" pitchFamily="18" charset="0"/>
                <a:cs typeface="Times New Roman" panose="02020603050405020304" pitchFamily="18" charset="0"/>
              </a:rPr>
              <a:t>служит критерием умения находить в тексте нужную информацию, понимать структурно-смысловые связи. </a:t>
            </a:r>
            <a:endParaRPr lang="ru-RU" dirty="0" smtClean="0">
              <a:solidFill>
                <a:srgbClr val="212529"/>
              </a:solidFill>
              <a:latin typeface="Times New Roman" panose="02020603050405020304" pitchFamily="18" charset="0"/>
              <a:cs typeface="Times New Roman" panose="02020603050405020304" pitchFamily="18" charset="0"/>
            </a:endParaRPr>
          </a:p>
          <a:p>
            <a:r>
              <a:rPr lang="ru-RU" sz="2400" b="1" dirty="0" err="1" smtClean="0">
                <a:solidFill>
                  <a:srgbClr val="002060"/>
                </a:solidFill>
                <a:latin typeface="Times New Roman" panose="02020603050405020304" pitchFamily="18" charset="0"/>
                <a:cs typeface="Times New Roman" panose="02020603050405020304" pitchFamily="18" charset="0"/>
              </a:rPr>
              <a:t>Use</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of</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English</a:t>
            </a:r>
            <a:r>
              <a:rPr lang="ru-RU" sz="2400" b="1" dirty="0" smtClean="0">
                <a:solidFill>
                  <a:srgbClr val="002060"/>
                </a:solidFill>
                <a:latin typeface="Times New Roman" panose="02020603050405020304" pitchFamily="18" charset="0"/>
                <a:cs typeface="Times New Roman" panose="02020603050405020304" pitchFamily="18" charset="0"/>
              </a:rPr>
              <a:t>(грамматика </a:t>
            </a:r>
            <a:r>
              <a:rPr lang="ru-RU" sz="2400" b="1" dirty="0">
                <a:solidFill>
                  <a:srgbClr val="002060"/>
                </a:solidFill>
                <a:latin typeface="Times New Roman" panose="02020603050405020304" pitchFamily="18" charset="0"/>
                <a:cs typeface="Times New Roman" panose="02020603050405020304" pitchFamily="18" charset="0"/>
              </a:rPr>
              <a:t>и лексика) </a:t>
            </a:r>
            <a:r>
              <a:rPr lang="ru-RU" dirty="0">
                <a:solidFill>
                  <a:srgbClr val="212529"/>
                </a:solidFill>
                <a:latin typeface="Times New Roman" panose="02020603050405020304" pitchFamily="18" charset="0"/>
                <a:cs typeface="Times New Roman" panose="02020603050405020304" pitchFamily="18" charset="0"/>
              </a:rPr>
              <a:t>оценивает понимание языковой системы через выполнение разнообразных заданий. </a:t>
            </a:r>
            <a:endParaRPr lang="ru-RU" dirty="0" smtClean="0">
              <a:solidFill>
                <a:srgbClr val="212529"/>
              </a:solidFill>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cs typeface="Times New Roman" panose="02020603050405020304" pitchFamily="18" charset="0"/>
              </a:rPr>
              <a:t>Linguistic and cultural competence</a:t>
            </a:r>
            <a:endParaRPr lang="ru-RU" sz="2400" b="1" dirty="0" smtClean="0">
              <a:solidFill>
                <a:srgbClr val="002060"/>
              </a:solidFill>
              <a:latin typeface="Times New Roman" panose="02020603050405020304" pitchFamily="18" charset="0"/>
              <a:cs typeface="Times New Roman" panose="02020603050405020304" pitchFamily="18" charset="0"/>
            </a:endParaRPr>
          </a:p>
          <a:p>
            <a:r>
              <a:rPr lang="ru-RU" sz="2400" b="1" dirty="0" err="1" smtClean="0">
                <a:solidFill>
                  <a:srgbClr val="002060"/>
                </a:solidFill>
                <a:latin typeface="Times New Roman" panose="02020603050405020304" pitchFamily="18" charset="0"/>
                <a:cs typeface="Times New Roman" panose="02020603050405020304" pitchFamily="18" charset="0"/>
              </a:rPr>
              <a:t>Writing</a:t>
            </a:r>
            <a:r>
              <a:rPr lang="ru-RU" sz="2400" b="1" dirty="0" smtClean="0">
                <a:solidFill>
                  <a:srgbClr val="002060"/>
                </a:solidFill>
                <a:latin typeface="Times New Roman" panose="02020603050405020304" pitchFamily="18" charset="0"/>
                <a:cs typeface="Times New Roman" panose="02020603050405020304" pitchFamily="18" charset="0"/>
              </a:rPr>
              <a:t>(письмо</a:t>
            </a:r>
            <a:r>
              <a:rPr lang="ru-RU" sz="2400" b="1" dirty="0">
                <a:solidFill>
                  <a:srgbClr val="002060"/>
                </a:solidFill>
                <a:latin typeface="Times New Roman" panose="02020603050405020304" pitchFamily="18" charset="0"/>
                <a:cs typeface="Times New Roman" panose="02020603050405020304" pitchFamily="18" charset="0"/>
              </a:rPr>
              <a:t>) </a:t>
            </a:r>
            <a:r>
              <a:rPr lang="ru-RU" dirty="0">
                <a:solidFill>
                  <a:srgbClr val="212529"/>
                </a:solidFill>
                <a:latin typeface="Times New Roman" panose="02020603050405020304" pitchFamily="18" charset="0"/>
                <a:cs typeface="Times New Roman" panose="02020603050405020304" pitchFamily="18" charset="0"/>
              </a:rPr>
              <a:t>нацелен на проверку навыков выполнения различных видов письменных работ </a:t>
            </a:r>
            <a:r>
              <a:rPr lang="ru-RU" b="1" dirty="0">
                <a:solidFill>
                  <a:srgbClr val="212529"/>
                </a:solidFill>
                <a:latin typeface="Times New Roman" panose="02020603050405020304" pitchFamily="18" charset="0"/>
                <a:cs typeface="Times New Roman" panose="02020603050405020304" pitchFamily="18" charset="0"/>
              </a:rPr>
              <a:t>(эссе, доклад, статья, отчёт, письмо).</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987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584775"/>
          </a:xfrm>
          <a:prstGeom prst="rect">
            <a:avLst/>
          </a:prstGeom>
        </p:spPr>
        <p:txBody>
          <a:bodyPr wrap="square">
            <a:spAutoFit/>
          </a:bodyPr>
          <a:lstStyle/>
          <a:p>
            <a:pPr algn="ctr"/>
            <a:r>
              <a:rPr lang="ru-RU" sz="32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endParaRPr lang="ru-RU" sz="32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6817251"/>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400" b="1" dirty="0" smtClean="0">
              <a:solidFill>
                <a:srgbClr val="000000"/>
              </a:solidFill>
              <a:latin typeface="Times New Roman" panose="02020603050405020304" pitchFamily="18" charset="0"/>
            </a:endParaRPr>
          </a:p>
          <a:p>
            <a:r>
              <a:rPr lang="en-US" sz="1600" b="1" dirty="0" smtClean="0">
                <a:solidFill>
                  <a:srgbClr val="000000"/>
                </a:solidFill>
                <a:latin typeface="Arial Rounded MT Bold" panose="020F0704030504030204" pitchFamily="34" charset="0"/>
              </a:rPr>
              <a:t>LISTENING </a:t>
            </a:r>
            <a:endParaRPr lang="en-US" sz="1600" dirty="0">
              <a:solidFill>
                <a:srgbClr val="000000"/>
              </a:solidFill>
              <a:latin typeface="Arial Rounded MT Bold" panose="020F0704030504030204" pitchFamily="34" charset="0"/>
            </a:endParaRPr>
          </a:p>
          <a:p>
            <a:r>
              <a:rPr lang="en-US" sz="1600" b="1" dirty="0">
                <a:solidFill>
                  <a:srgbClr val="000000"/>
                </a:solidFill>
                <a:latin typeface="Times New Roman" panose="02020603050405020304" pitchFamily="18" charset="0"/>
              </a:rPr>
              <a:t>Time: 10 minutes </a:t>
            </a:r>
            <a:endParaRPr lang="en-US" sz="1600" dirty="0">
              <a:solidFill>
                <a:srgbClr val="000000"/>
              </a:solidFill>
              <a:latin typeface="Times New Roman" panose="02020603050405020304" pitchFamily="18" charset="0"/>
            </a:endParaRPr>
          </a:p>
          <a:p>
            <a:r>
              <a:rPr lang="en-US" sz="1600" b="1" dirty="0">
                <a:solidFill>
                  <a:srgbClr val="000000"/>
                </a:solidFill>
                <a:latin typeface="Times New Roman" panose="02020603050405020304" pitchFamily="18" charset="0"/>
              </a:rPr>
              <a:t>You will hear an interview with a conservationist who has built a cable car in the rainforest. For items 1-10, choose the best option (A, B or C). You will hear the text twice. </a:t>
            </a:r>
            <a:endParaRPr lang="en-US" sz="1600" dirty="0">
              <a:solidFill>
                <a:srgbClr val="000000"/>
              </a:solidFill>
              <a:latin typeface="Times New Roman" panose="02020603050405020304" pitchFamily="18" charset="0"/>
            </a:endParaRPr>
          </a:p>
          <a:p>
            <a:r>
              <a:rPr lang="en-US" sz="1400" b="1" dirty="0">
                <a:solidFill>
                  <a:srgbClr val="000000"/>
                </a:solidFill>
                <a:latin typeface="Times New Roman" panose="02020603050405020304" pitchFamily="18" charset="0"/>
              </a:rPr>
              <a:t>1. What feature of the cable car makes it particularly good for seeing wildlife in the rainforest? </a:t>
            </a:r>
          </a:p>
          <a:p>
            <a:r>
              <a:rPr lang="en-US" sz="1400" b="1" dirty="0">
                <a:solidFill>
                  <a:srgbClr val="000000"/>
                </a:solidFill>
                <a:latin typeface="Times New Roman" panose="02020603050405020304" pitchFamily="18" charset="0"/>
              </a:rPr>
              <a:t>A </a:t>
            </a:r>
            <a:r>
              <a:rPr lang="en-US" sz="1400" dirty="0">
                <a:solidFill>
                  <a:srgbClr val="000000"/>
                </a:solidFill>
                <a:latin typeface="Times New Roman" panose="02020603050405020304" pitchFamily="18" charset="0"/>
              </a:rPr>
              <a:t>The speed at which it moves. </a:t>
            </a:r>
          </a:p>
          <a:p>
            <a:r>
              <a:rPr lang="en-US" sz="1400" b="1" dirty="0">
                <a:solidFill>
                  <a:srgbClr val="000000"/>
                </a:solidFill>
                <a:latin typeface="Times New Roman" panose="02020603050405020304" pitchFamily="18" charset="0"/>
              </a:rPr>
              <a:t>B </a:t>
            </a:r>
            <a:r>
              <a:rPr lang="en-US" sz="1400" dirty="0">
                <a:solidFill>
                  <a:srgbClr val="000000"/>
                </a:solidFill>
                <a:latin typeface="Times New Roman" panose="02020603050405020304" pitchFamily="18" charset="0"/>
              </a:rPr>
              <a:t>The height at which it travels. </a:t>
            </a:r>
          </a:p>
          <a:p>
            <a:r>
              <a:rPr lang="en-US" sz="1400" b="1" dirty="0">
                <a:solidFill>
                  <a:srgbClr val="000000"/>
                </a:solidFill>
                <a:latin typeface="Times New Roman" panose="02020603050405020304" pitchFamily="18" charset="0"/>
              </a:rPr>
              <a:t>C </a:t>
            </a:r>
            <a:r>
              <a:rPr lang="en-US" sz="1400" dirty="0">
                <a:solidFill>
                  <a:srgbClr val="000000"/>
                </a:solidFill>
                <a:latin typeface="Times New Roman" panose="02020603050405020304" pitchFamily="18" charset="0"/>
              </a:rPr>
              <a:t>The distance that it covers. </a:t>
            </a:r>
          </a:p>
          <a:p>
            <a:r>
              <a:rPr lang="en-US" sz="1400" b="1" dirty="0">
                <a:solidFill>
                  <a:srgbClr val="000000"/>
                </a:solidFill>
                <a:latin typeface="Times New Roman" panose="02020603050405020304" pitchFamily="18" charset="0"/>
              </a:rPr>
              <a:t>2. Donald worked as a … </a:t>
            </a:r>
          </a:p>
          <a:p>
            <a:r>
              <a:rPr lang="en-US" sz="1400" b="1" dirty="0">
                <a:solidFill>
                  <a:srgbClr val="000000"/>
                </a:solidFill>
                <a:latin typeface="Times New Roman" panose="02020603050405020304" pitchFamily="18" charset="0"/>
              </a:rPr>
              <a:t>A </a:t>
            </a:r>
            <a:r>
              <a:rPr lang="en-US" sz="1400" dirty="0">
                <a:solidFill>
                  <a:srgbClr val="000000"/>
                </a:solidFill>
                <a:latin typeface="Times New Roman" panose="02020603050405020304" pitchFamily="18" charset="0"/>
              </a:rPr>
              <a:t>zoologist. </a:t>
            </a:r>
          </a:p>
          <a:p>
            <a:r>
              <a:rPr lang="en-US" sz="1400" b="1" dirty="0">
                <a:solidFill>
                  <a:srgbClr val="000000"/>
                </a:solidFill>
                <a:latin typeface="Times New Roman" panose="02020603050405020304" pitchFamily="18" charset="0"/>
              </a:rPr>
              <a:t>B </a:t>
            </a:r>
            <a:r>
              <a:rPr lang="en-US" sz="1400" dirty="0">
                <a:solidFill>
                  <a:srgbClr val="000000"/>
                </a:solidFill>
                <a:latin typeface="Times New Roman" panose="02020603050405020304" pitchFamily="18" charset="0"/>
              </a:rPr>
              <a:t>biologist. </a:t>
            </a:r>
          </a:p>
          <a:p>
            <a:r>
              <a:rPr lang="en-US" sz="1400" b="1" dirty="0">
                <a:solidFill>
                  <a:srgbClr val="000000"/>
                </a:solidFill>
                <a:latin typeface="Times New Roman" panose="02020603050405020304" pitchFamily="18" charset="0"/>
              </a:rPr>
              <a:t>C </a:t>
            </a:r>
            <a:r>
              <a:rPr lang="en-US" sz="1400" dirty="0">
                <a:solidFill>
                  <a:srgbClr val="000000"/>
                </a:solidFill>
                <a:latin typeface="Times New Roman" panose="02020603050405020304" pitchFamily="18" charset="0"/>
              </a:rPr>
              <a:t>psychologist. </a:t>
            </a:r>
          </a:p>
          <a:p>
            <a:r>
              <a:rPr lang="en-US" sz="1400" b="1" dirty="0">
                <a:solidFill>
                  <a:srgbClr val="000000"/>
                </a:solidFill>
                <a:latin typeface="Times New Roman" panose="02020603050405020304" pitchFamily="18" charset="0"/>
              </a:rPr>
              <a:t>3. What is the main aim of the cable car project? </a:t>
            </a:r>
          </a:p>
          <a:p>
            <a:r>
              <a:rPr lang="en-US" sz="1400" b="1" dirty="0">
                <a:solidFill>
                  <a:srgbClr val="000000"/>
                </a:solidFill>
                <a:latin typeface="Times New Roman" panose="02020603050405020304" pitchFamily="18" charset="0"/>
              </a:rPr>
              <a:t>A </a:t>
            </a:r>
            <a:r>
              <a:rPr lang="en-US" sz="1400" dirty="0">
                <a:solidFill>
                  <a:srgbClr val="000000"/>
                </a:solidFill>
                <a:latin typeface="Times New Roman" panose="02020603050405020304" pitchFamily="18" charset="0"/>
              </a:rPr>
              <a:t>To educate local people. </a:t>
            </a:r>
          </a:p>
          <a:p>
            <a:r>
              <a:rPr lang="en-US" sz="1400" b="1" dirty="0">
                <a:solidFill>
                  <a:srgbClr val="000000"/>
                </a:solidFill>
                <a:latin typeface="Times New Roman" panose="02020603050405020304" pitchFamily="18" charset="0"/>
              </a:rPr>
              <a:t>B </a:t>
            </a:r>
            <a:r>
              <a:rPr lang="en-US" sz="1400" dirty="0">
                <a:solidFill>
                  <a:srgbClr val="000000"/>
                </a:solidFill>
                <a:latin typeface="Times New Roman" panose="02020603050405020304" pitchFamily="18" charset="0"/>
              </a:rPr>
              <a:t>To persuade people to save the rainforest. </a:t>
            </a:r>
          </a:p>
          <a:p>
            <a:r>
              <a:rPr lang="en-US" sz="1400" b="1" dirty="0">
                <a:solidFill>
                  <a:srgbClr val="000000"/>
                </a:solidFill>
                <a:latin typeface="Times New Roman" panose="02020603050405020304" pitchFamily="18" charset="0"/>
              </a:rPr>
              <a:t>C </a:t>
            </a:r>
            <a:r>
              <a:rPr lang="en-US" sz="1400" dirty="0">
                <a:solidFill>
                  <a:srgbClr val="000000"/>
                </a:solidFill>
                <a:latin typeface="Times New Roman" panose="02020603050405020304" pitchFamily="18" charset="0"/>
              </a:rPr>
              <a:t>To raise money for other conservation projects. </a:t>
            </a:r>
          </a:p>
          <a:p>
            <a:r>
              <a:rPr lang="en-US" sz="1400" b="1" dirty="0">
                <a:solidFill>
                  <a:srgbClr val="000000"/>
                </a:solidFill>
                <a:latin typeface="Times New Roman" panose="02020603050405020304" pitchFamily="18" charset="0"/>
              </a:rPr>
              <a:t>4. What is the advantage of the project for the local people? </a:t>
            </a:r>
          </a:p>
          <a:p>
            <a:r>
              <a:rPr lang="en-US" sz="1400" b="1" dirty="0">
                <a:solidFill>
                  <a:srgbClr val="000000"/>
                </a:solidFill>
                <a:latin typeface="Times New Roman" panose="02020603050405020304" pitchFamily="18" charset="0"/>
              </a:rPr>
              <a:t>A </a:t>
            </a:r>
            <a:r>
              <a:rPr lang="en-US" sz="1400" dirty="0">
                <a:solidFill>
                  <a:srgbClr val="000000"/>
                </a:solidFill>
                <a:latin typeface="Times New Roman" panose="02020603050405020304" pitchFamily="18" charset="0"/>
              </a:rPr>
              <a:t>They can use the land if they want. </a:t>
            </a:r>
          </a:p>
          <a:p>
            <a:r>
              <a:rPr lang="en-US" sz="1400" b="1" dirty="0">
                <a:solidFill>
                  <a:srgbClr val="000000"/>
                </a:solidFill>
                <a:latin typeface="Times New Roman" panose="02020603050405020304" pitchFamily="18" charset="0"/>
              </a:rPr>
              <a:t>B </a:t>
            </a:r>
            <a:r>
              <a:rPr lang="en-US" sz="1400" dirty="0">
                <a:solidFill>
                  <a:srgbClr val="000000"/>
                </a:solidFill>
                <a:latin typeface="Times New Roman" panose="02020603050405020304" pitchFamily="18" charset="0"/>
              </a:rPr>
              <a:t>They can sell forest products to the visitors. </a:t>
            </a:r>
          </a:p>
          <a:p>
            <a:r>
              <a:rPr lang="en-US" sz="1400" b="1" dirty="0">
                <a:solidFill>
                  <a:srgbClr val="000000"/>
                </a:solidFill>
                <a:latin typeface="Times New Roman" panose="02020603050405020304" pitchFamily="18" charset="0"/>
              </a:rPr>
              <a:t>C </a:t>
            </a:r>
            <a:r>
              <a:rPr lang="en-US" sz="1400" dirty="0">
                <a:solidFill>
                  <a:srgbClr val="000000"/>
                </a:solidFill>
                <a:latin typeface="Times New Roman" panose="02020603050405020304" pitchFamily="18" charset="0"/>
              </a:rPr>
              <a:t>More work is available to them. </a:t>
            </a:r>
          </a:p>
        </p:txBody>
      </p:sp>
    </p:spTree>
    <p:extLst>
      <p:ext uri="{BB962C8B-B14F-4D97-AF65-F5344CB8AC3E}">
        <p14:creationId xmlns:p14="http://schemas.microsoft.com/office/powerpoint/2010/main" val="3067773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5" name="Прямоугольник 4"/>
          <p:cNvSpPr/>
          <p:nvPr/>
        </p:nvSpPr>
        <p:spPr>
          <a:xfrm>
            <a:off x="2206950" y="798560"/>
            <a:ext cx="4730097" cy="584775"/>
          </a:xfrm>
          <a:prstGeom prst="rect">
            <a:avLst/>
          </a:prstGeom>
        </p:spPr>
        <p:txBody>
          <a:bodyPr wrap="square">
            <a:spAutoFit/>
          </a:bodyPr>
          <a:lstStyle/>
          <a:p>
            <a:pPr algn="ctr"/>
            <a:r>
              <a:rPr lang="ru-RU" sz="32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Заголовок слайда</a:t>
            </a:r>
            <a:endParaRPr lang="ru-RU" sz="32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70857" y="-1049149"/>
            <a:ext cx="7500257" cy="6955750"/>
          </a:xfrm>
          <a:prstGeom prst="rect">
            <a:avLst/>
          </a:prstGeom>
        </p:spPr>
        <p:txBody>
          <a:bodyPr wrap="square">
            <a:spAutoFit/>
          </a:bodyPr>
          <a:lstStyle/>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5</a:t>
            </a:r>
            <a:r>
              <a:rPr lang="en-US" sz="1200" b="1" dirty="0">
                <a:latin typeface="Times New Roman" panose="02020603050405020304" pitchFamily="18" charset="0"/>
                <a:cs typeface="Times New Roman" panose="02020603050405020304" pitchFamily="18" charset="0"/>
              </a:rPr>
              <a:t>. Why was the cable car redesigned? </a:t>
            </a:r>
          </a:p>
          <a:p>
            <a:r>
              <a:rPr lang="en-US" sz="1200" dirty="0">
                <a:latin typeface="Times New Roman" panose="02020603050405020304" pitchFamily="18" charset="0"/>
                <a:cs typeface="Times New Roman" panose="02020603050405020304" pitchFamily="18" charset="0"/>
              </a:rPr>
              <a:t>A It was redesigned so that people could touch the trees. </a:t>
            </a:r>
          </a:p>
          <a:p>
            <a:r>
              <a:rPr lang="en-US" sz="1200" dirty="0">
                <a:latin typeface="Times New Roman" panose="02020603050405020304" pitchFamily="18" charset="0"/>
                <a:cs typeface="Times New Roman" panose="02020603050405020304" pitchFamily="18" charset="0"/>
              </a:rPr>
              <a:t>B It was redesigned to avoid cutting down too much forest. </a:t>
            </a:r>
          </a:p>
          <a:p>
            <a:r>
              <a:rPr lang="en-US" sz="1200" dirty="0">
                <a:latin typeface="Times New Roman" panose="02020603050405020304" pitchFamily="18" charset="0"/>
                <a:cs typeface="Times New Roman" panose="02020603050405020304" pitchFamily="18" charset="0"/>
              </a:rPr>
              <a:t>C It was redesigned because it had to be brought in by air. </a:t>
            </a:r>
          </a:p>
          <a:p>
            <a:r>
              <a:rPr lang="en-US" sz="1200" b="1" dirty="0">
                <a:latin typeface="Times New Roman" panose="02020603050405020304" pitchFamily="18" charset="0"/>
                <a:cs typeface="Times New Roman" panose="02020603050405020304" pitchFamily="18" charset="0"/>
              </a:rPr>
              <a:t>6. How does Donald react to the suggestion that he has disturbed the wildlife? </a:t>
            </a:r>
          </a:p>
          <a:p>
            <a:r>
              <a:rPr lang="en-US" sz="1200" dirty="0">
                <a:latin typeface="Times New Roman" panose="02020603050405020304" pitchFamily="18" charset="0"/>
                <a:cs typeface="Times New Roman" panose="02020603050405020304" pitchFamily="18" charset="0"/>
              </a:rPr>
              <a:t>A He explains what happened in the past. </a:t>
            </a:r>
          </a:p>
          <a:p>
            <a:r>
              <a:rPr lang="en-US" sz="1200" dirty="0">
                <a:latin typeface="Times New Roman" panose="02020603050405020304" pitchFamily="18" charset="0"/>
                <a:cs typeface="Times New Roman" panose="02020603050405020304" pitchFamily="18" charset="0"/>
              </a:rPr>
              <a:t>B He criticizes what happens elsewhere. </a:t>
            </a:r>
          </a:p>
          <a:p>
            <a:r>
              <a:rPr lang="en-US" sz="1200" dirty="0">
                <a:latin typeface="Times New Roman" panose="02020603050405020304" pitchFamily="18" charset="0"/>
                <a:cs typeface="Times New Roman" panose="02020603050405020304" pitchFamily="18" charset="0"/>
              </a:rPr>
              <a:t>C He denies that there’s been any disturbance. </a:t>
            </a:r>
          </a:p>
          <a:p>
            <a:r>
              <a:rPr lang="en-US" sz="1200" b="1" dirty="0">
                <a:latin typeface="Times New Roman" panose="02020603050405020304" pitchFamily="18" charset="0"/>
                <a:cs typeface="Times New Roman" panose="02020603050405020304" pitchFamily="18" charset="0"/>
              </a:rPr>
              <a:t>7. Why is Donald sure his project is a success? </a:t>
            </a:r>
          </a:p>
          <a:p>
            <a:r>
              <a:rPr lang="en-US" sz="1200" dirty="0">
                <a:latin typeface="Times New Roman" panose="02020603050405020304" pitchFamily="18" charset="0"/>
                <a:cs typeface="Times New Roman" panose="02020603050405020304" pitchFamily="18" charset="0"/>
              </a:rPr>
              <a:t>A This piece of forest has survived. </a:t>
            </a:r>
          </a:p>
          <a:p>
            <a:r>
              <a:rPr lang="en-US" sz="1200" dirty="0">
                <a:latin typeface="Times New Roman" panose="02020603050405020304" pitchFamily="18" charset="0"/>
                <a:cs typeface="Times New Roman" panose="02020603050405020304" pitchFamily="18" charset="0"/>
              </a:rPr>
              <a:t>B Animals have returned to the area. </a:t>
            </a:r>
          </a:p>
          <a:p>
            <a:r>
              <a:rPr lang="en-US" sz="1200" dirty="0">
                <a:latin typeface="Times New Roman" panose="02020603050405020304" pitchFamily="18" charset="0"/>
                <a:cs typeface="Times New Roman" panose="02020603050405020304" pitchFamily="18" charset="0"/>
              </a:rPr>
              <a:t>C Other projects have copied his ideas. </a:t>
            </a:r>
          </a:p>
          <a:p>
            <a:r>
              <a:rPr lang="en-US" sz="1200" b="1" dirty="0">
                <a:latin typeface="Times New Roman" panose="02020603050405020304" pitchFamily="18" charset="0"/>
                <a:cs typeface="Times New Roman" panose="02020603050405020304" pitchFamily="18" charset="0"/>
              </a:rPr>
              <a:t>8. Donald thinks the future survival of the rainforest will depend on</a:t>
            </a:r>
            <a:r>
              <a:rPr lang="en-US" sz="1200" dirty="0">
                <a:latin typeface="Times New Roman" panose="02020603050405020304" pitchFamily="18" charset="0"/>
                <a:cs typeface="Times New Roman" panose="02020603050405020304" pitchFamily="18" charset="0"/>
              </a:rPr>
              <a:t> … </a:t>
            </a:r>
          </a:p>
          <a:p>
            <a:r>
              <a:rPr lang="en-US" sz="1200" dirty="0">
                <a:latin typeface="Times New Roman" panose="02020603050405020304" pitchFamily="18" charset="0"/>
                <a:cs typeface="Times New Roman" panose="02020603050405020304" pitchFamily="18" charset="0"/>
              </a:rPr>
              <a:t>A the size of the world’s population. </a:t>
            </a:r>
          </a:p>
          <a:p>
            <a:r>
              <a:rPr lang="en-US" sz="1200" dirty="0">
                <a:latin typeface="Times New Roman" panose="02020603050405020304" pitchFamily="18" charset="0"/>
                <a:cs typeface="Times New Roman" panose="02020603050405020304" pitchFamily="18" charset="0"/>
              </a:rPr>
              <a:t>B the attitude of people towards it. </a:t>
            </a:r>
          </a:p>
          <a:p>
            <a:r>
              <a:rPr lang="en-US" sz="1200" dirty="0">
                <a:latin typeface="Times New Roman" panose="02020603050405020304" pitchFamily="18" charset="0"/>
                <a:cs typeface="Times New Roman" panose="02020603050405020304" pitchFamily="18" charset="0"/>
              </a:rPr>
              <a:t>C the size of the areas left as forest. </a:t>
            </a:r>
          </a:p>
          <a:p>
            <a:r>
              <a:rPr lang="en-US" sz="1200" b="1" dirty="0">
                <a:latin typeface="Times New Roman" panose="02020603050405020304" pitchFamily="18" charset="0"/>
                <a:cs typeface="Times New Roman" panose="02020603050405020304" pitchFamily="18" charset="0"/>
              </a:rPr>
              <a:t>9. To get to difficult places they used … </a:t>
            </a:r>
          </a:p>
          <a:p>
            <a:r>
              <a:rPr lang="en-US" sz="1200" dirty="0">
                <a:latin typeface="Times New Roman" panose="02020603050405020304" pitchFamily="18" charset="0"/>
                <a:cs typeface="Times New Roman" panose="02020603050405020304" pitchFamily="18" charset="0"/>
              </a:rPr>
              <a:t>A trucks. </a:t>
            </a:r>
          </a:p>
          <a:p>
            <a:r>
              <a:rPr lang="en-US" sz="1200" dirty="0">
                <a:latin typeface="Times New Roman" panose="02020603050405020304" pitchFamily="18" charset="0"/>
                <a:cs typeface="Times New Roman" panose="02020603050405020304" pitchFamily="18" charset="0"/>
              </a:rPr>
              <a:t>B planes. </a:t>
            </a:r>
          </a:p>
          <a:p>
            <a:r>
              <a:rPr lang="en-US" sz="1200" dirty="0">
                <a:latin typeface="Times New Roman" panose="02020603050405020304" pitchFamily="18" charset="0"/>
                <a:cs typeface="Times New Roman" panose="02020603050405020304" pitchFamily="18" charset="0"/>
              </a:rPr>
              <a:t>C helicopters. </a:t>
            </a:r>
          </a:p>
          <a:p>
            <a:r>
              <a:rPr lang="en-US" sz="1200" b="1" dirty="0">
                <a:latin typeface="Times New Roman" panose="02020603050405020304" pitchFamily="18" charset="0"/>
                <a:cs typeface="Times New Roman" panose="02020603050405020304" pitchFamily="18" charset="0"/>
              </a:rPr>
              <a:t>10. People will value the rainforest and want to protect it if … </a:t>
            </a:r>
          </a:p>
          <a:p>
            <a:r>
              <a:rPr lang="en-US" sz="1200" dirty="0">
                <a:latin typeface="Times New Roman" panose="02020603050405020304" pitchFamily="18" charset="0"/>
                <a:cs typeface="Times New Roman" panose="02020603050405020304" pitchFamily="18" charset="0"/>
              </a:rPr>
              <a:t>A they learn to appreciate it. </a:t>
            </a:r>
          </a:p>
          <a:p>
            <a:r>
              <a:rPr lang="en-US" sz="1200" dirty="0">
                <a:latin typeface="Times New Roman" panose="02020603050405020304" pitchFamily="18" charset="0"/>
                <a:cs typeface="Times New Roman" panose="02020603050405020304" pitchFamily="18" charset="0"/>
              </a:rPr>
              <a:t>B they cut it down. </a:t>
            </a:r>
          </a:p>
          <a:p>
            <a:r>
              <a:rPr lang="en-US" sz="1200" dirty="0">
                <a:latin typeface="Times New Roman" panose="02020603050405020304" pitchFamily="18" charset="0"/>
                <a:cs typeface="Times New Roman" panose="02020603050405020304" pitchFamily="18" charset="0"/>
              </a:rPr>
              <a:t>C they plant trees. </a:t>
            </a:r>
          </a:p>
          <a:p>
            <a:r>
              <a:rPr lang="en-US" b="1" dirty="0"/>
              <a:t>Transfer your answers to the answer sheet. </a:t>
            </a:r>
          </a:p>
        </p:txBody>
      </p:sp>
    </p:spTree>
    <p:extLst>
      <p:ext uri="{BB962C8B-B14F-4D97-AF65-F5344CB8AC3E}">
        <p14:creationId xmlns:p14="http://schemas.microsoft.com/office/powerpoint/2010/main" val="119306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1077218"/>
          </a:xfrm>
          <a:prstGeom prst="rect">
            <a:avLst/>
          </a:prstGeom>
        </p:spPr>
        <p:txBody>
          <a:bodyPr wrap="square">
            <a:spAutoFit/>
          </a:bodyPr>
          <a:lstStyle/>
          <a:p>
            <a:pPr algn="ctr"/>
            <a:r>
              <a:rPr lang="ru-RU" sz="32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p>
          <a:p>
            <a:pPr algn="ctr"/>
            <a:r>
              <a:rPr lang="en-US" sz="3200" b="1" dirty="0">
                <a:ln w="9525">
                  <a:noFill/>
                </a:ln>
                <a:latin typeface="Arial Rounded MT Bold" panose="020F0704030504030204" pitchFamily="34" charset="0"/>
                <a:ea typeface="Tahoma" panose="020B0604030504040204" pitchFamily="34" charset="0"/>
                <a:cs typeface="Arial" panose="020B0604020202020204" pitchFamily="34" charset="0"/>
              </a:rPr>
              <a:t>READING</a:t>
            </a:r>
            <a:endParaRPr lang="ru-RU" sz="3200" b="1" dirty="0">
              <a:ln w="9525">
                <a:noFill/>
              </a:ln>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2169825"/>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400" b="1" dirty="0" smtClean="0">
              <a:solidFill>
                <a:srgbClr val="000000"/>
              </a:solidFill>
              <a:latin typeface="Times New Roman" panose="02020603050405020304" pitchFamily="18" charset="0"/>
            </a:endParaRPr>
          </a:p>
        </p:txBody>
      </p:sp>
      <p:sp>
        <p:nvSpPr>
          <p:cNvPr id="6" name="Прямоугольник 5"/>
          <p:cNvSpPr/>
          <p:nvPr/>
        </p:nvSpPr>
        <p:spPr>
          <a:xfrm>
            <a:off x="892629" y="2113255"/>
            <a:ext cx="7293428" cy="4139595"/>
          </a:xfrm>
          <a:prstGeom prst="rect">
            <a:avLst/>
          </a:prstGeom>
        </p:spPr>
        <p:txBody>
          <a:bodyPr wrap="square">
            <a:spAutoFit/>
          </a:bodyPr>
          <a:lstStyle/>
          <a:p>
            <a:endParaRPr lang="ru-RU" sz="1100" dirty="0">
              <a:solidFill>
                <a:srgbClr val="000000"/>
              </a:solidFill>
              <a:latin typeface="Calibri" panose="020F0502020204030204" pitchFamily="34" charset="0"/>
            </a:endParaRPr>
          </a:p>
          <a:p>
            <a:r>
              <a:rPr lang="en-US" b="1" dirty="0">
                <a:latin typeface="Times New Roman" panose="02020603050405020304" pitchFamily="18" charset="0"/>
              </a:rPr>
              <a:t>Task 1. Read an article in which four people comment on a book they have read recently. For questions 1-10, choose from the people A-D. The people may be chosen more than once. </a:t>
            </a:r>
            <a:endParaRPr lang="en-US" dirty="0">
              <a:latin typeface="Times New Roman" panose="02020603050405020304" pitchFamily="18" charset="0"/>
            </a:endParaRPr>
          </a:p>
          <a:p>
            <a:r>
              <a:rPr lang="en-US" b="1" dirty="0">
                <a:latin typeface="Times New Roman" panose="02020603050405020304" pitchFamily="18" charset="0"/>
              </a:rPr>
              <a:t>Which person read a book which... </a:t>
            </a:r>
            <a:endParaRPr lang="en-US" dirty="0">
              <a:latin typeface="Times New Roman" panose="02020603050405020304" pitchFamily="18" charset="0"/>
            </a:endParaRPr>
          </a:p>
          <a:p>
            <a:r>
              <a:rPr lang="en-US" b="1" dirty="0">
                <a:latin typeface="Times New Roman" panose="02020603050405020304" pitchFamily="18" charset="0"/>
              </a:rPr>
              <a:t>1. </a:t>
            </a:r>
            <a:r>
              <a:rPr lang="en-US" dirty="0">
                <a:latin typeface="Times New Roman" panose="02020603050405020304" pitchFamily="18" charset="0"/>
              </a:rPr>
              <a:t>was set in an Oriental country. </a:t>
            </a:r>
          </a:p>
          <a:p>
            <a:r>
              <a:rPr lang="en-US" b="1" dirty="0">
                <a:latin typeface="Times New Roman" panose="02020603050405020304" pitchFamily="18" charset="0"/>
              </a:rPr>
              <a:t>2. </a:t>
            </a:r>
            <a:r>
              <a:rPr lang="en-US" dirty="0">
                <a:latin typeface="Times New Roman" panose="02020603050405020304" pitchFamily="18" charset="0"/>
              </a:rPr>
              <a:t>finished in an unrealistic way. </a:t>
            </a:r>
          </a:p>
          <a:p>
            <a:r>
              <a:rPr lang="en-US" b="1" dirty="0">
                <a:latin typeface="Times New Roman" panose="02020603050405020304" pitchFamily="18" charset="0"/>
              </a:rPr>
              <a:t>3. </a:t>
            </a:r>
            <a:r>
              <a:rPr lang="en-US" dirty="0">
                <a:latin typeface="Times New Roman" panose="02020603050405020304" pitchFamily="18" charset="0"/>
              </a:rPr>
              <a:t>had characters that the reader could </a:t>
            </a:r>
            <a:r>
              <a:rPr lang="en-US" dirty="0" err="1">
                <a:latin typeface="Times New Roman" panose="02020603050405020304" pitchFamily="18" charset="0"/>
              </a:rPr>
              <a:t>sympathise</a:t>
            </a:r>
            <a:r>
              <a:rPr lang="en-US" dirty="0">
                <a:latin typeface="Times New Roman" panose="02020603050405020304" pitchFamily="18" charset="0"/>
              </a:rPr>
              <a:t> with. </a:t>
            </a:r>
          </a:p>
          <a:p>
            <a:r>
              <a:rPr lang="en-US" b="1" dirty="0">
                <a:latin typeface="Times New Roman" panose="02020603050405020304" pitchFamily="18" charset="0"/>
              </a:rPr>
              <a:t>4. </a:t>
            </a:r>
            <a:r>
              <a:rPr lang="en-US" dirty="0">
                <a:latin typeface="Times New Roman" panose="02020603050405020304" pitchFamily="18" charset="0"/>
              </a:rPr>
              <a:t>is well-known and was written a long time ago. </a:t>
            </a:r>
          </a:p>
          <a:p>
            <a:r>
              <a:rPr lang="en-US" b="1" dirty="0">
                <a:latin typeface="Times New Roman" panose="02020603050405020304" pitchFamily="18" charset="0"/>
              </a:rPr>
              <a:t>5. </a:t>
            </a:r>
            <a:r>
              <a:rPr lang="en-US" dirty="0">
                <a:latin typeface="Times New Roman" panose="02020603050405020304" pitchFamily="18" charset="0"/>
              </a:rPr>
              <a:t>contained two stories. </a:t>
            </a:r>
          </a:p>
          <a:p>
            <a:r>
              <a:rPr lang="en-US" b="1" dirty="0">
                <a:latin typeface="Times New Roman" panose="02020603050405020304" pitchFamily="18" charset="0"/>
              </a:rPr>
              <a:t>6. </a:t>
            </a:r>
            <a:r>
              <a:rPr lang="en-US" dirty="0">
                <a:latin typeface="Times New Roman" panose="02020603050405020304" pitchFamily="18" charset="0"/>
              </a:rPr>
              <a:t>was not set in the past. </a:t>
            </a:r>
          </a:p>
          <a:p>
            <a:r>
              <a:rPr lang="en-US" b="1" dirty="0">
                <a:latin typeface="Times New Roman" panose="02020603050405020304" pitchFamily="18" charset="0"/>
              </a:rPr>
              <a:t>7. </a:t>
            </a:r>
            <a:r>
              <a:rPr lang="en-US" dirty="0">
                <a:latin typeface="Times New Roman" panose="02020603050405020304" pitchFamily="18" charset="0"/>
              </a:rPr>
              <a:t>was historically accurate. </a:t>
            </a:r>
          </a:p>
          <a:p>
            <a:r>
              <a:rPr lang="en-US" b="1" dirty="0">
                <a:latin typeface="Times New Roman" panose="02020603050405020304" pitchFamily="18" charset="0"/>
              </a:rPr>
              <a:t>8. </a:t>
            </a:r>
            <a:r>
              <a:rPr lang="en-US" dirty="0">
                <a:latin typeface="Times New Roman" panose="02020603050405020304" pitchFamily="18" charset="0"/>
              </a:rPr>
              <a:t>made the reader cry. </a:t>
            </a:r>
          </a:p>
          <a:p>
            <a:r>
              <a:rPr lang="en-US" b="1" dirty="0">
                <a:latin typeface="Times New Roman" panose="02020603050405020304" pitchFamily="18" charset="0"/>
              </a:rPr>
              <a:t>9. </a:t>
            </a:r>
            <a:r>
              <a:rPr lang="en-US" dirty="0">
                <a:latin typeface="Times New Roman" panose="02020603050405020304" pitchFamily="18" charset="0"/>
              </a:rPr>
              <a:t>contained insignificant details. </a:t>
            </a:r>
          </a:p>
          <a:p>
            <a:r>
              <a:rPr lang="en-US" b="1" dirty="0">
                <a:latin typeface="Times New Roman" panose="02020603050405020304" pitchFamily="18" charset="0"/>
              </a:rPr>
              <a:t>10. </a:t>
            </a:r>
            <a:r>
              <a:rPr lang="en-US" dirty="0">
                <a:latin typeface="Times New Roman" panose="02020603050405020304" pitchFamily="18" charset="0"/>
              </a:rPr>
              <a:t>has a well-known scene. </a:t>
            </a:r>
            <a:endParaRPr lang="ru-RU" dirty="0"/>
          </a:p>
        </p:txBody>
      </p:sp>
    </p:spTree>
    <p:extLst>
      <p:ext uri="{BB962C8B-B14F-4D97-AF65-F5344CB8AC3E}">
        <p14:creationId xmlns:p14="http://schemas.microsoft.com/office/powerpoint/2010/main" val="27233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584775"/>
          </a:xfrm>
          <a:prstGeom prst="rect">
            <a:avLst/>
          </a:prstGeom>
        </p:spPr>
        <p:txBody>
          <a:bodyPr wrap="square">
            <a:spAutoFit/>
          </a:bodyPr>
          <a:lstStyle/>
          <a:p>
            <a:pPr algn="ctr"/>
            <a:r>
              <a:rPr lang="ru-RU" sz="32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endParaRPr lang="ru-RU" sz="32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1785104"/>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p:txBody>
      </p:sp>
      <p:sp>
        <p:nvSpPr>
          <p:cNvPr id="6" name="Прямоугольник 5"/>
          <p:cNvSpPr/>
          <p:nvPr/>
        </p:nvSpPr>
        <p:spPr>
          <a:xfrm>
            <a:off x="1038976" y="1943978"/>
            <a:ext cx="7125310" cy="3323987"/>
          </a:xfrm>
          <a:prstGeom prst="rect">
            <a:avLst/>
          </a:prstGeom>
        </p:spPr>
        <p:txBody>
          <a:bodyPr wrap="square">
            <a:spAutoFit/>
          </a:bodyPr>
          <a:lstStyle/>
          <a:p>
            <a:r>
              <a:rPr lang="en-US" sz="1400" b="1" dirty="0">
                <a:solidFill>
                  <a:srgbClr val="000000"/>
                </a:solidFill>
                <a:latin typeface="Times New Roman" panose="02020603050405020304" pitchFamily="18" charset="0"/>
              </a:rPr>
              <a:t>A </a:t>
            </a:r>
            <a:endParaRPr lang="en-US" sz="1400" dirty="0">
              <a:solidFill>
                <a:srgbClr val="000000"/>
              </a:solidFill>
              <a:latin typeface="Times New Roman" panose="02020603050405020304" pitchFamily="18" charset="0"/>
            </a:endParaRPr>
          </a:p>
          <a:p>
            <a:r>
              <a:rPr lang="en-US" sz="1400" b="1" i="1" dirty="0">
                <a:solidFill>
                  <a:srgbClr val="000000"/>
                </a:solidFill>
                <a:latin typeface="Times New Roman" panose="02020603050405020304" pitchFamily="18" charset="0"/>
              </a:rPr>
              <a:t>Sundance </a:t>
            </a:r>
            <a:r>
              <a:rPr lang="en-US" sz="1400" b="1" dirty="0">
                <a:solidFill>
                  <a:srgbClr val="000000"/>
                </a:solidFill>
                <a:latin typeface="Times New Roman" panose="02020603050405020304" pitchFamily="18" charset="0"/>
              </a:rPr>
              <a:t>by Teresa Wilson </a:t>
            </a:r>
            <a:endParaRPr lang="en-US" sz="1400" dirty="0">
              <a:solidFill>
                <a:srgbClr val="000000"/>
              </a:solidFill>
              <a:latin typeface="Times New Roman" panose="02020603050405020304" pitchFamily="18" charset="0"/>
            </a:endParaRPr>
          </a:p>
          <a:p>
            <a:r>
              <a:rPr lang="en-US" sz="1400" b="1" dirty="0">
                <a:solidFill>
                  <a:srgbClr val="000000"/>
                </a:solidFill>
                <a:latin typeface="Times New Roman" panose="02020603050405020304" pitchFamily="18" charset="0"/>
              </a:rPr>
              <a:t>Kerry: </a:t>
            </a:r>
            <a:endParaRPr lang="en-US" sz="1400" dirty="0">
              <a:solidFill>
                <a:srgbClr val="000000"/>
              </a:solidFill>
              <a:latin typeface="Times New Roman" panose="02020603050405020304" pitchFamily="18" charset="0"/>
            </a:endParaRPr>
          </a:p>
          <a:p>
            <a:r>
              <a:rPr lang="en-US" sz="1400" dirty="0">
                <a:solidFill>
                  <a:srgbClr val="000000"/>
                </a:solidFill>
                <a:latin typeface="Times New Roman" panose="02020603050405020304" pitchFamily="18" charset="0"/>
              </a:rPr>
              <a:t>I really don't know why this book is so popular. I mean, I suppose it is going to appeal to young girls who want danger and romance, but I found this book really tedious. For a start, the characters were really unconvincing. The author went out of her way to add lots of details about the characters, but I found these details really pointless. I thought that some of the facts she presented about the main characters would become significant in some way later in the novel, but they didn't. They were just worthless bits of information. I also was disappointed that, although this book is meant to be about kids at high school, the writer seems to have no recollection at all about what it's like to be 17. The main character thought and acted like a 32-year old. It just wasn't believable. I'm not saying Teresa Wilson is a bad writer. She can obviously string words together and come up with a story that is appealing to a large number of people, but she lacks anything original. There is no flair. It just uses the same sort of language as you can see in many other mediocre novels. </a:t>
            </a:r>
            <a:endParaRPr lang="ru-RU" sz="1400" dirty="0"/>
          </a:p>
        </p:txBody>
      </p:sp>
    </p:spTree>
    <p:extLst>
      <p:ext uri="{BB962C8B-B14F-4D97-AF65-F5344CB8AC3E}">
        <p14:creationId xmlns:p14="http://schemas.microsoft.com/office/powerpoint/2010/main" val="3029684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038976" y="1383335"/>
            <a:ext cx="2637950" cy="589072"/>
          </a:xfrm>
          <a:prstGeom prst="rect">
            <a:avLst/>
          </a:prstGeom>
        </p:spPr>
        <p:txBody>
          <a:bodyPr wrap="square">
            <a:spAutoFit/>
          </a:bodyPr>
          <a:lstStyle/>
          <a:p>
            <a:pPr>
              <a:lnSpc>
                <a:spcPct val="150000"/>
              </a:lnSpc>
            </a:pPr>
            <a:endParaRPr lang="ru-RU"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5" name="Прямоугольник 4"/>
          <p:cNvSpPr/>
          <p:nvPr/>
        </p:nvSpPr>
        <p:spPr>
          <a:xfrm>
            <a:off x="2206950" y="798560"/>
            <a:ext cx="4730097" cy="584775"/>
          </a:xfrm>
          <a:prstGeom prst="rect">
            <a:avLst/>
          </a:prstGeom>
        </p:spPr>
        <p:txBody>
          <a:bodyPr wrap="square">
            <a:spAutoFit/>
          </a:bodyPr>
          <a:lstStyle/>
          <a:p>
            <a:pPr algn="ctr"/>
            <a:r>
              <a:rPr lang="ru-RU" sz="3200" b="1" dirty="0" smtClean="0">
                <a:ln w="9525">
                  <a:noFill/>
                </a:ln>
                <a:solidFill>
                  <a:srgbClr val="FF0000"/>
                </a:solidFill>
                <a:latin typeface="Arial" panose="020B0604020202020204" pitchFamily="34" charset="0"/>
                <a:ea typeface="Tahoma" panose="020B0604030504040204" pitchFamily="34" charset="0"/>
                <a:cs typeface="Arial" panose="020B0604020202020204" pitchFamily="34" charset="0"/>
              </a:rPr>
              <a:t>Примеры заданий</a:t>
            </a:r>
            <a:endParaRPr lang="ru-RU" sz="3200" b="1" dirty="0">
              <a:ln w="952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Прямоугольник 2"/>
          <p:cNvSpPr/>
          <p:nvPr/>
        </p:nvSpPr>
        <p:spPr>
          <a:xfrm>
            <a:off x="892629" y="-679817"/>
            <a:ext cx="7609114" cy="7201972"/>
          </a:xfrm>
          <a:prstGeom prst="rect">
            <a:avLst/>
          </a:prstGeom>
        </p:spPr>
        <p:txBody>
          <a:bodyPr wrap="square">
            <a:spAutoFit/>
          </a:bodyPr>
          <a:lstStyle/>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b="1" dirty="0" smtClean="0">
              <a:solidFill>
                <a:srgbClr val="000000"/>
              </a:solidFill>
              <a:latin typeface="Times New Roman" panose="02020603050405020304" pitchFamily="18" charset="0"/>
            </a:endParaRPr>
          </a:p>
          <a:p>
            <a:endParaRPr lang="ru-RU" sz="1100" b="1" dirty="0">
              <a:solidFill>
                <a:srgbClr val="000000"/>
              </a:solidFill>
              <a:latin typeface="Times New Roman" panose="02020603050405020304" pitchFamily="18" charset="0"/>
            </a:endParaRPr>
          </a:p>
          <a:p>
            <a:endParaRPr lang="ru-RU" sz="1100" dirty="0">
              <a:solidFill>
                <a:srgbClr val="000000"/>
              </a:solidFill>
              <a:latin typeface="Calibri" panose="020F0502020204030204" pitchFamily="34" charset="0"/>
            </a:endParaRPr>
          </a:p>
          <a:p>
            <a:r>
              <a:rPr lang="en-US" sz="1200" b="1" dirty="0">
                <a:latin typeface="Times New Roman" panose="02020603050405020304" pitchFamily="18" charset="0"/>
              </a:rPr>
              <a:t>Task 2 </a:t>
            </a:r>
            <a:endParaRPr lang="en-US" sz="1200" dirty="0">
              <a:latin typeface="Times New Roman" panose="02020603050405020304" pitchFamily="18" charset="0"/>
            </a:endParaRPr>
          </a:p>
          <a:p>
            <a:r>
              <a:rPr lang="en-US" sz="1200" b="1" dirty="0">
                <a:latin typeface="Times New Roman" panose="02020603050405020304" pitchFamily="18" charset="0"/>
              </a:rPr>
              <a:t>For items 11-15, read the text and choose the best answer for the questions below. </a:t>
            </a:r>
            <a:endParaRPr lang="en-US" sz="1200" dirty="0">
              <a:latin typeface="Times New Roman" panose="02020603050405020304" pitchFamily="18" charset="0"/>
            </a:endParaRPr>
          </a:p>
          <a:p>
            <a:r>
              <a:rPr lang="en-US" sz="1100" dirty="0">
                <a:latin typeface="Times New Roman" panose="02020603050405020304" pitchFamily="18" charset="0"/>
              </a:rPr>
              <a:t>She knew the street backwards, of course. How many times had she been dragged up it as a child by the wrist, whining and </a:t>
            </a:r>
            <a:r>
              <a:rPr lang="en-US" sz="1100" dirty="0" err="1">
                <a:latin typeface="Times New Roman" panose="02020603050405020304" pitchFamily="18" charset="0"/>
              </a:rPr>
              <a:t>snivelling</a:t>
            </a:r>
            <a:r>
              <a:rPr lang="en-US" sz="1100" dirty="0">
                <a:latin typeface="Times New Roman" panose="02020603050405020304" pitchFamily="18" charset="0"/>
              </a:rPr>
              <a:t>, always wishing she were somewhere else? Now she had no desire to be anywhere but here. This bustling traffic, these fuming buses, these chipped paving stones and boarded-up shop fronts, they were hers. Here, she would grow from defiant teenager to independent woman. When she was an old woman, she would gaze out over the lawns and say “Ah, Knox Road, that’s where I really came into my own”. </a:t>
            </a:r>
          </a:p>
          <a:p>
            <a:r>
              <a:rPr lang="en-US" sz="1100" dirty="0">
                <a:latin typeface="Times New Roman" panose="02020603050405020304" pitchFamily="18" charset="0"/>
              </a:rPr>
              <a:t>Number 126 was only a short walk from the bus stop, and she heaved her multiple bags onto her shoulders and trudged off, trying to maintain the elation as the straps dug into the flesh of her neck and fingers. Number 126 was set back slightly from the main road, with a concrete path and weed-patch at the front. The window frames were rotten and the paint chipped. Holly tried not to mind. It was what was inside that counted, after all. The coming-together of six individuals from diverse backgrounds. discussing politics, culture and art late into the night, sharing ideas, recipes, milk, shower gel and lovers – that would be what she’d look back on of course, not the paintwork. In the absence of either a bell or knocker, she rapped firmly on the door. </a:t>
            </a:r>
          </a:p>
          <a:p>
            <a:r>
              <a:rPr lang="en-US" sz="1100" dirty="0">
                <a:latin typeface="Times New Roman" panose="02020603050405020304" pitchFamily="18" charset="0"/>
              </a:rPr>
              <a:t>There was no reply. Holly peered through gap in curtains in the downstairs window, but there was nothing but gloom within. She could hear a faint thudding of a bass beat, but was not sure which house it belonged to. She rapped more firmly, and was searching for a pebble to throw to the upstairs window when the door opened. A shirtless, overweight twenty-something, with bleary eyes and greasy hair stood in the doorway wearing boxer shorts and mismatched socks. </a:t>
            </a:r>
          </a:p>
          <a:p>
            <a:r>
              <a:rPr lang="en-US" sz="1100" dirty="0">
                <a:latin typeface="Times New Roman" panose="02020603050405020304" pitchFamily="18" charset="0"/>
              </a:rPr>
              <a:t>“I’ve come for the upstairs room, I’m the new tenant,” said Holly brightly. </a:t>
            </a:r>
          </a:p>
          <a:p>
            <a:r>
              <a:rPr lang="en-US" sz="1100" dirty="0">
                <a:latin typeface="Times New Roman" panose="02020603050405020304" pitchFamily="18" charset="0"/>
              </a:rPr>
              <a:t>The man grunted slightly and moved aside. He gestured up the dim, uncarpeted stairway and began to shuffle along the dark hallway to the rear of the house. “Top floor, is that right? I guess I just follow my nose!” Holly gave a high laugh, and received another grunt in reply. Then the man was gone. Not to worry, he must be the quiet moody type, thought Holly, too caught up in his own profound thoughts for inane chit-chat. One day she would penetrate his hard outer shell and release the free spirit inside. Anyway, now for the stairs. </a:t>
            </a:r>
          </a:p>
          <a:p>
            <a:r>
              <a:rPr lang="en-US" sz="1100" dirty="0">
                <a:latin typeface="Times New Roman" panose="02020603050405020304" pitchFamily="18" charset="0"/>
              </a:rPr>
              <a:t>The four flights of stairs would be worth it, she’d decided when she picked out the flat, even if it did mean her going downstairs to get to the bathroom, because the room faced the front, and she could watch the world scurry by as she sipped her morning coffee. Kicking one bag in front and dragging the others behind, she finally made it up the four flights and flung open the door to her new room, her new haven, her new adult life. </a:t>
            </a:r>
            <a:endParaRPr lang="ru-RU" sz="1100" dirty="0">
              <a:latin typeface="Times New Roman" panose="02020603050405020304" pitchFamily="18" charset="0"/>
            </a:endParaRPr>
          </a:p>
          <a:p>
            <a:r>
              <a:rPr lang="en-US" sz="1100" dirty="0">
                <a:latin typeface="Times New Roman" panose="02020603050405020304" pitchFamily="18" charset="0"/>
              </a:rPr>
              <a:t>Peeling beige wallpaper, a lumpy mattress on a chipboard bedframe, a bare light bulb, a flat-pack wardrobe inexpertly put together. All this, Holly could just about put up with, but when she saw the view from her window – a dull patch of grey sky, invariable whatever the angle, she finally had to admit to herself that her adult life was not getting off to a great start. </a:t>
            </a:r>
          </a:p>
        </p:txBody>
      </p:sp>
    </p:spTree>
    <p:extLst>
      <p:ext uri="{BB962C8B-B14F-4D97-AF65-F5344CB8AC3E}">
        <p14:creationId xmlns:p14="http://schemas.microsoft.com/office/powerpoint/2010/main" val="194053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Прямоугольник 6"/>
          <p:cNvSpPr/>
          <p:nvPr/>
        </p:nvSpPr>
        <p:spPr>
          <a:xfrm>
            <a:off x="1447800" y="1266870"/>
            <a:ext cx="5410200" cy="4708981"/>
          </a:xfrm>
          <a:prstGeom prst="rect">
            <a:avLst/>
          </a:prstGeom>
        </p:spPr>
        <p:txBody>
          <a:bodyPr wrap="square">
            <a:spAutoFit/>
          </a:bodyPr>
          <a:lstStyle/>
          <a:p>
            <a:pPr lvl="0"/>
            <a:r>
              <a:rPr lang="en-US" sz="1200" b="1" dirty="0">
                <a:solidFill>
                  <a:prstClr val="black"/>
                </a:solidFill>
                <a:latin typeface="Times New Roman" panose="02020603050405020304" pitchFamily="18" charset="0"/>
              </a:rPr>
              <a:t>11. </a:t>
            </a:r>
            <a:r>
              <a:rPr lang="en-US" sz="1200" dirty="0">
                <a:solidFill>
                  <a:prstClr val="black"/>
                </a:solidFill>
                <a:latin typeface="Times New Roman" panose="02020603050405020304" pitchFamily="18" charset="0"/>
              </a:rPr>
              <a:t>What can be inferred from the text? </a:t>
            </a:r>
          </a:p>
          <a:p>
            <a:pPr lvl="0"/>
            <a:r>
              <a:rPr lang="en-US" sz="1200" dirty="0">
                <a:solidFill>
                  <a:prstClr val="black"/>
                </a:solidFill>
                <a:latin typeface="Times New Roman" panose="02020603050405020304" pitchFamily="18" charset="0"/>
              </a:rPr>
              <a:t>A. This is Holly’s first time living away from home. </a:t>
            </a:r>
          </a:p>
          <a:p>
            <a:pPr lvl="0"/>
            <a:r>
              <a:rPr lang="en-US" sz="1200" dirty="0">
                <a:solidFill>
                  <a:prstClr val="black"/>
                </a:solidFill>
                <a:latin typeface="Times New Roman" panose="02020603050405020304" pitchFamily="18" charset="0"/>
              </a:rPr>
              <a:t>B. Holly visited the house before deciding to move in. </a:t>
            </a:r>
          </a:p>
          <a:p>
            <a:pPr lvl="0"/>
            <a:r>
              <a:rPr lang="en-US" sz="1200" dirty="0">
                <a:solidFill>
                  <a:prstClr val="black"/>
                </a:solidFill>
                <a:latin typeface="Times New Roman" panose="02020603050405020304" pitchFamily="18" charset="0"/>
              </a:rPr>
              <a:t>C. Holly is new to this part of the town. </a:t>
            </a:r>
          </a:p>
          <a:p>
            <a:pPr lvl="0"/>
            <a:r>
              <a:rPr lang="en-US" sz="1200" dirty="0">
                <a:solidFill>
                  <a:prstClr val="black"/>
                </a:solidFill>
                <a:latin typeface="Times New Roman" panose="02020603050405020304" pitchFamily="18" charset="0"/>
              </a:rPr>
              <a:t>D. Holly already knows someone who lives in this house. </a:t>
            </a:r>
          </a:p>
          <a:p>
            <a:pPr lvl="0"/>
            <a:r>
              <a:rPr lang="en-US" sz="1200" b="1" dirty="0">
                <a:solidFill>
                  <a:prstClr val="black"/>
                </a:solidFill>
                <a:latin typeface="Times New Roman" panose="02020603050405020304" pitchFamily="18" charset="0"/>
              </a:rPr>
              <a:t>12. </a:t>
            </a:r>
            <a:r>
              <a:rPr lang="en-US" sz="1200" dirty="0">
                <a:solidFill>
                  <a:prstClr val="black"/>
                </a:solidFill>
                <a:latin typeface="Times New Roman" panose="02020603050405020304" pitchFamily="18" charset="0"/>
              </a:rPr>
              <a:t>Where is Knox Road? </a:t>
            </a:r>
          </a:p>
          <a:p>
            <a:pPr lvl="0"/>
            <a:r>
              <a:rPr lang="en-US" sz="1200" dirty="0">
                <a:solidFill>
                  <a:prstClr val="black"/>
                </a:solidFill>
                <a:latin typeface="Times New Roman" panose="02020603050405020304" pitchFamily="18" charset="0"/>
              </a:rPr>
              <a:t>A. In a town </a:t>
            </a:r>
            <a:r>
              <a:rPr lang="en-US" sz="1200" dirty="0" err="1">
                <a:solidFill>
                  <a:prstClr val="black"/>
                </a:solidFill>
                <a:latin typeface="Times New Roman" panose="02020603050405020304" pitchFamily="18" charset="0"/>
              </a:rPr>
              <a:t>centre</a:t>
            </a:r>
            <a:r>
              <a:rPr lang="en-US" sz="1200" dirty="0">
                <a:solidFill>
                  <a:prstClr val="black"/>
                </a:solidFill>
                <a:latin typeface="Times New Roman" panose="02020603050405020304" pitchFamily="18" charset="0"/>
              </a:rPr>
              <a:t>. </a:t>
            </a:r>
          </a:p>
          <a:p>
            <a:pPr lvl="0"/>
            <a:r>
              <a:rPr lang="en-US" sz="1200" dirty="0">
                <a:solidFill>
                  <a:prstClr val="black"/>
                </a:solidFill>
                <a:latin typeface="Times New Roman" panose="02020603050405020304" pitchFamily="18" charset="0"/>
              </a:rPr>
              <a:t>B. In a suburb. </a:t>
            </a:r>
          </a:p>
          <a:p>
            <a:pPr lvl="0"/>
            <a:r>
              <a:rPr lang="en-US" sz="1200" dirty="0">
                <a:solidFill>
                  <a:prstClr val="black"/>
                </a:solidFill>
                <a:latin typeface="Times New Roman" panose="02020603050405020304" pitchFamily="18" charset="0"/>
              </a:rPr>
              <a:t>C. In a village. </a:t>
            </a:r>
          </a:p>
          <a:p>
            <a:pPr lvl="0"/>
            <a:r>
              <a:rPr lang="en-US" sz="1200" dirty="0">
                <a:solidFill>
                  <a:prstClr val="black"/>
                </a:solidFill>
                <a:latin typeface="Times New Roman" panose="02020603050405020304" pitchFamily="18" charset="0"/>
              </a:rPr>
              <a:t>D. On a housing estate. </a:t>
            </a:r>
          </a:p>
          <a:p>
            <a:pPr lvl="0"/>
            <a:r>
              <a:rPr lang="en-US" sz="1200" b="1" dirty="0">
                <a:solidFill>
                  <a:prstClr val="black"/>
                </a:solidFill>
                <a:latin typeface="Times New Roman" panose="02020603050405020304" pitchFamily="18" charset="0"/>
              </a:rPr>
              <a:t>13. </a:t>
            </a:r>
            <a:r>
              <a:rPr lang="en-US" sz="1200" dirty="0">
                <a:solidFill>
                  <a:prstClr val="black"/>
                </a:solidFill>
                <a:latin typeface="Times New Roman" panose="02020603050405020304" pitchFamily="18" charset="0"/>
              </a:rPr>
              <a:t>What can be inferred about the character of Holly? </a:t>
            </a:r>
          </a:p>
          <a:p>
            <a:pPr lvl="0"/>
            <a:r>
              <a:rPr lang="en-US" sz="1200" dirty="0">
                <a:solidFill>
                  <a:prstClr val="black"/>
                </a:solidFill>
                <a:latin typeface="Times New Roman" panose="02020603050405020304" pitchFamily="18" charset="0"/>
              </a:rPr>
              <a:t>A. She is a daydreamer. </a:t>
            </a:r>
          </a:p>
          <a:p>
            <a:pPr lvl="0"/>
            <a:r>
              <a:rPr lang="en-US" sz="1200" dirty="0">
                <a:solidFill>
                  <a:prstClr val="black"/>
                </a:solidFill>
                <a:latin typeface="Times New Roman" panose="02020603050405020304" pitchFamily="18" charset="0"/>
              </a:rPr>
              <a:t>B. She is ambitious. </a:t>
            </a:r>
          </a:p>
          <a:p>
            <a:pPr lvl="0"/>
            <a:r>
              <a:rPr lang="en-US" sz="1200" dirty="0">
                <a:solidFill>
                  <a:prstClr val="black"/>
                </a:solidFill>
                <a:latin typeface="Times New Roman" panose="02020603050405020304" pitchFamily="18" charset="0"/>
              </a:rPr>
              <a:t>C. She is prejudiced. </a:t>
            </a:r>
          </a:p>
          <a:p>
            <a:pPr lvl="0"/>
            <a:r>
              <a:rPr lang="en-US" sz="1200" dirty="0">
                <a:solidFill>
                  <a:prstClr val="black"/>
                </a:solidFill>
                <a:latin typeface="Times New Roman" panose="02020603050405020304" pitchFamily="18" charset="0"/>
              </a:rPr>
              <a:t>D. She is reckless. </a:t>
            </a:r>
          </a:p>
          <a:p>
            <a:pPr lvl="0"/>
            <a:r>
              <a:rPr lang="en-US" sz="1200" b="1" dirty="0">
                <a:solidFill>
                  <a:prstClr val="black"/>
                </a:solidFill>
                <a:latin typeface="Times New Roman" panose="02020603050405020304" pitchFamily="18" charset="0"/>
              </a:rPr>
              <a:t>14. </a:t>
            </a:r>
            <a:r>
              <a:rPr lang="en-US" sz="1200" dirty="0">
                <a:solidFill>
                  <a:prstClr val="black"/>
                </a:solidFill>
                <a:latin typeface="Times New Roman" panose="02020603050405020304" pitchFamily="18" charset="0"/>
              </a:rPr>
              <a:t>What can be inferred about the man who opened the door? </a:t>
            </a:r>
          </a:p>
          <a:p>
            <a:pPr lvl="0"/>
            <a:r>
              <a:rPr lang="en-US" sz="1200" dirty="0">
                <a:solidFill>
                  <a:prstClr val="black"/>
                </a:solidFill>
                <a:latin typeface="Times New Roman" panose="02020603050405020304" pitchFamily="18" charset="0"/>
              </a:rPr>
              <a:t>A. He owns the property. </a:t>
            </a:r>
          </a:p>
          <a:p>
            <a:pPr lvl="0"/>
            <a:r>
              <a:rPr lang="en-US" sz="1200" dirty="0">
                <a:solidFill>
                  <a:prstClr val="black"/>
                </a:solidFill>
                <a:latin typeface="Times New Roman" panose="02020603050405020304" pitchFamily="18" charset="0"/>
              </a:rPr>
              <a:t>B. He had not expected Holly. </a:t>
            </a:r>
          </a:p>
          <a:p>
            <a:pPr lvl="0"/>
            <a:r>
              <a:rPr lang="en-US" sz="1200" dirty="0">
                <a:solidFill>
                  <a:prstClr val="black"/>
                </a:solidFill>
                <a:latin typeface="Times New Roman" panose="02020603050405020304" pitchFamily="18" charset="0"/>
              </a:rPr>
              <a:t>C. He lives in the front, ground floor room. </a:t>
            </a:r>
          </a:p>
          <a:p>
            <a:pPr lvl="0"/>
            <a:r>
              <a:rPr lang="en-US" sz="1200" dirty="0">
                <a:solidFill>
                  <a:prstClr val="black"/>
                </a:solidFill>
                <a:latin typeface="Times New Roman" panose="02020603050405020304" pitchFamily="18" charset="0"/>
              </a:rPr>
              <a:t>D. He had been asleep. </a:t>
            </a:r>
          </a:p>
          <a:p>
            <a:pPr lvl="0"/>
            <a:r>
              <a:rPr lang="en-US" sz="1200" b="1" dirty="0">
                <a:solidFill>
                  <a:prstClr val="black"/>
                </a:solidFill>
                <a:latin typeface="Times New Roman" panose="02020603050405020304" pitchFamily="18" charset="0"/>
              </a:rPr>
              <a:t>15. </a:t>
            </a:r>
            <a:r>
              <a:rPr lang="en-US" sz="1200" dirty="0">
                <a:solidFill>
                  <a:prstClr val="black"/>
                </a:solidFill>
                <a:latin typeface="Times New Roman" panose="02020603050405020304" pitchFamily="18" charset="0"/>
              </a:rPr>
              <a:t>Which one is NOT true of Holly’s room? </a:t>
            </a:r>
          </a:p>
          <a:p>
            <a:pPr lvl="0"/>
            <a:r>
              <a:rPr lang="en-US" sz="1200" dirty="0">
                <a:solidFill>
                  <a:prstClr val="black"/>
                </a:solidFill>
                <a:latin typeface="Times New Roman" panose="02020603050405020304" pitchFamily="18" charset="0"/>
              </a:rPr>
              <a:t>A. It is on the fourth floor. </a:t>
            </a:r>
          </a:p>
          <a:p>
            <a:pPr lvl="0"/>
            <a:r>
              <a:rPr lang="en-US" sz="1200" dirty="0">
                <a:solidFill>
                  <a:prstClr val="black"/>
                </a:solidFill>
                <a:latin typeface="Times New Roman" panose="02020603050405020304" pitchFamily="18" charset="0"/>
              </a:rPr>
              <a:t>B. It is furnished. </a:t>
            </a:r>
          </a:p>
          <a:p>
            <a:pPr lvl="0"/>
            <a:r>
              <a:rPr lang="en-US" sz="1200" dirty="0">
                <a:solidFill>
                  <a:prstClr val="black"/>
                </a:solidFill>
                <a:latin typeface="Times New Roman" panose="02020603050405020304" pitchFamily="18" charset="0"/>
              </a:rPr>
              <a:t>C. It has an en suite bathroom. </a:t>
            </a:r>
          </a:p>
          <a:p>
            <a:pPr lvl="0"/>
            <a:r>
              <a:rPr lang="en-US" sz="1200" dirty="0">
                <a:solidFill>
                  <a:prstClr val="black"/>
                </a:solidFill>
                <a:latin typeface="Times New Roman" panose="02020603050405020304" pitchFamily="18" charset="0"/>
              </a:rPr>
              <a:t>D. It is at the front of the house</a:t>
            </a:r>
            <a:r>
              <a:rPr lang="en-US" sz="1100" dirty="0">
                <a:solidFill>
                  <a:prstClr val="black"/>
                </a:solidFill>
                <a:latin typeface="Times New Roman" panose="02020603050405020304" pitchFamily="18" charset="0"/>
              </a:rPr>
              <a:t>. </a:t>
            </a:r>
            <a:endParaRPr lang="ru-RU" sz="11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75740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2482</Words>
  <Application>Microsoft Office PowerPoint</Application>
  <PresentationFormat>Экран (4:3)</PresentationFormat>
  <Paragraphs>481</Paragraphs>
  <Slides>23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Arial Rounded MT Bold</vt:lpstr>
      <vt:lpstr>BuSan</vt:lpstr>
      <vt:lpstr>Calibri</vt:lpstr>
      <vt:lpstr>Calibri Light</vt:lpstr>
      <vt:lpstr>Circe</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Александр</cp:lastModifiedBy>
  <cp:revision>108</cp:revision>
  <dcterms:created xsi:type="dcterms:W3CDTF">2013-11-19T05:52:05Z</dcterms:created>
  <dcterms:modified xsi:type="dcterms:W3CDTF">2019-10-30T12:25:40Z</dcterms:modified>
</cp:coreProperties>
</file>