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9" r:id="rId6"/>
    <p:sldId id="260" r:id="rId7"/>
    <p:sldId id="271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2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88" autoAdjust="0"/>
  </p:normalViewPr>
  <p:slideViewPr>
    <p:cSldViewPr>
      <p:cViewPr varScale="1">
        <p:scale>
          <a:sx n="59" d="100"/>
          <a:sy n="59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3AE9D-29F1-43DA-A60E-D8D2C74D6D55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8F216-0425-45C0-8987-AB39C75F0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02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8F216-0425-45C0-8987-AB39C75F009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17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A2BFCFE-9DD8-4FDC-A4C9-4851D1912AB1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5A50FC3-669F-4A6B-B864-885F66639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FCFE-9DD8-4FDC-A4C9-4851D1912AB1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0FC3-669F-4A6B-B864-885F66639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FCFE-9DD8-4FDC-A4C9-4851D1912AB1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0FC3-669F-4A6B-B864-885F66639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A2BFCFE-9DD8-4FDC-A4C9-4851D1912AB1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0FC3-669F-4A6B-B864-885F66639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A2BFCFE-9DD8-4FDC-A4C9-4851D1912AB1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5A50FC3-669F-4A6B-B864-885F66639D1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A2BFCFE-9DD8-4FDC-A4C9-4851D1912AB1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5A50FC3-669F-4A6B-B864-885F66639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A2BFCFE-9DD8-4FDC-A4C9-4851D1912AB1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5A50FC3-669F-4A6B-B864-885F66639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FCFE-9DD8-4FDC-A4C9-4851D1912AB1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0FC3-669F-4A6B-B864-885F66639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A2BFCFE-9DD8-4FDC-A4C9-4851D1912AB1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5A50FC3-669F-4A6B-B864-885F66639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A2BFCFE-9DD8-4FDC-A4C9-4851D1912AB1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5A50FC3-669F-4A6B-B864-885F66639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A2BFCFE-9DD8-4FDC-A4C9-4851D1912AB1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5A50FC3-669F-4A6B-B864-885F66639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A2BFCFE-9DD8-4FDC-A4C9-4851D1912AB1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5A50FC3-669F-4A6B-B864-885F66639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706018"/>
            <a:ext cx="7772400" cy="103507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обучении детей элементарной математике дошкольного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1628800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игровых методов и </a:t>
            </a:r>
            <a:r>
              <a:rPr lang="ru-RU" sz="32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приемов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601030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Амирова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Т.К.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51520" y="107340"/>
            <a:ext cx="799288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Четвертая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группа: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упражнения с геометрическими фигурами и их моделями (блоками) являются основными методами ознакомления детей с формой предметов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Например, «Назови геометрическую фигуру», «Угадай, что это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?», «Дорисуй фигуры»,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«Чудесный мешочек»; -сопоставление формы предметов с геометрическими образцами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2F2066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2F2066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2F2066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2F2066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2F2066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2F2066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2F2066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2F2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2F2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852936"/>
            <a:ext cx="6336704" cy="355966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23528" y="260648"/>
            <a:ext cx="8280920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Пятая группа: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возрасте у детей начинают формироваться элементы логического мышления, т. е. формируется умение рассуждать, делать свои умозаключения. Существует множество дидактических игр и упражнений, которые влияют на развитие творческих способностей у детей, так как они способствуют развитию нестандартного мышления у детей. Это такие игры как "Найди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недостающую 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фигуру», «Чем отличаются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?"</a:t>
            </a:r>
            <a:endParaRPr lang="ru-RU" sz="2400" b="1" dirty="0">
              <a:solidFill>
                <a:srgbClr val="2F2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2F2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2F2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2F2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2F2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2F2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2F2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2F2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2F2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2F2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2F2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2F2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78" y="3797360"/>
            <a:ext cx="4283968" cy="29464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0" b="15524"/>
          <a:stretch/>
        </p:blipFill>
        <p:spPr>
          <a:xfrm>
            <a:off x="125346" y="3815467"/>
            <a:ext cx="3095352" cy="294947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67544" y="980728"/>
            <a:ext cx="813690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2F206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2F2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2F206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2F2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2F206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2F2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2F206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2F2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2F206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2F2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2F206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2F2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2F206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F2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2F2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42104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игры.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Наряду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дидактическими в детских садах используются увлекательные игры «в кого-нибудь» или «во что-нибудь»: в строителей, космонавтов, моряков, поваров; в больницу,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магазин.</a:t>
            </a:r>
            <a:r>
              <a:rPr lang="ru-RU" sz="2400" dirty="0"/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Дошкольники в сюжете и содержании игр, а также в игровых действиях отражают знакомую им область действительности: быт семьи, детского сада, события общественной жизни, различные виды труда взрослых. Например, в игре «Магазин» он пересчитывает предметы, записывает свои подсчеты. 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/>
              <a:t>,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998433"/>
            <a:ext cx="4123035" cy="255189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96068" y="3975"/>
            <a:ext cx="8136904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Занимательные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и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задачи-шутки</a:t>
            </a: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по математике.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занятиях по математике дети очень активны в восприятии задач-шуток, головоломок, логических упражнений. Они настойчиво ищут ход решения, который ведет к результату. Для решения их необходимо проявить находчивость, смекалку.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Задачи-шутки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6-7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я, да мы с тобой. Сколько нас всего?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бабушки Даши внучка Маша, кот Пушок, собака Дружок. Сколько у бабушки внуков?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только одной палочки образовать на столе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треугольник?</a:t>
            </a: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закрепления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обратного счета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можно использовать считалки. Например: Девять, восемь, семь, шесть, пять, четыре, три, два, один, в прятки мы играть хотим. Надо только нам узнать, кто из нас пойдет искать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67544" y="301298"/>
            <a:ext cx="799288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Занимательные загадки.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большое значение при развитии мышления, воображения дошкольников. При знакомстве с числами можно предлагать детям разгадывать такие загадки, в которых упоминаются те или иные числительные.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Двенадцать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братьев друг за другом ходят, друг друга не находят.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мерзнуть пять ребят в печке вязаной сидят.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 ногах стою, ходить вовсе не могу</a:t>
            </a:r>
            <a:r>
              <a:rPr lang="ru-RU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стихотворной форме.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Ежик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лесу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шёл, на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обед грибы нашел: два под березой, один у осины. Сколько их будет в плетеной корзине?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кустом у реки жили майские жуки. Дочка, сын, отец и мать. Кто их может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сосчитать?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5955" y="1268760"/>
            <a:ext cx="8064896" cy="390876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Таким образом, использование игровых методов и приемов как средства формирования элементарных математических представлений дает положительный результат в развитии психических процессов и речи.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учебного процесса на занятиях математикой, конечно, не обойтись. Но в наших силах сделать его веселым 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увлекательным.</a:t>
            </a:r>
            <a:endParaRPr lang="ru-RU" sz="2400" dirty="0">
              <a:solidFill>
                <a:srgbClr val="2F2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rgbClr val="2F2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rgbClr val="2F2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2F2066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dirty="0">
              <a:solidFill>
                <a:srgbClr val="2F2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980728"/>
            <a:ext cx="777686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strike="noStrike" cap="none" normalizeH="0" baseline="0" dirty="0" smtClean="0">
                <a:ln>
                  <a:noFill/>
                </a:ln>
                <a:solidFill>
                  <a:srgbClr val="2F2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Одной из наиболее важных и актуальных задач подготовки детей к школе является развитие логического мышления и познавательных способностей дошкольников, формирование у них элементарных математических представлений, умений и навыков.</a:t>
            </a:r>
            <a:endParaRPr kumimoji="0" lang="ru-RU" sz="2400" i="0" strike="noStrike" cap="none" normalizeH="0" baseline="0" dirty="0" smtClean="0">
              <a:ln>
                <a:noFill/>
              </a:ln>
              <a:solidFill>
                <a:srgbClr val="2F2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strike="noStrike" cap="none" normalizeH="0" baseline="0" dirty="0" smtClean="0">
                <a:ln>
                  <a:noFill/>
                </a:ln>
                <a:solidFill>
                  <a:srgbClr val="2F2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Математика для дошкольников позволяет одновременно решить сразу несколько задач, главные из которых – это привить детям основы логического мышления и научить простому счету. Особый интерес представляет поле математической деятельности, поскольку в математике заложены огромные возможности для развития восприятия, мыслительных операций (сравнение, абстрагирование, символизация), внимания, памяти.</a:t>
            </a:r>
            <a:endParaRPr kumimoji="0" lang="ru-RU" sz="2400" i="0" strike="noStrike" cap="none" normalizeH="0" baseline="0" dirty="0" smtClean="0">
              <a:ln>
                <a:noFill/>
              </a:ln>
              <a:solidFill>
                <a:srgbClr val="2F2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83568" y="980728"/>
            <a:ext cx="810039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2F2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Процесс формирования элементарных математических представлений у детей дошкольного возраста будет более эффективен при использовании на занятиях  игровых методов и приемов. 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rgbClr val="2F2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процессе ФЭМП у дошкольников педагог использует разнообразные методы обучения: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2F2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Практические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ru-RU" sz="2400" dirty="0" smtClean="0">
                <a:solidFill>
                  <a:srgbClr val="2F2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Наглядные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2F2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Словесные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ru-RU" sz="2400" dirty="0" smtClean="0">
                <a:solidFill>
                  <a:srgbClr val="2F2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Игровые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2F2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rgbClr val="2F2066"/>
                </a:solidFill>
                <a:latin typeface="Times New Roman" pitchFamily="18" charset="0"/>
                <a:cs typeface="Times New Roman" pitchFamily="18" charset="0"/>
              </a:rPr>
              <a:t>При выборе методов учитываются:</a:t>
            </a:r>
            <a:endParaRPr lang="ru-RU" sz="2400" dirty="0">
              <a:solidFill>
                <a:srgbClr val="2F2066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2F2066"/>
                </a:solidFill>
                <a:effectLst/>
                <a:latin typeface="Times New Roman" pitchFamily="18" charset="0"/>
                <a:cs typeface="Times New Roman" pitchFamily="18" charset="0"/>
              </a:rPr>
              <a:t>Программные</a:t>
            </a:r>
            <a:r>
              <a:rPr lang="ru-RU" sz="2400" dirty="0" smtClean="0">
                <a:solidFill>
                  <a:srgbClr val="2F2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2F2066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задачи, индивидуальные и возрастные особенности детей, наличие необходимых дидактических средств.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95536" y="-910063"/>
            <a:ext cx="8208912" cy="821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2F2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2F2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2F2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2F2066"/>
                </a:solidFill>
                <a:latin typeface="Times New Roman" pitchFamily="18" charset="0"/>
                <a:cs typeface="Times New Roman" pitchFamily="18" charset="0"/>
              </a:rPr>
              <a:t>ПРАКТИЧЕСКИЙ МЕТОД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2F2066"/>
                </a:solidFill>
                <a:latin typeface="Times New Roman" pitchFamily="18" charset="0"/>
                <a:cs typeface="Times New Roman" pitchFamily="18" charset="0"/>
              </a:rPr>
              <a:t>В ФЭМП ведущим является практический метод.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2F2066"/>
                </a:solidFill>
                <a:latin typeface="Times New Roman" pitchFamily="18" charset="0"/>
                <a:cs typeface="Times New Roman" pitchFamily="18" charset="0"/>
              </a:rPr>
              <a:t>Суть его- организация практической деятельности детей, направленной на усвоение строго определенных способов действий с предметами или их заменителями.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2F2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2F2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2F2066"/>
                </a:solidFill>
                <a:latin typeface="Times New Roman" pitchFamily="18" charset="0"/>
                <a:cs typeface="Times New Roman" pitchFamily="18" charset="0"/>
              </a:rPr>
              <a:t>НАГЛЯДНЫЙ И СЛОВЕСНЫЙ МЕТОД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2F2066"/>
                </a:solidFill>
                <a:latin typeface="Times New Roman" pitchFamily="18" charset="0"/>
                <a:cs typeface="Times New Roman" pitchFamily="18" charset="0"/>
              </a:rPr>
              <a:t>Наглядные и словесные методы при формировании «элементарных» математических представлений не являются самостоятельными, они сопутствуют практическим и игровым методам.</a:t>
            </a: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2F2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2F2066"/>
                </a:solidFill>
                <a:latin typeface="Times New Roman" pitchFamily="18" charset="0"/>
                <a:cs typeface="Times New Roman" pitchFamily="18" charset="0"/>
              </a:rPr>
              <a:t>ИГРОВОЙ МЕТОД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2F2066"/>
                </a:solidFill>
                <a:latin typeface="Times New Roman" pitchFamily="18" charset="0"/>
                <a:cs typeface="Times New Roman" pitchFamily="18" charset="0"/>
              </a:rPr>
              <a:t>При формировании элементарных математических представлений игра выступает как самостоятельный метод обучения. Наиболее широко используются дидактические игры.</a:t>
            </a:r>
            <a:endParaRPr lang="ru-RU" sz="2400" dirty="0">
              <a:solidFill>
                <a:srgbClr val="2F2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2F2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3303" y="-111663"/>
            <a:ext cx="7968876" cy="1129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F2066"/>
                </a:solidFill>
                <a:latin typeface="Times New Roman" pitchFamily="18" charset="0"/>
                <a:cs typeface="Times New Roman" pitchFamily="18" charset="0"/>
              </a:rPr>
              <a:t>Приемы формирования </a:t>
            </a:r>
          </a:p>
          <a:p>
            <a:pPr algn="ctr"/>
            <a:r>
              <a:rPr lang="ru-RU" sz="2800" b="1" dirty="0" smtClean="0">
                <a:solidFill>
                  <a:srgbClr val="2F2066"/>
                </a:solidFill>
                <a:latin typeface="Times New Roman" pitchFamily="18" charset="0"/>
                <a:cs typeface="Times New Roman" pitchFamily="18" charset="0"/>
              </a:rPr>
              <a:t>математических представлений</a:t>
            </a:r>
          </a:p>
          <a:p>
            <a:r>
              <a:rPr lang="ru-RU" sz="2800" b="1" dirty="0">
                <a:solidFill>
                  <a:srgbClr val="2F2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2F2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smtClean="0">
                <a:solidFill>
                  <a:srgbClr val="2F2066"/>
                </a:solidFill>
                <a:latin typeface="Times New Roman" pitchFamily="18" charset="0"/>
                <a:cs typeface="Times New Roman" pitchFamily="18" charset="0"/>
              </a:rPr>
              <a:t>Показ(демонстрация) способа действия в сочетании с объяснением или образец воспитателя.</a:t>
            </a:r>
          </a:p>
          <a:p>
            <a:r>
              <a:rPr lang="ru-RU" sz="2400" dirty="0">
                <a:solidFill>
                  <a:srgbClr val="2F2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2F2066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solidFill>
                  <a:srgbClr val="2F2066"/>
                </a:solidFill>
                <a:latin typeface="Times New Roman" pitchFamily="18" charset="0"/>
                <a:cs typeface="Times New Roman" pitchFamily="18" charset="0"/>
              </a:rPr>
              <a:t> Инструкция для выполнения самостоятельных упражнений.</a:t>
            </a:r>
          </a:p>
          <a:p>
            <a:r>
              <a:rPr lang="ru-RU" sz="2400" b="1" dirty="0" smtClean="0">
                <a:solidFill>
                  <a:srgbClr val="2F2066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ru-RU" sz="2400" dirty="0" smtClean="0">
                <a:solidFill>
                  <a:srgbClr val="2F2066"/>
                </a:solidFill>
                <a:latin typeface="Times New Roman" pitchFamily="18" charset="0"/>
                <a:cs typeface="Times New Roman" pitchFamily="18" charset="0"/>
              </a:rPr>
              <a:t>Пояснения, разъяснения, </a:t>
            </a:r>
            <a:r>
              <a:rPr lang="ru-RU" sz="2400" dirty="0" smtClean="0">
                <a:solidFill>
                  <a:srgbClr val="2F2066"/>
                </a:solidFill>
                <a:latin typeface="Times New Roman" pitchFamily="18" charset="0"/>
                <a:cs typeface="Times New Roman" pitchFamily="18" charset="0"/>
              </a:rPr>
              <a:t>указания</a:t>
            </a:r>
            <a:r>
              <a:rPr lang="ru-RU" sz="2400" dirty="0" smtClean="0">
                <a:solidFill>
                  <a:srgbClr val="2F2066"/>
                </a:solidFill>
                <a:latin typeface="Times New Roman" pitchFamily="18" charset="0"/>
                <a:cs typeface="Times New Roman" pitchFamily="18" charset="0"/>
              </a:rPr>
              <a:t>. Они должны быть конкретными, короткими и образными</a:t>
            </a:r>
            <a:r>
              <a:rPr lang="ru-RU" sz="2400" b="1" dirty="0" smtClean="0">
                <a:solidFill>
                  <a:srgbClr val="2F2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>
                <a:solidFill>
                  <a:srgbClr val="2F2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2F2066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>
                <a:solidFill>
                  <a:srgbClr val="2F2066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solidFill>
                  <a:srgbClr val="2F2066"/>
                </a:solidFill>
                <a:latin typeface="Times New Roman" pitchFamily="18" charset="0"/>
                <a:cs typeface="Times New Roman" pitchFamily="18" charset="0"/>
              </a:rPr>
              <a:t>перативное стимулирование.</a:t>
            </a:r>
          </a:p>
          <a:p>
            <a:r>
              <a:rPr lang="ru-RU" sz="2400" b="1" dirty="0">
                <a:solidFill>
                  <a:srgbClr val="2F2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2F2066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dirty="0" smtClean="0">
                <a:solidFill>
                  <a:srgbClr val="2F2066"/>
                </a:solidFill>
                <a:latin typeface="Times New Roman" pitchFamily="18" charset="0"/>
                <a:cs typeface="Times New Roman" pitchFamily="18" charset="0"/>
              </a:rPr>
              <a:t>Регулирование и контроль.</a:t>
            </a:r>
          </a:p>
          <a:p>
            <a:r>
              <a:rPr lang="ru-RU" sz="2400" b="1" dirty="0" smtClean="0">
                <a:solidFill>
                  <a:srgbClr val="2F2066"/>
                </a:solidFill>
                <a:latin typeface="Times New Roman" pitchFamily="18" charset="0"/>
                <a:cs typeface="Times New Roman" pitchFamily="18" charset="0"/>
              </a:rPr>
              <a:t> 6. </a:t>
            </a:r>
            <a:r>
              <a:rPr lang="ru-RU" sz="2400" dirty="0" smtClean="0">
                <a:solidFill>
                  <a:srgbClr val="2F2066"/>
                </a:solidFill>
                <a:latin typeface="Times New Roman" pitchFamily="18" charset="0"/>
                <a:cs typeface="Times New Roman" pitchFamily="18" charset="0"/>
              </a:rPr>
              <a:t>Анализ итогов контрольной работы.</a:t>
            </a:r>
          </a:p>
          <a:p>
            <a:r>
              <a:rPr lang="ru-RU" sz="2400" b="1" dirty="0">
                <a:solidFill>
                  <a:srgbClr val="2F2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2F2066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400" dirty="0" smtClean="0">
                <a:solidFill>
                  <a:srgbClr val="2F2066"/>
                </a:solidFill>
                <a:latin typeface="Times New Roman" pitchFamily="18" charset="0"/>
                <a:cs typeface="Times New Roman" pitchFamily="18" charset="0"/>
              </a:rPr>
              <a:t>Один из основных приемов формирования элементарных математических представлений во всех возрастных группах – вопросы к детям.</a:t>
            </a:r>
          </a:p>
          <a:p>
            <a:r>
              <a:rPr lang="ru-RU" sz="2400" b="1" dirty="0">
                <a:solidFill>
                  <a:srgbClr val="2F2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2F2066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400" dirty="0" smtClean="0">
                <a:solidFill>
                  <a:srgbClr val="2F2066"/>
                </a:solidFill>
                <a:latin typeface="Times New Roman" pitchFamily="18" charset="0"/>
                <a:cs typeface="Times New Roman" pitchFamily="18" charset="0"/>
              </a:rPr>
              <a:t>У дошкольников  сравнение, анализ, синтез, обобщение- не только познавательные интересы(операции), но и методические приемы.</a:t>
            </a:r>
          </a:p>
          <a:p>
            <a:pPr algn="ctr"/>
            <a:endParaRPr lang="ru-RU" sz="2800" b="1" dirty="0">
              <a:solidFill>
                <a:srgbClr val="2F2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2F2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2F2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2F2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2F2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2F2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2F2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2F2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2F2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2F2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2F2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67544" y="96891"/>
            <a:ext cx="820891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2F206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F2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F2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Приемы наложения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2F2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приложения, обследования </a:t>
            </a:r>
            <a:r>
              <a:rPr lang="ru-RU" sz="2400" dirty="0" smtClean="0">
                <a:solidFill>
                  <a:srgbClr val="2F2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2F2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ормы предмета, «взвешивания» предмета «на руке».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baseline="0" dirty="0" smtClean="0">
                <a:solidFill>
                  <a:srgbClr val="2F2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1 0. </a:t>
            </a:r>
            <a:r>
              <a:rPr lang="ru-RU" sz="2400" baseline="0" dirty="0" smtClean="0">
                <a:solidFill>
                  <a:srgbClr val="2F2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Моделирование.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2F2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2F2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Экспериментирование.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2F206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2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дидактические игры по формированию элементарных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2F2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математических представлений разделены: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dirty="0" smtClean="0">
              <a:ln>
                <a:noFill/>
              </a:ln>
              <a:solidFill>
                <a:srgbClr val="2F206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F2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2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с цифрами и числами.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>
                <a:solidFill>
                  <a:srgbClr val="2F2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2F2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smtClean="0">
                <a:solidFill>
                  <a:srgbClr val="2F2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путешествие во времени.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2F2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F2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2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на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2F2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ориентировки в пространстве.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>
                <a:solidFill>
                  <a:srgbClr val="2F2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2F2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lang="ru-RU" sz="2800" dirty="0" smtClean="0">
                <a:solidFill>
                  <a:srgbClr val="2F2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с геометрическими фигурами.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>
                <a:solidFill>
                  <a:srgbClr val="2F2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2F2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lang="ru-RU" sz="2800" dirty="0" smtClean="0">
                <a:solidFill>
                  <a:srgbClr val="2F2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на логическое мышление.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2F206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4572000"/>
          </a:xfrm>
        </p:spPr>
        <p:txBody>
          <a:bodyPr>
            <a:noAutofit/>
          </a:bodyPr>
          <a:lstStyle/>
          <a:p>
            <a:pPr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группе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 относится обучение детей счету в прямом и обратном порядке. Детей знакомят с образованием всех чисел в пределах 10, путем сравнивания равных и неравных групп предметов. Играя в такие дидактические игры как: "Какой цифры не стало?", "Путаница?", "Назови соседей", дети учатся свободно оперировать числами в пределах 10 и сопровождать словами свои действия.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2F2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2F2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" t="-27930" r="1574" b="14880"/>
          <a:stretch/>
        </p:blipFill>
        <p:spPr>
          <a:xfrm>
            <a:off x="4866318" y="3245450"/>
            <a:ext cx="3732156" cy="30638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4" b="7853"/>
          <a:stretch/>
        </p:blipFill>
        <p:spPr>
          <a:xfrm>
            <a:off x="539552" y="3741682"/>
            <a:ext cx="3712716" cy="2071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39552" y="487026"/>
            <a:ext cx="806489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2F2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rgbClr val="2F2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2F2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rgbClr val="2F2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2F2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rgbClr val="2F2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2F2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rgbClr val="2F2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2F2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rgbClr val="2F2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2F2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rgbClr val="2F2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2F2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rgbClr val="2F2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2F2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rgbClr val="2F2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2F2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97346"/>
            <a:ext cx="871296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группа: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путешествие во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служит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знакомства детей с днями недели, месяцами. Объясняется, что каждый день недели имеет свое название. Детям рассказывается о том, что в названии дней недели угадывается, какой день недели по счету: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беседы предлагаются игры с целью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названий дней недели и их последовательности.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Д/игры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"Назови скорее", "Дни недели", "Назови пропущенное слово",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детям быстро запомнить название дней недели и название месяцев, их последовательность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573016"/>
            <a:ext cx="5904656" cy="287219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8585" y="260648"/>
            <a:ext cx="83529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третью группу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входят игры на ориентирование в пространстве. Задачей педагога является научить детей ориентироваться в специально созданных пространственных ситуациях и определять свое место по заданному условию. При помощи дидактических игр и упражнений дети овладевают умением определять словом положение того или иного предмета по отношению к другому. Например, справа от куклы стоит заяц, слева от куклы - пирамида и т.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2F206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2F2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2F2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" y="3517598"/>
            <a:ext cx="3279378" cy="32744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19"/>
          <a:stretch/>
        </p:blipFill>
        <p:spPr>
          <a:xfrm>
            <a:off x="4387076" y="3358658"/>
            <a:ext cx="3974437" cy="327448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472</TotalTime>
  <Words>1117</Words>
  <Application>Microsoft Office PowerPoint</Application>
  <PresentationFormat>Экран (4:3)</PresentationFormat>
  <Paragraphs>149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при обучении детей элементарной математике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Игровые методы и приемы, как средство формирования элементарных математических представлений у детей дошкольного возраста</dc:title>
  <dc:creator>Марина</dc:creator>
  <cp:lastModifiedBy>Телли Амирова</cp:lastModifiedBy>
  <cp:revision>44</cp:revision>
  <cp:lastPrinted>2023-11-15T08:48:49Z</cp:lastPrinted>
  <dcterms:created xsi:type="dcterms:W3CDTF">2020-02-17T06:12:53Z</dcterms:created>
  <dcterms:modified xsi:type="dcterms:W3CDTF">2023-11-15T08:59:18Z</dcterms:modified>
</cp:coreProperties>
</file>