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</p:sldMasterIdLst>
  <p:notesMasterIdLst>
    <p:notesMasterId r:id="rId24"/>
  </p:notesMasterIdLst>
  <p:sldIdLst>
    <p:sldId id="267" r:id="rId2"/>
    <p:sldId id="256" r:id="rId3"/>
    <p:sldId id="297" r:id="rId4"/>
    <p:sldId id="257" r:id="rId5"/>
    <p:sldId id="280" r:id="rId6"/>
    <p:sldId id="270" r:id="rId7"/>
    <p:sldId id="273" r:id="rId8"/>
    <p:sldId id="271" r:id="rId9"/>
    <p:sldId id="272" r:id="rId10"/>
    <p:sldId id="269" r:id="rId11"/>
    <p:sldId id="281" r:id="rId12"/>
    <p:sldId id="282" r:id="rId13"/>
    <p:sldId id="296" r:id="rId14"/>
    <p:sldId id="275" r:id="rId15"/>
    <p:sldId id="285" r:id="rId16"/>
    <p:sldId id="286" r:id="rId17"/>
    <p:sldId id="287" r:id="rId18"/>
    <p:sldId id="283" r:id="rId19"/>
    <p:sldId id="284" r:id="rId20"/>
    <p:sldId id="289" r:id="rId21"/>
    <p:sldId id="292" r:id="rId22"/>
    <p:sldId id="294" r:id="rId23"/>
  </p:sldIdLst>
  <p:sldSz cx="9669463" cy="7251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000000"/>
          </p15:clr>
        </p15:guide>
        <p15:guide id="2" pos="3046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86" y="114"/>
      </p:cViewPr>
      <p:guideLst>
        <p:guide orient="horz" pos="2284"/>
        <p:guide pos="30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78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16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9692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408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41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344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8B03FA48-DA7F-4F84-A3E6-F4592CDCA6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E92BFC7E-84A2-4E4E-B1B7-47FD0F1399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9E4ED2B9-7B5F-4CB7-884A-1B32FBEA9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C1973B-FA79-46B2-B309-B4771F627FE1}" type="slidenum">
              <a:rPr lang="ru-RU" altLang="ru-RU"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8B03FA48-DA7F-4F84-A3E6-F4592CDCA6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E92BFC7E-84A2-4E4E-B1B7-47FD0F1399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9E4ED2B9-7B5F-4CB7-884A-1B32FBEA9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C1973B-FA79-46B2-B309-B4771F627FE1}" type="slidenum">
              <a:rPr lang="ru-RU" altLang="ru-RU"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2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210" y="1186795"/>
            <a:ext cx="8219044" cy="2524666"/>
          </a:xfrm>
        </p:spPr>
        <p:txBody>
          <a:bodyPr anchor="b"/>
          <a:lstStyle>
            <a:lvl1pPr algn="ctr">
              <a:defRPr sz="634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8683" y="3808822"/>
            <a:ext cx="7252097" cy="1750815"/>
          </a:xfrm>
        </p:spPr>
        <p:txBody>
          <a:bodyPr/>
          <a:lstStyle>
            <a:lvl1pPr marL="0" indent="0" algn="ctr">
              <a:buNone/>
              <a:defRPr sz="2538"/>
            </a:lvl1pPr>
            <a:lvl2pPr marL="483443" indent="0" algn="ctr">
              <a:buNone/>
              <a:defRPr sz="2115"/>
            </a:lvl2pPr>
            <a:lvl3pPr marL="966887" indent="0" algn="ctr">
              <a:buNone/>
              <a:defRPr sz="1903"/>
            </a:lvl3pPr>
            <a:lvl4pPr marL="1450330" indent="0" algn="ctr">
              <a:buNone/>
              <a:defRPr sz="1692"/>
            </a:lvl4pPr>
            <a:lvl5pPr marL="1933773" indent="0" algn="ctr">
              <a:buNone/>
              <a:defRPr sz="1692"/>
            </a:lvl5pPr>
            <a:lvl6pPr marL="2417216" indent="0" algn="ctr">
              <a:buNone/>
              <a:defRPr sz="1692"/>
            </a:lvl6pPr>
            <a:lvl7pPr marL="2900660" indent="0" algn="ctr">
              <a:buNone/>
              <a:defRPr sz="1692"/>
            </a:lvl7pPr>
            <a:lvl8pPr marL="3384103" indent="0" algn="ctr">
              <a:buNone/>
              <a:defRPr sz="1692"/>
            </a:lvl8pPr>
            <a:lvl9pPr marL="3867546" indent="0" algn="ctr">
              <a:buNone/>
              <a:defRPr sz="169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867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695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9710" y="386086"/>
            <a:ext cx="2084978" cy="61454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4776" y="386086"/>
            <a:ext cx="6134066" cy="614548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7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05792" y="6758189"/>
            <a:ext cx="2175629" cy="48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545471" y="6771618"/>
            <a:ext cx="3061997" cy="48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252101" y="6768260"/>
            <a:ext cx="1692156" cy="48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80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5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747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40" y="1807891"/>
            <a:ext cx="8339912" cy="3016505"/>
          </a:xfrm>
        </p:spPr>
        <p:txBody>
          <a:bodyPr anchor="b"/>
          <a:lstStyle>
            <a:lvl1pPr>
              <a:defRPr sz="634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740" y="4852934"/>
            <a:ext cx="8339912" cy="1586309"/>
          </a:xfrm>
        </p:spPr>
        <p:txBody>
          <a:bodyPr/>
          <a:lstStyle>
            <a:lvl1pPr marL="0" indent="0">
              <a:buNone/>
              <a:defRPr sz="2538">
                <a:solidFill>
                  <a:schemeClr val="tx1"/>
                </a:solidFill>
              </a:defRPr>
            </a:lvl1pPr>
            <a:lvl2pPr marL="483443" indent="0">
              <a:buNone/>
              <a:defRPr sz="2115">
                <a:solidFill>
                  <a:schemeClr val="tx1">
                    <a:tint val="75000"/>
                  </a:schemeClr>
                </a:solidFill>
              </a:defRPr>
            </a:lvl2pPr>
            <a:lvl3pPr marL="966887" indent="0">
              <a:buNone/>
              <a:defRPr sz="1903">
                <a:solidFill>
                  <a:schemeClr val="tx1">
                    <a:tint val="75000"/>
                  </a:schemeClr>
                </a:solidFill>
              </a:defRPr>
            </a:lvl3pPr>
            <a:lvl4pPr marL="1450330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4pPr>
            <a:lvl5pPr marL="1933773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5pPr>
            <a:lvl6pPr marL="2417216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6pPr>
            <a:lvl7pPr marL="2900660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7pPr>
            <a:lvl8pPr marL="3384103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8pPr>
            <a:lvl9pPr marL="3867546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906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775" y="1930429"/>
            <a:ext cx="4109522" cy="4601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166" y="1930429"/>
            <a:ext cx="4109522" cy="4601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223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35" y="386088"/>
            <a:ext cx="8339912" cy="14016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36" y="1777674"/>
            <a:ext cx="4090635" cy="871211"/>
          </a:xfrm>
        </p:spPr>
        <p:txBody>
          <a:bodyPr anchor="b"/>
          <a:lstStyle>
            <a:lvl1pPr marL="0" indent="0">
              <a:buNone/>
              <a:defRPr sz="2538" b="1"/>
            </a:lvl1pPr>
            <a:lvl2pPr marL="483443" indent="0">
              <a:buNone/>
              <a:defRPr sz="2115" b="1"/>
            </a:lvl2pPr>
            <a:lvl3pPr marL="966887" indent="0">
              <a:buNone/>
              <a:defRPr sz="1903" b="1"/>
            </a:lvl3pPr>
            <a:lvl4pPr marL="1450330" indent="0">
              <a:buNone/>
              <a:defRPr sz="1692" b="1"/>
            </a:lvl4pPr>
            <a:lvl5pPr marL="1933773" indent="0">
              <a:buNone/>
              <a:defRPr sz="1692" b="1"/>
            </a:lvl5pPr>
            <a:lvl6pPr marL="2417216" indent="0">
              <a:buNone/>
              <a:defRPr sz="1692" b="1"/>
            </a:lvl6pPr>
            <a:lvl7pPr marL="2900660" indent="0">
              <a:buNone/>
              <a:defRPr sz="1692" b="1"/>
            </a:lvl7pPr>
            <a:lvl8pPr marL="3384103" indent="0">
              <a:buNone/>
              <a:defRPr sz="1692" b="1"/>
            </a:lvl8pPr>
            <a:lvl9pPr marL="3867546" indent="0">
              <a:buNone/>
              <a:defRPr sz="16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036" y="2648885"/>
            <a:ext cx="4090635" cy="38961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5166" y="1777674"/>
            <a:ext cx="4110781" cy="871211"/>
          </a:xfrm>
        </p:spPr>
        <p:txBody>
          <a:bodyPr anchor="b"/>
          <a:lstStyle>
            <a:lvl1pPr marL="0" indent="0">
              <a:buNone/>
              <a:defRPr sz="2538" b="1"/>
            </a:lvl1pPr>
            <a:lvl2pPr marL="483443" indent="0">
              <a:buNone/>
              <a:defRPr sz="2115" b="1"/>
            </a:lvl2pPr>
            <a:lvl3pPr marL="966887" indent="0">
              <a:buNone/>
              <a:defRPr sz="1903" b="1"/>
            </a:lvl3pPr>
            <a:lvl4pPr marL="1450330" indent="0">
              <a:buNone/>
              <a:defRPr sz="1692" b="1"/>
            </a:lvl4pPr>
            <a:lvl5pPr marL="1933773" indent="0">
              <a:buNone/>
              <a:defRPr sz="1692" b="1"/>
            </a:lvl5pPr>
            <a:lvl6pPr marL="2417216" indent="0">
              <a:buNone/>
              <a:defRPr sz="1692" b="1"/>
            </a:lvl6pPr>
            <a:lvl7pPr marL="2900660" indent="0">
              <a:buNone/>
              <a:defRPr sz="1692" b="1"/>
            </a:lvl7pPr>
            <a:lvl8pPr marL="3384103" indent="0">
              <a:buNone/>
              <a:defRPr sz="1692" b="1"/>
            </a:lvl8pPr>
            <a:lvl9pPr marL="3867546" indent="0">
              <a:buNone/>
              <a:defRPr sz="16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5166" y="2648885"/>
            <a:ext cx="4110781" cy="38961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13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7205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942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35" y="483447"/>
            <a:ext cx="3118653" cy="1692063"/>
          </a:xfrm>
        </p:spPr>
        <p:txBody>
          <a:bodyPr anchor="b"/>
          <a:lstStyle>
            <a:lvl1pPr>
              <a:defRPr sz="338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781" y="1044112"/>
            <a:ext cx="4895166" cy="5153407"/>
          </a:xfrm>
        </p:spPr>
        <p:txBody>
          <a:bodyPr/>
          <a:lstStyle>
            <a:lvl1pPr>
              <a:defRPr sz="3384"/>
            </a:lvl1pPr>
            <a:lvl2pPr>
              <a:defRPr sz="2961"/>
            </a:lvl2pPr>
            <a:lvl3pPr>
              <a:defRPr sz="2538"/>
            </a:lvl3pPr>
            <a:lvl4pPr>
              <a:defRPr sz="2115"/>
            </a:lvl4pPr>
            <a:lvl5pPr>
              <a:defRPr sz="2115"/>
            </a:lvl5pPr>
            <a:lvl6pPr>
              <a:defRPr sz="2115"/>
            </a:lvl6pPr>
            <a:lvl7pPr>
              <a:defRPr sz="2115"/>
            </a:lvl7pPr>
            <a:lvl8pPr>
              <a:defRPr sz="2115"/>
            </a:lvl8pPr>
            <a:lvl9pPr>
              <a:defRPr sz="211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35" y="2175510"/>
            <a:ext cx="3118653" cy="4030401"/>
          </a:xfrm>
        </p:spPr>
        <p:txBody>
          <a:bodyPr/>
          <a:lstStyle>
            <a:lvl1pPr marL="0" indent="0">
              <a:buNone/>
              <a:defRPr sz="1692"/>
            </a:lvl1pPr>
            <a:lvl2pPr marL="483443" indent="0">
              <a:buNone/>
              <a:defRPr sz="1480"/>
            </a:lvl2pPr>
            <a:lvl3pPr marL="966887" indent="0">
              <a:buNone/>
              <a:defRPr sz="1269"/>
            </a:lvl3pPr>
            <a:lvl4pPr marL="1450330" indent="0">
              <a:buNone/>
              <a:defRPr sz="1057"/>
            </a:lvl4pPr>
            <a:lvl5pPr marL="1933773" indent="0">
              <a:buNone/>
              <a:defRPr sz="1057"/>
            </a:lvl5pPr>
            <a:lvl6pPr marL="2417216" indent="0">
              <a:buNone/>
              <a:defRPr sz="1057"/>
            </a:lvl6pPr>
            <a:lvl7pPr marL="2900660" indent="0">
              <a:buNone/>
              <a:defRPr sz="1057"/>
            </a:lvl7pPr>
            <a:lvl8pPr marL="3384103" indent="0">
              <a:buNone/>
              <a:defRPr sz="1057"/>
            </a:lvl8pPr>
            <a:lvl9pPr marL="3867546" indent="0">
              <a:buNone/>
              <a:defRPr sz="105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024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35" y="483447"/>
            <a:ext cx="3118653" cy="1692063"/>
          </a:xfrm>
        </p:spPr>
        <p:txBody>
          <a:bodyPr anchor="b"/>
          <a:lstStyle>
            <a:lvl1pPr>
              <a:defRPr sz="338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0781" y="1044112"/>
            <a:ext cx="4895166" cy="5153407"/>
          </a:xfrm>
        </p:spPr>
        <p:txBody>
          <a:bodyPr anchor="t"/>
          <a:lstStyle>
            <a:lvl1pPr marL="0" indent="0">
              <a:buNone/>
              <a:defRPr sz="3384"/>
            </a:lvl1pPr>
            <a:lvl2pPr marL="483443" indent="0">
              <a:buNone/>
              <a:defRPr sz="2961"/>
            </a:lvl2pPr>
            <a:lvl3pPr marL="966887" indent="0">
              <a:buNone/>
              <a:defRPr sz="2538"/>
            </a:lvl3pPr>
            <a:lvl4pPr marL="1450330" indent="0">
              <a:buNone/>
              <a:defRPr sz="2115"/>
            </a:lvl4pPr>
            <a:lvl5pPr marL="1933773" indent="0">
              <a:buNone/>
              <a:defRPr sz="2115"/>
            </a:lvl5pPr>
            <a:lvl6pPr marL="2417216" indent="0">
              <a:buNone/>
              <a:defRPr sz="2115"/>
            </a:lvl6pPr>
            <a:lvl7pPr marL="2900660" indent="0">
              <a:buNone/>
              <a:defRPr sz="2115"/>
            </a:lvl7pPr>
            <a:lvl8pPr marL="3384103" indent="0">
              <a:buNone/>
              <a:defRPr sz="2115"/>
            </a:lvl8pPr>
            <a:lvl9pPr marL="3867546" indent="0">
              <a:buNone/>
              <a:defRPr sz="211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35" y="2175510"/>
            <a:ext cx="3118653" cy="4030401"/>
          </a:xfrm>
        </p:spPr>
        <p:txBody>
          <a:bodyPr/>
          <a:lstStyle>
            <a:lvl1pPr marL="0" indent="0">
              <a:buNone/>
              <a:defRPr sz="1692"/>
            </a:lvl1pPr>
            <a:lvl2pPr marL="483443" indent="0">
              <a:buNone/>
              <a:defRPr sz="1480"/>
            </a:lvl2pPr>
            <a:lvl3pPr marL="966887" indent="0">
              <a:buNone/>
              <a:defRPr sz="1269"/>
            </a:lvl3pPr>
            <a:lvl4pPr marL="1450330" indent="0">
              <a:buNone/>
              <a:defRPr sz="1057"/>
            </a:lvl4pPr>
            <a:lvl5pPr marL="1933773" indent="0">
              <a:buNone/>
              <a:defRPr sz="1057"/>
            </a:lvl5pPr>
            <a:lvl6pPr marL="2417216" indent="0">
              <a:buNone/>
              <a:defRPr sz="1057"/>
            </a:lvl6pPr>
            <a:lvl7pPr marL="2900660" indent="0">
              <a:buNone/>
              <a:defRPr sz="1057"/>
            </a:lvl7pPr>
            <a:lvl8pPr marL="3384103" indent="0">
              <a:buNone/>
              <a:defRPr sz="1057"/>
            </a:lvl8pPr>
            <a:lvl9pPr marL="3867546" indent="0">
              <a:buNone/>
              <a:defRPr sz="105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010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776" y="386088"/>
            <a:ext cx="8339912" cy="1401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776" y="1930429"/>
            <a:ext cx="8339912" cy="4601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776" y="6721253"/>
            <a:ext cx="2175629" cy="386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3010" y="6721253"/>
            <a:ext cx="3263444" cy="386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9058" y="6721253"/>
            <a:ext cx="2175629" cy="386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1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66887" rtl="0" eaLnBrk="1" latinLnBrk="0" hangingPunct="1">
        <a:lnSpc>
          <a:spcPct val="90000"/>
        </a:lnSpc>
        <a:spcBef>
          <a:spcPct val="0"/>
        </a:spcBef>
        <a:buNone/>
        <a:defRPr sz="46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722" indent="-241722" algn="l" defTabSz="966887" rtl="0" eaLnBrk="1" latinLnBrk="0" hangingPunct="1">
        <a:lnSpc>
          <a:spcPct val="90000"/>
        </a:lnSpc>
        <a:spcBef>
          <a:spcPts val="1057"/>
        </a:spcBef>
        <a:buFont typeface="Arial" panose="020B0604020202020204" pitchFamily="34" charset="0"/>
        <a:buChar char="•"/>
        <a:defRPr sz="2961" kern="1200">
          <a:solidFill>
            <a:schemeClr val="tx1"/>
          </a:solidFill>
          <a:latin typeface="+mn-lt"/>
          <a:ea typeface="+mn-ea"/>
          <a:cs typeface="+mn-cs"/>
        </a:defRPr>
      </a:lvl1pPr>
      <a:lvl2pPr marL="725165" indent="-241722" algn="l" defTabSz="96688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538" kern="1200">
          <a:solidFill>
            <a:schemeClr val="tx1"/>
          </a:solidFill>
          <a:latin typeface="+mn-lt"/>
          <a:ea typeface="+mn-ea"/>
          <a:cs typeface="+mn-cs"/>
        </a:defRPr>
      </a:lvl2pPr>
      <a:lvl3pPr marL="1208608" indent="-241722" algn="l" defTabSz="96688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5" kern="1200">
          <a:solidFill>
            <a:schemeClr val="tx1"/>
          </a:solidFill>
          <a:latin typeface="+mn-lt"/>
          <a:ea typeface="+mn-ea"/>
          <a:cs typeface="+mn-cs"/>
        </a:defRPr>
      </a:lvl3pPr>
      <a:lvl4pPr marL="1692051" indent="-241722" algn="l" defTabSz="96688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4pPr>
      <a:lvl5pPr marL="2175495" indent="-241722" algn="l" defTabSz="96688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5pPr>
      <a:lvl6pPr marL="2658938" indent="-241722" algn="l" defTabSz="96688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6pPr>
      <a:lvl7pPr marL="3142381" indent="-241722" algn="l" defTabSz="96688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7pPr>
      <a:lvl8pPr marL="3625825" indent="-241722" algn="l" defTabSz="96688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8pPr>
      <a:lvl9pPr marL="4109268" indent="-241722" algn="l" defTabSz="96688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887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1pPr>
      <a:lvl2pPr marL="483443" algn="l" defTabSz="966887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2pPr>
      <a:lvl3pPr marL="966887" algn="l" defTabSz="966887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3pPr>
      <a:lvl4pPr marL="1450330" algn="l" defTabSz="966887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4pPr>
      <a:lvl5pPr marL="1933773" algn="l" defTabSz="966887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5pPr>
      <a:lvl6pPr marL="2417216" algn="l" defTabSz="966887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6pPr>
      <a:lvl7pPr marL="2900660" algn="l" defTabSz="966887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7pPr>
      <a:lvl8pPr marL="3384103" algn="l" defTabSz="966887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8pPr>
      <a:lvl9pPr marL="3867546" algn="l" defTabSz="966887" rtl="0" eaLnBrk="1" latinLnBrk="0" hangingPunct="1">
        <a:defRPr sz="19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algebra/10-klass/proizvodnaia-primenenie-proizvodnoi-dlia-issledovaniia-funktcii-9147/primenenie-proizvodnoi-dlia-otyskaniia-naibolshikh-i-naimenshikh-velichin-11228/re-267d9b14-e225-488b-8215-7cec2b08a9c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ltura.admin-smolensk.ru/img/image/jubilei/60_let_1poleta/banner_60let_1polet.jpg">
            <a:extLst>
              <a:ext uri="{FF2B5EF4-FFF2-40B4-BE49-F238E27FC236}">
                <a16:creationId xmlns:a16="http://schemas.microsoft.com/office/drawing/2014/main" id="{C8E80A54-B169-4E7D-BDD2-D8D12E8E7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44079" y="362489"/>
            <a:ext cx="8188657" cy="46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1CC3A-85A6-4B8F-9301-521DD3191946}"/>
              </a:ext>
            </a:extLst>
          </p:cNvPr>
          <p:cNvSpPr txBox="1"/>
          <p:nvPr/>
        </p:nvSpPr>
        <p:spPr>
          <a:xfrm>
            <a:off x="1464690" y="5960947"/>
            <a:ext cx="8073091" cy="806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38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„Чтобы стать крылатым, нужно стремление к полёту“</a:t>
            </a:r>
          </a:p>
          <a:p>
            <a:pPr algn="r"/>
            <a:r>
              <a:rPr lang="ru-RU" sz="2104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Юрий Алексеевич Гагарин</a:t>
            </a:r>
            <a:endParaRPr lang="ru-RU" sz="2538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05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Google Shape;48;p7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0" y="3036888"/>
                <a:ext cx="9378950" cy="3497262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1" vert="horz" wrap="square" lIns="96673" tIns="48324" rIns="96673" bIns="48324" rtlCol="0" anchor="t" anchorCtr="0">
                <a:noAutofit/>
              </a:bodyPr>
              <a:lstStyle/>
              <a:p>
                <a:pPr marL="362492" indent="-362492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lt2"/>
                  </a:buClr>
                  <a:buSzPts val="1890"/>
                  <a:buFont typeface="Noto Sans Symbols"/>
                  <a:buChar char="●"/>
                </a:pPr>
                <a:r>
                  <a:rPr lang="en-US" sz="338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 Black"/>
                  </a:rPr>
                  <a:t>Найдите  min и max  </a:t>
                </a:r>
                <a:r>
                  <a:rPr lang="en-US" sz="3381" dirty="0" err="1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 Black"/>
                  </a:rPr>
                  <a:t>функци</a:t>
                </a:r>
                <a:r>
                  <a:rPr lang="ru-RU" sz="338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 Black"/>
                  </a:rPr>
                  <a:t>и</a:t>
                </a:r>
              </a:p>
              <a:p>
                <a:pPr marL="362492" indent="-362492">
                  <a:lnSpc>
                    <a:spcPct val="100000"/>
                  </a:lnSpc>
                  <a:spcBef>
                    <a:spcPts val="0"/>
                  </a:spcBef>
                  <a:buClr>
                    <a:schemeClr val="lt2"/>
                  </a:buClr>
                  <a:buSzPts val="1890"/>
                  <a:buFont typeface="Noto Sans Symbols"/>
                  <a:buChar char="●"/>
                </a:pPr>
                <a:endParaRPr lang="ru-RU" sz="338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 Black"/>
                </a:endParaRPr>
              </a:p>
              <a:p>
                <a:pPr marL="362492" indent="-362492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lt2"/>
                  </a:buClr>
                  <a:buSzPts val="1890"/>
                  <a:buFont typeface="Noto Sans Symbols"/>
                  <a:buChar char="●"/>
                </a:pPr>
                <a14:m>
                  <m:oMath xmlns:m="http://schemas.openxmlformats.org/officeDocument/2006/math">
                    <m:r>
                      <a:rPr lang="ru-RU" sz="3381" i="1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Arial Black"/>
                      </a:rPr>
                      <m:t>𝑓</m:t>
                    </m:r>
                    <m:d>
                      <m:dPr>
                        <m:ctrlPr>
                          <a:rPr lang="ru-RU" sz="3381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Arial Black"/>
                          </a:rPr>
                        </m:ctrlPr>
                      </m:dPr>
                      <m:e>
                        <m:r>
                          <a:rPr lang="ru-RU" sz="3381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Arial Black"/>
                          </a:rPr>
                          <m:t>𝑥</m:t>
                        </m:r>
                      </m:e>
                    </m:d>
                    <m:r>
                      <a:rPr lang="ru-RU" sz="3381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Arial Black"/>
                      </a:rPr>
                      <m:t>=</m:t>
                    </m:r>
                    <m:sSup>
                      <m:sSupPr>
                        <m:ctrlPr>
                          <a:rPr lang="ru-RU" sz="3381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Arial Black"/>
                          </a:rPr>
                        </m:ctrlPr>
                      </m:sSupPr>
                      <m:e>
                        <m:r>
                          <a:rPr lang="ru-RU" sz="3381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Arial Black"/>
                          </a:rPr>
                          <m:t>𝑥</m:t>
                        </m:r>
                      </m:e>
                      <m:sup>
                        <m:r>
                          <a:rPr lang="ru-RU" sz="338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Arial Black"/>
                          </a:rPr>
                          <m:t>4</m:t>
                        </m:r>
                      </m:sup>
                    </m:sSup>
                    <m:r>
                      <a:rPr lang="ru-RU" sz="3381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Arial Black"/>
                      </a:rPr>
                      <m:t>−</m:t>
                    </m:r>
                    <m:sSup>
                      <m:sSupPr>
                        <m:ctrlPr>
                          <a:rPr lang="ru-RU" sz="3381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Arial Black"/>
                          </a:rPr>
                        </m:ctrlPr>
                      </m:sSupPr>
                      <m:e>
                        <m:r>
                          <a:rPr lang="ru-RU" sz="3381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Arial Black"/>
                          </a:rPr>
                          <m:t>2</m:t>
                        </m:r>
                        <m:r>
                          <a:rPr lang="ru-RU" sz="3381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Arial Black"/>
                          </a:rPr>
                          <m:t>𝑥</m:t>
                        </m:r>
                      </m:e>
                      <m:sup>
                        <m:r>
                          <a:rPr lang="ru-RU" sz="338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Arial Black"/>
                          </a:rPr>
                          <m:t>3</m:t>
                        </m:r>
                      </m:sup>
                    </m:sSup>
                    <m:r>
                      <a:rPr lang="ru-RU" sz="3381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Arial Black"/>
                      </a:rPr>
                      <m:t>−</m:t>
                    </m:r>
                    <m:sSup>
                      <m:sSupPr>
                        <m:ctrlPr>
                          <a:rPr lang="ru-RU" sz="3381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Arial Black"/>
                          </a:rPr>
                        </m:ctrlPr>
                      </m:sSupPr>
                      <m:e>
                        <m:r>
                          <a:rPr lang="ru-RU" sz="3381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Arial Black"/>
                          </a:rPr>
                          <m:t>2</m:t>
                        </m:r>
                        <m:r>
                          <a:rPr lang="ru-RU" sz="3381" i="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Arial Black"/>
                          </a:rPr>
                          <m:t>𝑥</m:t>
                        </m:r>
                      </m:e>
                      <m:sup>
                        <m:r>
                          <a:rPr lang="ru-RU" sz="3381" dirty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Arial Black"/>
                          </a:rPr>
                          <m:t>2</m:t>
                        </m:r>
                      </m:sup>
                    </m:sSup>
                    <m:r>
                      <a:rPr lang="ru-RU" sz="3381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Arial Black"/>
                      </a:rPr>
                      <m:t>+2</m:t>
                    </m:r>
                  </m:oMath>
                </a14:m>
                <a:r>
                  <a:rPr lang="ru-RU" sz="338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 Black"/>
                  </a:rPr>
                  <a:t>1</a:t>
                </a:r>
              </a:p>
              <a:p>
                <a:pPr marL="362492" indent="-362492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lt2"/>
                  </a:buClr>
                  <a:buSzPts val="1890"/>
                  <a:buFont typeface="Noto Sans Symbols"/>
                  <a:buChar char="●"/>
                </a:pPr>
                <a:endParaRPr lang="ru-RU" sz="338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 Black"/>
                </a:endParaRPr>
              </a:p>
              <a:p>
                <a:pPr marL="362492" indent="-362492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lt2"/>
                  </a:buClr>
                  <a:buSzPts val="1890"/>
                  <a:buFont typeface="Noto Sans Symbols"/>
                  <a:buChar char="●"/>
                </a:pPr>
                <a14:m>
                  <m:oMath xmlns:m="http://schemas.openxmlformats.org/officeDocument/2006/math">
                    <m:r>
                      <a:rPr lang="en-US" sz="3381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38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8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381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8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38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38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38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8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38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381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3381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38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8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38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381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3381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381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381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−23</m:t>
                    </m:r>
                  </m:oMath>
                </a14:m>
                <a:endParaRPr sz="338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/>
                  <a:ea typeface="Arial"/>
                  <a:cs typeface="Arial"/>
                </a:endParaRPr>
              </a:p>
            </p:txBody>
          </p:sp>
        </mc:Choice>
        <mc:Fallback xmlns="">
          <p:sp>
            <p:nvSpPr>
              <p:cNvPr id="48" name="Google Shape;48;p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0" y="3036888"/>
                <a:ext cx="9378950" cy="3497262"/>
              </a:xfrm>
              <a:prstGeom prst="rect">
                <a:avLst/>
              </a:prstGeom>
              <a:blipFill>
                <a:blip r:embed="rId3"/>
                <a:stretch>
                  <a:fillRect t="-2431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Google Shape;49;p7"/>
          <p:cNvSpPr/>
          <p:nvPr/>
        </p:nvSpPr>
        <p:spPr>
          <a:xfrm>
            <a:off x="267" y="-1"/>
            <a:ext cx="966893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73" tIns="48324" rIns="96673" bIns="48324" anchor="ctr" anchorCtr="0">
            <a:noAutofit/>
          </a:bodyPr>
          <a:lstStyle/>
          <a:p>
            <a:endParaRPr sz="210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67" y="-1"/>
            <a:ext cx="966893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73" tIns="48324" rIns="96673" bIns="48324" anchor="ctr" anchorCtr="0">
            <a:noAutofit/>
          </a:bodyPr>
          <a:lstStyle/>
          <a:p>
            <a:endParaRPr sz="210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7;p7">
            <a:extLst>
              <a:ext uri="{FF2B5EF4-FFF2-40B4-BE49-F238E27FC236}">
                <a16:creationId xmlns:a16="http://schemas.microsoft.com/office/drawing/2014/main" id="{6519AECB-D614-4CFF-B1D3-2A097F8958D3}"/>
              </a:ext>
            </a:extLst>
          </p:cNvPr>
          <p:cNvSpPr txBox="1">
            <a:spLocks/>
          </p:cNvSpPr>
          <p:nvPr/>
        </p:nvSpPr>
        <p:spPr>
          <a:xfrm>
            <a:off x="666765" y="407702"/>
            <a:ext cx="8242076" cy="732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3300"/>
            </a:pPr>
            <a:br>
              <a:rPr lang="ru-RU" sz="846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Проверка теоретического материала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CFD185-6669-4706-9F6C-B3372F238E3B}"/>
              </a:ext>
            </a:extLst>
          </p:cNvPr>
          <p:cNvSpPr/>
          <p:nvPr/>
        </p:nvSpPr>
        <p:spPr>
          <a:xfrm>
            <a:off x="5088190" y="1509918"/>
            <a:ext cx="4581008" cy="774294"/>
          </a:xfrm>
          <a:prstGeom prst="rect">
            <a:avLst/>
          </a:prstGeom>
          <a:noFill/>
        </p:spPr>
        <p:txBody>
          <a:bodyPr wrap="square" lIns="96689" tIns="48345" rIns="96689" bIns="4834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397" b="1" dirty="0">
                <a:ln/>
                <a:solidFill>
                  <a:srgbClr val="C00000"/>
                </a:solidFill>
              </a:rPr>
              <a:t>Задание  ЕГЭ</a:t>
            </a:r>
          </a:p>
        </p:txBody>
      </p:sp>
    </p:spTree>
    <p:extLst>
      <p:ext uri="{BB962C8B-B14F-4D97-AF65-F5344CB8AC3E}">
        <p14:creationId xmlns:p14="http://schemas.microsoft.com/office/powerpoint/2010/main" val="277062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3F8F10-99B2-4F3C-9E38-DA69D677C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22" t="7758" r="23005" b="39705"/>
          <a:stretch/>
        </p:blipFill>
        <p:spPr>
          <a:xfrm>
            <a:off x="234465" y="516199"/>
            <a:ext cx="9424219" cy="55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4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00B636-A0DF-457F-B693-758F7E4A9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43" t="3005" r="14529" b="6932"/>
          <a:stretch/>
        </p:blipFill>
        <p:spPr>
          <a:xfrm>
            <a:off x="498712" y="239800"/>
            <a:ext cx="8672051" cy="67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4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86909A-9720-4FA5-B688-22A550773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58"/>
          <a:stretch/>
        </p:blipFill>
        <p:spPr>
          <a:xfrm>
            <a:off x="0" y="1833069"/>
            <a:ext cx="9669463" cy="2610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528250-44D0-4DDC-A88A-7613CF557F6A}"/>
              </a:ext>
            </a:extLst>
          </p:cNvPr>
          <p:cNvSpPr/>
          <p:nvPr/>
        </p:nvSpPr>
        <p:spPr>
          <a:xfrm>
            <a:off x="5224013" y="543112"/>
            <a:ext cx="4581008" cy="774294"/>
          </a:xfrm>
          <a:prstGeom prst="rect">
            <a:avLst/>
          </a:prstGeom>
          <a:noFill/>
        </p:spPr>
        <p:txBody>
          <a:bodyPr wrap="square" lIns="96689" tIns="48345" rIns="96689" bIns="4834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397" b="1" dirty="0">
                <a:ln/>
                <a:solidFill>
                  <a:srgbClr val="C00000"/>
                </a:solidFill>
              </a:rPr>
              <a:t>Задание  ЕГЭ</a:t>
            </a:r>
          </a:p>
        </p:txBody>
      </p:sp>
    </p:spTree>
    <p:extLst>
      <p:ext uri="{BB962C8B-B14F-4D97-AF65-F5344CB8AC3E}">
        <p14:creationId xmlns:p14="http://schemas.microsoft.com/office/powerpoint/2010/main" val="47101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1">
            <a:extLst>
              <a:ext uri="{FF2B5EF4-FFF2-40B4-BE49-F238E27FC236}">
                <a16:creationId xmlns:a16="http://schemas.microsoft.com/office/drawing/2014/main" id="{179DD6D6-36CF-4F62-B0C7-F6ADF75B6446}"/>
              </a:ext>
            </a:extLst>
          </p:cNvPr>
          <p:cNvGrpSpPr>
            <a:grpSpLocks/>
          </p:cNvGrpSpPr>
          <p:nvPr/>
        </p:nvGrpSpPr>
        <p:grpSpPr bwMode="auto">
          <a:xfrm>
            <a:off x="1208883" y="1661849"/>
            <a:ext cx="6571854" cy="4122726"/>
            <a:chOff x="1071539" y="1500174"/>
            <a:chExt cx="6215105" cy="3898901"/>
          </a:xfrm>
        </p:grpSpPr>
        <p:grpSp>
          <p:nvGrpSpPr>
            <p:cNvPr id="7188" name="Группа 70">
              <a:extLst>
                <a:ext uri="{FF2B5EF4-FFF2-40B4-BE49-F238E27FC236}">
                  <a16:creationId xmlns:a16="http://schemas.microsoft.com/office/drawing/2014/main" id="{4645A16C-A044-4094-9FC4-64F84B400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539" y="1500174"/>
              <a:ext cx="6215105" cy="3898901"/>
              <a:chOff x="1071539" y="1500174"/>
              <a:chExt cx="6215105" cy="3898901"/>
            </a:xfrm>
          </p:grpSpPr>
          <p:sp>
            <p:nvSpPr>
              <p:cNvPr id="7191" name="Freeform 66">
                <a:extLst>
                  <a:ext uri="{FF2B5EF4-FFF2-40B4-BE49-F238E27FC236}">
                    <a16:creationId xmlns:a16="http://schemas.microsoft.com/office/drawing/2014/main" id="{9D8CCF41-D8DB-4563-9AF2-1A207163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852" y="4071942"/>
                <a:ext cx="6000792" cy="45719"/>
              </a:xfrm>
              <a:custGeom>
                <a:avLst/>
                <a:gdLst>
                  <a:gd name="T0" fmla="*/ 0 w 4104"/>
                  <a:gd name="T1" fmla="*/ 0 h 1"/>
                  <a:gd name="T2" fmla="*/ 2147483647 w 4104"/>
                  <a:gd name="T3" fmla="*/ 0 h 1"/>
                  <a:gd name="T4" fmla="*/ 0 60000 65536"/>
                  <a:gd name="T5" fmla="*/ 0 60000 65536"/>
                  <a:gd name="T6" fmla="*/ 0 w 4104"/>
                  <a:gd name="T7" fmla="*/ 0 h 1"/>
                  <a:gd name="T8" fmla="*/ 4104 w 410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04" h="1">
                    <a:moveTo>
                      <a:pt x="0" y="0"/>
                    </a:moveTo>
                    <a:lnTo>
                      <a:pt x="4104" y="0"/>
                    </a:ln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3200">
                  <a:latin typeface="Tahoma" panose="020B0604030504040204" pitchFamily="34" charset="0"/>
                </a:endParaRPr>
              </a:p>
            </p:txBody>
          </p:sp>
          <p:grpSp>
            <p:nvGrpSpPr>
              <p:cNvPr id="7192" name="Group 26">
                <a:extLst>
                  <a:ext uri="{FF2B5EF4-FFF2-40B4-BE49-F238E27FC236}">
                    <a16:creationId xmlns:a16="http://schemas.microsoft.com/office/drawing/2014/main" id="{DEF00CDD-B3D2-4085-B675-465B2CDE45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1539" y="1571612"/>
                <a:ext cx="6091238" cy="3827463"/>
                <a:chOff x="147" y="144"/>
                <a:chExt cx="3837" cy="2411"/>
              </a:xfrm>
            </p:grpSpPr>
            <p:grpSp>
              <p:nvGrpSpPr>
                <p:cNvPr id="7197" name="Group 27">
                  <a:extLst>
                    <a:ext uri="{FF2B5EF4-FFF2-40B4-BE49-F238E27FC236}">
                      <a16:creationId xmlns:a16="http://schemas.microsoft.com/office/drawing/2014/main" id="{1529B43B-E268-4C0F-B78E-8076043123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" y="144"/>
                  <a:ext cx="3792" cy="2400"/>
                  <a:chOff x="192" y="144"/>
                  <a:chExt cx="5376" cy="4032"/>
                </a:xfrm>
              </p:grpSpPr>
              <p:sp>
                <p:nvSpPr>
                  <p:cNvPr id="7213" name="Line 28">
                    <a:extLst>
                      <a:ext uri="{FF2B5EF4-FFF2-40B4-BE49-F238E27FC236}">
                        <a16:creationId xmlns:a16="http://schemas.microsoft.com/office/drawing/2014/main" id="{ED45F136-CF1C-4823-A5C2-8DCE2E60A9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2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14" name="Line 29">
                    <a:extLst>
                      <a:ext uri="{FF2B5EF4-FFF2-40B4-BE49-F238E27FC236}">
                        <a16:creationId xmlns:a16="http://schemas.microsoft.com/office/drawing/2014/main" id="{DD54697C-A44B-4628-94C6-52B1D941C2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568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15" name="Line 30">
                    <a:extLst>
                      <a:ext uri="{FF2B5EF4-FFF2-40B4-BE49-F238E27FC236}">
                        <a16:creationId xmlns:a16="http://schemas.microsoft.com/office/drawing/2014/main" id="{D2853509-3BCC-415D-B0AE-2D16F2C972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8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16" name="Line 31">
                    <a:extLst>
                      <a:ext uri="{FF2B5EF4-FFF2-40B4-BE49-F238E27FC236}">
                        <a16:creationId xmlns:a16="http://schemas.microsoft.com/office/drawing/2014/main" id="{B3920EB7-7404-41D6-A7E2-009A57076F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04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17" name="Line 32">
                    <a:extLst>
                      <a:ext uri="{FF2B5EF4-FFF2-40B4-BE49-F238E27FC236}">
                        <a16:creationId xmlns:a16="http://schemas.microsoft.com/office/drawing/2014/main" id="{5A646C4A-25EC-4802-A877-EE6373918F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18" name="Line 33">
                    <a:extLst>
                      <a:ext uri="{FF2B5EF4-FFF2-40B4-BE49-F238E27FC236}">
                        <a16:creationId xmlns:a16="http://schemas.microsoft.com/office/drawing/2014/main" id="{81E72A1C-557C-4EA0-AC85-C74531F944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16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19" name="Line 34">
                    <a:extLst>
                      <a:ext uri="{FF2B5EF4-FFF2-40B4-BE49-F238E27FC236}">
                        <a16:creationId xmlns:a16="http://schemas.microsoft.com/office/drawing/2014/main" id="{F22BFA81-7377-43E3-B92A-7982643EC0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2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20" name="Line 35">
                    <a:extLst>
                      <a:ext uri="{FF2B5EF4-FFF2-40B4-BE49-F238E27FC236}">
                        <a16:creationId xmlns:a16="http://schemas.microsoft.com/office/drawing/2014/main" id="{D1D25D6E-44A7-4CE5-B58C-0CC91EC6DC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21" name="Line 36">
                    <a:extLst>
                      <a:ext uri="{FF2B5EF4-FFF2-40B4-BE49-F238E27FC236}">
                        <a16:creationId xmlns:a16="http://schemas.microsoft.com/office/drawing/2014/main" id="{F1E3BC22-A4CD-44EF-BC81-6974867E7B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4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22" name="Line 37">
                    <a:extLst>
                      <a:ext uri="{FF2B5EF4-FFF2-40B4-BE49-F238E27FC236}">
                        <a16:creationId xmlns:a16="http://schemas.microsoft.com/office/drawing/2014/main" id="{5F771A16-ACE9-4847-A394-CB9FBA1454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40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23" name="Line 38">
                    <a:extLst>
                      <a:ext uri="{FF2B5EF4-FFF2-40B4-BE49-F238E27FC236}">
                        <a16:creationId xmlns:a16="http://schemas.microsoft.com/office/drawing/2014/main" id="{3A7870E6-38DE-42AB-A6CC-DC660B5CA1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24" name="Line 39">
                    <a:extLst>
                      <a:ext uri="{FF2B5EF4-FFF2-40B4-BE49-F238E27FC236}">
                        <a16:creationId xmlns:a16="http://schemas.microsoft.com/office/drawing/2014/main" id="{ABCD7290-5F8A-4B0B-B71B-5FC213EFF9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52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25" name="Line 40">
                    <a:extLst>
                      <a:ext uri="{FF2B5EF4-FFF2-40B4-BE49-F238E27FC236}">
                        <a16:creationId xmlns:a16="http://schemas.microsoft.com/office/drawing/2014/main" id="{FD8DB5ED-970F-4CD8-8B15-E053E0DB55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08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26" name="Line 41">
                    <a:extLst>
                      <a:ext uri="{FF2B5EF4-FFF2-40B4-BE49-F238E27FC236}">
                        <a16:creationId xmlns:a16="http://schemas.microsoft.com/office/drawing/2014/main" id="{0354B2B5-7043-4D71-A94A-48016F4BD8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27" name="Line 42">
                    <a:extLst>
                      <a:ext uri="{FF2B5EF4-FFF2-40B4-BE49-F238E27FC236}">
                        <a16:creationId xmlns:a16="http://schemas.microsoft.com/office/drawing/2014/main" id="{8C6E4BC5-3C5C-4876-B4C3-B5722F6562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20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28" name="Line 43">
                    <a:extLst>
                      <a:ext uri="{FF2B5EF4-FFF2-40B4-BE49-F238E27FC236}">
                        <a16:creationId xmlns:a16="http://schemas.microsoft.com/office/drawing/2014/main" id="{06D4F258-AD47-4ADA-9939-A5C8902271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76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29" name="Line 44">
                    <a:extLst>
                      <a:ext uri="{FF2B5EF4-FFF2-40B4-BE49-F238E27FC236}">
                        <a16:creationId xmlns:a16="http://schemas.microsoft.com/office/drawing/2014/main" id="{95F35246-024B-4007-B62F-F862EBA8ED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32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30" name="Line 45">
                    <a:extLst>
                      <a:ext uri="{FF2B5EF4-FFF2-40B4-BE49-F238E27FC236}">
                        <a16:creationId xmlns:a16="http://schemas.microsoft.com/office/drawing/2014/main" id="{01C3B947-E7A0-45C8-91E3-003665ECF4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88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31" name="Line 46">
                    <a:extLst>
                      <a:ext uri="{FF2B5EF4-FFF2-40B4-BE49-F238E27FC236}">
                        <a16:creationId xmlns:a16="http://schemas.microsoft.com/office/drawing/2014/main" id="{5605F87E-949F-4AAD-A08D-D35ECD3040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44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32" name="Line 47">
                    <a:extLst>
                      <a:ext uri="{FF2B5EF4-FFF2-40B4-BE49-F238E27FC236}">
                        <a16:creationId xmlns:a16="http://schemas.microsoft.com/office/drawing/2014/main" id="{AE4499F0-517C-42CC-A908-220C62692C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00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33" name="Line 48">
                    <a:extLst>
                      <a:ext uri="{FF2B5EF4-FFF2-40B4-BE49-F238E27FC236}">
                        <a16:creationId xmlns:a16="http://schemas.microsoft.com/office/drawing/2014/main" id="{3FE79B57-1B2D-4E5E-ACEB-DFFD5E45FD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56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  <p:sp>
                <p:nvSpPr>
                  <p:cNvPr id="7234" name="Line 49">
                    <a:extLst>
                      <a:ext uri="{FF2B5EF4-FFF2-40B4-BE49-F238E27FC236}">
                        <a16:creationId xmlns:a16="http://schemas.microsoft.com/office/drawing/2014/main" id="{2921CA3C-9242-4AB0-81FB-9FEADF075A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12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200"/>
                  </a:p>
                </p:txBody>
              </p:sp>
            </p:grpSp>
            <p:sp>
              <p:nvSpPr>
                <p:cNvPr id="7198" name="Line 50">
                  <a:extLst>
                    <a:ext uri="{FF2B5EF4-FFF2-40B4-BE49-F238E27FC236}">
                      <a16:creationId xmlns:a16="http://schemas.microsoft.com/office/drawing/2014/main" id="{555D0B84-1B9A-4871-A2C7-32638CDBF4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7199" name="Line 51">
                  <a:extLst>
                    <a:ext uri="{FF2B5EF4-FFF2-40B4-BE49-F238E27FC236}">
                      <a16:creationId xmlns:a16="http://schemas.microsoft.com/office/drawing/2014/main" id="{E642331D-8A0F-4E28-A578-48FE018B86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6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7200" name="Line 52">
                  <a:extLst>
                    <a:ext uri="{FF2B5EF4-FFF2-40B4-BE49-F238E27FC236}">
                      <a16:creationId xmlns:a16="http://schemas.microsoft.com/office/drawing/2014/main" id="{8662DFAB-90D6-4B29-AF9A-48964E2290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488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7201" name="Line 53">
                  <a:extLst>
                    <a:ext uri="{FF2B5EF4-FFF2-40B4-BE49-F238E27FC236}">
                      <a16:creationId xmlns:a16="http://schemas.microsoft.com/office/drawing/2014/main" id="{383596B0-ABF4-4108-8E36-48FF3D81B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661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7202" name="Line 54">
                  <a:extLst>
                    <a:ext uri="{FF2B5EF4-FFF2-40B4-BE49-F238E27FC236}">
                      <a16:creationId xmlns:a16="http://schemas.microsoft.com/office/drawing/2014/main" id="{F213829A-51A7-4116-A6B0-4B986DF2C4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833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7203" name="Line 55">
                  <a:extLst>
                    <a:ext uri="{FF2B5EF4-FFF2-40B4-BE49-F238E27FC236}">
                      <a16:creationId xmlns:a16="http://schemas.microsoft.com/office/drawing/2014/main" id="{CCAD3DA0-E90E-40E4-9652-953E06389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1005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7204" name="Line 56">
                  <a:extLst>
                    <a:ext uri="{FF2B5EF4-FFF2-40B4-BE49-F238E27FC236}">
                      <a16:creationId xmlns:a16="http://schemas.microsoft.com/office/drawing/2014/main" id="{9D1E57E8-A345-4621-98F1-D21F60D5A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1177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7205" name="Line 57">
                  <a:extLst>
                    <a:ext uri="{FF2B5EF4-FFF2-40B4-BE49-F238E27FC236}">
                      <a16:creationId xmlns:a16="http://schemas.microsoft.com/office/drawing/2014/main" id="{63A9E2E1-4411-4AF2-A86B-44BDE200A7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1349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7206" name="Line 58">
                  <a:extLst>
                    <a:ext uri="{FF2B5EF4-FFF2-40B4-BE49-F238E27FC236}">
                      <a16:creationId xmlns:a16="http://schemas.microsoft.com/office/drawing/2014/main" id="{047E43FF-7217-44BB-96F2-46FB95D770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" y="1539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7207" name="Line 59">
                  <a:extLst>
                    <a:ext uri="{FF2B5EF4-FFF2-40B4-BE49-F238E27FC236}">
                      <a16:creationId xmlns:a16="http://schemas.microsoft.com/office/drawing/2014/main" id="{EDE68784-D07F-4F96-8D7E-CD64AEAD55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1715"/>
                  <a:ext cx="3780" cy="29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7208" name="Line 60">
                  <a:extLst>
                    <a:ext uri="{FF2B5EF4-FFF2-40B4-BE49-F238E27FC236}">
                      <a16:creationId xmlns:a16="http://schemas.microsoft.com/office/drawing/2014/main" id="{05C23AB2-C303-4546-AB02-FF70C895BE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1867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7209" name="Line 61">
                  <a:extLst>
                    <a:ext uri="{FF2B5EF4-FFF2-40B4-BE49-F238E27FC236}">
                      <a16:creationId xmlns:a16="http://schemas.microsoft.com/office/drawing/2014/main" id="{A21DBC66-4467-46F9-86DD-86F0F9AD00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2039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7210" name="Line 62">
                  <a:extLst>
                    <a:ext uri="{FF2B5EF4-FFF2-40B4-BE49-F238E27FC236}">
                      <a16:creationId xmlns:a16="http://schemas.microsoft.com/office/drawing/2014/main" id="{6EAED189-0EE5-43A4-B04B-FAA2E191DD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2211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7211" name="Line 63">
                  <a:extLst>
                    <a:ext uri="{FF2B5EF4-FFF2-40B4-BE49-F238E27FC236}">
                      <a16:creationId xmlns:a16="http://schemas.microsoft.com/office/drawing/2014/main" id="{B0AB57E6-05D2-4807-A887-3C3F78B0B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2383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7212" name="Line 64">
                  <a:extLst>
                    <a:ext uri="{FF2B5EF4-FFF2-40B4-BE49-F238E27FC236}">
                      <a16:creationId xmlns:a16="http://schemas.microsoft.com/office/drawing/2014/main" id="{3335F34F-6C20-451C-B9E3-BF9038DF99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2555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200"/>
                </a:p>
              </p:txBody>
            </p:sp>
          </p:grpSp>
          <p:cxnSp>
            <p:nvCxnSpPr>
              <p:cNvPr id="44" name="Прямая со стрелкой 43">
                <a:extLst>
                  <a:ext uri="{FF2B5EF4-FFF2-40B4-BE49-F238E27FC236}">
                    <a16:creationId xmlns:a16="http://schemas.microsoft.com/office/drawing/2014/main" id="{A7E55C9D-EA82-4F82-B331-DD5C3C937147}"/>
                  </a:ext>
                </a:extLst>
              </p:cNvPr>
              <p:cNvCxnSpPr/>
              <p:nvPr/>
            </p:nvCxnSpPr>
            <p:spPr>
              <a:xfrm rot="5400000" flipH="1" flipV="1">
                <a:off x="2106608" y="3465499"/>
                <a:ext cx="3786189" cy="158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C953C0-ADE8-4025-9CCD-2A5E138476E2}"/>
                  </a:ext>
                </a:extLst>
              </p:cNvPr>
              <p:cNvSpPr txBox="1"/>
              <p:nvPr/>
            </p:nvSpPr>
            <p:spPr>
              <a:xfrm>
                <a:off x="3643306" y="1500174"/>
                <a:ext cx="358076" cy="5530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69DBF4B-AD2D-4423-B07B-BEA745832388}"/>
                  </a:ext>
                </a:extLst>
              </p:cNvPr>
              <p:cNvSpPr txBox="1"/>
              <p:nvPr/>
            </p:nvSpPr>
            <p:spPr>
              <a:xfrm>
                <a:off x="6858016" y="3714739"/>
                <a:ext cx="353527" cy="5530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х</a:t>
                </a:r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C3FCEA-4EF5-4AB4-92F2-2DCF2C47DCF4}"/>
                  </a:ext>
                </a:extLst>
              </p:cNvPr>
              <p:cNvSpPr txBox="1"/>
              <p:nvPr/>
            </p:nvSpPr>
            <p:spPr>
              <a:xfrm>
                <a:off x="3786181" y="4071925"/>
                <a:ext cx="357190" cy="5530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3200" b="1" dirty="0"/>
                  <a:t>0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78881DB-081B-4BBF-AF5A-40CC94B3742A}"/>
                </a:ext>
              </a:extLst>
            </p:cNvPr>
            <p:cNvSpPr txBox="1"/>
            <p:nvPr/>
          </p:nvSpPr>
          <p:spPr>
            <a:xfrm>
              <a:off x="1785919" y="4071925"/>
              <a:ext cx="428628" cy="10187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-7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93A52CB-E0E9-46F8-B6C7-AAD73A55AA0A}"/>
                </a:ext>
              </a:extLst>
            </p:cNvPr>
            <p:cNvSpPr txBox="1"/>
            <p:nvPr/>
          </p:nvSpPr>
          <p:spPr>
            <a:xfrm>
              <a:off x="5572132" y="4000488"/>
              <a:ext cx="285753" cy="5530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E226CE4-0C78-45D4-B0BB-C1BC6EEEE17C}"/>
              </a:ext>
            </a:extLst>
          </p:cNvPr>
          <p:cNvSpPr txBox="1"/>
          <p:nvPr/>
        </p:nvSpPr>
        <p:spPr>
          <a:xfrm>
            <a:off x="163257" y="950912"/>
            <a:ext cx="93429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Найти наибольшее значение функции по её  графику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[ -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;6]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и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[ -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]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747058FB-0169-4636-A874-41AF813446AF}"/>
              </a:ext>
            </a:extLst>
          </p:cNvPr>
          <p:cNvCxnSpPr/>
          <p:nvPr/>
        </p:nvCxnSpPr>
        <p:spPr>
          <a:xfrm>
            <a:off x="2795197" y="4379559"/>
            <a:ext cx="3323697" cy="16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олилиния 57">
            <a:extLst>
              <a:ext uri="{FF2B5EF4-FFF2-40B4-BE49-F238E27FC236}">
                <a16:creationId xmlns:a16="http://schemas.microsoft.com/office/drawing/2014/main" id="{7B347ED4-019F-4CFD-93F0-1526AC569369}"/>
              </a:ext>
            </a:extLst>
          </p:cNvPr>
          <p:cNvSpPr/>
          <p:nvPr/>
        </p:nvSpPr>
        <p:spPr>
          <a:xfrm>
            <a:off x="2190887" y="2946004"/>
            <a:ext cx="3939755" cy="2846964"/>
          </a:xfrm>
          <a:custGeom>
            <a:avLst/>
            <a:gdLst>
              <a:gd name="connsiteX0" fmla="*/ 0 w 3657600"/>
              <a:gd name="connsiteY0" fmla="*/ 0 h 2743200"/>
              <a:gd name="connsiteX1" fmla="*/ 566057 w 3657600"/>
              <a:gd name="connsiteY1" fmla="*/ 2438400 h 2743200"/>
              <a:gd name="connsiteX2" fmla="*/ 1175657 w 3657600"/>
              <a:gd name="connsiteY2" fmla="*/ 812800 h 2743200"/>
              <a:gd name="connsiteX3" fmla="*/ 2293257 w 3657600"/>
              <a:gd name="connsiteY3" fmla="*/ 2220686 h 2743200"/>
              <a:gd name="connsiteX4" fmla="*/ 2844800 w 3657600"/>
              <a:gd name="connsiteY4" fmla="*/ 261257 h 2743200"/>
              <a:gd name="connsiteX5" fmla="*/ 3657600 w 3657600"/>
              <a:gd name="connsiteY5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743200">
                <a:moveTo>
                  <a:pt x="0" y="0"/>
                </a:moveTo>
                <a:cubicBezTo>
                  <a:pt x="185057" y="1151466"/>
                  <a:pt x="370114" y="2302933"/>
                  <a:pt x="566057" y="2438400"/>
                </a:cubicBezTo>
                <a:cubicBezTo>
                  <a:pt x="762000" y="2573867"/>
                  <a:pt x="887790" y="849086"/>
                  <a:pt x="1175657" y="812800"/>
                </a:cubicBezTo>
                <a:cubicBezTo>
                  <a:pt x="1463524" y="776514"/>
                  <a:pt x="2015067" y="2312610"/>
                  <a:pt x="2293257" y="2220686"/>
                </a:cubicBezTo>
                <a:cubicBezTo>
                  <a:pt x="2571447" y="2128762"/>
                  <a:pt x="2617410" y="174171"/>
                  <a:pt x="2844800" y="261257"/>
                </a:cubicBezTo>
                <a:cubicBezTo>
                  <a:pt x="3072190" y="348343"/>
                  <a:pt x="3364895" y="1545771"/>
                  <a:pt x="3657600" y="2743200"/>
                </a:cubicBezTo>
              </a:path>
            </a:pathLst>
          </a:cu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2EC120-FFE6-4EB4-9BFF-47B78D97490C}"/>
              </a:ext>
            </a:extLst>
          </p:cNvPr>
          <p:cNvSpPr txBox="1"/>
          <p:nvPr/>
        </p:nvSpPr>
        <p:spPr>
          <a:xfrm>
            <a:off x="4003808" y="2643855"/>
            <a:ext cx="39305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1A1363-E040-4527-A90B-441DED415F63}"/>
              </a:ext>
            </a:extLst>
          </p:cNvPr>
          <p:cNvSpPr txBox="1"/>
          <p:nvPr/>
        </p:nvSpPr>
        <p:spPr>
          <a:xfrm>
            <a:off x="4003814" y="3021547"/>
            <a:ext cx="22661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CA0AF8-4BE6-47B2-8CFA-C84EB57EAAD4}"/>
              </a:ext>
            </a:extLst>
          </p:cNvPr>
          <p:cNvSpPr txBox="1"/>
          <p:nvPr/>
        </p:nvSpPr>
        <p:spPr>
          <a:xfrm>
            <a:off x="4003815" y="3550316"/>
            <a:ext cx="27529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3201794-2F3C-4989-A09F-939B84DDCBA2}"/>
              </a:ext>
            </a:extLst>
          </p:cNvPr>
          <p:cNvSpPr txBox="1"/>
          <p:nvPr/>
        </p:nvSpPr>
        <p:spPr>
          <a:xfrm>
            <a:off x="2568582" y="4305697"/>
            <a:ext cx="453231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2243B66F-3B49-40BB-879D-606DDB8BD0DC}"/>
              </a:ext>
            </a:extLst>
          </p:cNvPr>
          <p:cNvCxnSpPr/>
          <p:nvPr/>
        </p:nvCxnSpPr>
        <p:spPr>
          <a:xfrm>
            <a:off x="2190890" y="4381242"/>
            <a:ext cx="3928005" cy="167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63D3CEA5-4E5E-4D56-8B34-10CABF7BBBA4}"/>
              </a:ext>
            </a:extLst>
          </p:cNvPr>
          <p:cNvSpPr/>
          <p:nvPr/>
        </p:nvSpPr>
        <p:spPr>
          <a:xfrm>
            <a:off x="6075415" y="5669513"/>
            <a:ext cx="151077" cy="151077"/>
          </a:xfrm>
          <a:prstGeom prst="ellipse">
            <a:avLst/>
          </a:prstGeom>
          <a:solidFill>
            <a:srgbClr val="C00000"/>
          </a:solidFill>
          <a:ln>
            <a:solidFill>
              <a:srgbClr val="004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C204EEDE-B3D3-4C79-B6E7-888A0F6CCC01}"/>
              </a:ext>
            </a:extLst>
          </p:cNvPr>
          <p:cNvSpPr/>
          <p:nvPr/>
        </p:nvSpPr>
        <p:spPr>
          <a:xfrm>
            <a:off x="2115351" y="2794934"/>
            <a:ext cx="151077" cy="151077"/>
          </a:xfrm>
          <a:prstGeom prst="ellipse">
            <a:avLst/>
          </a:prstGeom>
          <a:solidFill>
            <a:srgbClr val="C00000"/>
          </a:solidFill>
          <a:ln>
            <a:solidFill>
              <a:srgbClr val="004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7186" name="TextBox 69">
            <a:extLst>
              <a:ext uri="{FF2B5EF4-FFF2-40B4-BE49-F238E27FC236}">
                <a16:creationId xmlns:a16="http://schemas.microsoft.com/office/drawing/2014/main" id="{09E0792D-B205-4322-A1DC-FB829AB1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041" y="4305702"/>
            <a:ext cx="5287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/>
              <a:t>1</a:t>
            </a:r>
          </a:p>
        </p:txBody>
      </p:sp>
      <p:sp>
        <p:nvSpPr>
          <p:cNvPr id="7187" name="TextBox 70">
            <a:extLst>
              <a:ext uri="{FF2B5EF4-FFF2-40B4-BE49-F238E27FC236}">
                <a16:creationId xmlns:a16="http://schemas.microsoft.com/office/drawing/2014/main" id="{31666831-B320-423A-BC53-EFA3FB74D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347" y="3928009"/>
            <a:ext cx="5287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/>
              <a:t>1</a:t>
            </a:r>
          </a:p>
        </p:txBody>
      </p:sp>
      <p:sp>
        <p:nvSpPr>
          <p:cNvPr id="66" name="Google Shape;47;p7">
            <a:extLst>
              <a:ext uri="{FF2B5EF4-FFF2-40B4-BE49-F238E27FC236}">
                <a16:creationId xmlns:a16="http://schemas.microsoft.com/office/drawing/2014/main" id="{5A05076E-8802-4D26-AC1D-158B941F623C}"/>
              </a:ext>
            </a:extLst>
          </p:cNvPr>
          <p:cNvSpPr txBox="1">
            <a:spLocks/>
          </p:cNvSpPr>
          <p:nvPr/>
        </p:nvSpPr>
        <p:spPr>
          <a:xfrm>
            <a:off x="713694" y="15496"/>
            <a:ext cx="8242076" cy="844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3300"/>
            </a:pPr>
            <a:br>
              <a:rPr lang="ru-RU" sz="846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Экспериментальный тур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1">
            <a:extLst>
              <a:ext uri="{FF2B5EF4-FFF2-40B4-BE49-F238E27FC236}">
                <a16:creationId xmlns:a16="http://schemas.microsoft.com/office/drawing/2014/main" id="{179DD6D6-36CF-4F62-B0C7-F6ADF75B6446}"/>
              </a:ext>
            </a:extLst>
          </p:cNvPr>
          <p:cNvGrpSpPr>
            <a:grpSpLocks/>
          </p:cNvGrpSpPr>
          <p:nvPr/>
        </p:nvGrpSpPr>
        <p:grpSpPr bwMode="auto">
          <a:xfrm>
            <a:off x="1171112" y="1670242"/>
            <a:ext cx="6571854" cy="4122726"/>
            <a:chOff x="1071539" y="1500174"/>
            <a:chExt cx="6215105" cy="3898901"/>
          </a:xfrm>
        </p:grpSpPr>
        <p:grpSp>
          <p:nvGrpSpPr>
            <p:cNvPr id="7188" name="Группа 70">
              <a:extLst>
                <a:ext uri="{FF2B5EF4-FFF2-40B4-BE49-F238E27FC236}">
                  <a16:creationId xmlns:a16="http://schemas.microsoft.com/office/drawing/2014/main" id="{4645A16C-A044-4094-9FC4-64F84B400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539" y="1500174"/>
              <a:ext cx="6215105" cy="3898901"/>
              <a:chOff x="1071539" y="1500174"/>
              <a:chExt cx="6215105" cy="3898901"/>
            </a:xfrm>
          </p:grpSpPr>
          <p:sp>
            <p:nvSpPr>
              <p:cNvPr id="7191" name="Freeform 66">
                <a:extLst>
                  <a:ext uri="{FF2B5EF4-FFF2-40B4-BE49-F238E27FC236}">
                    <a16:creationId xmlns:a16="http://schemas.microsoft.com/office/drawing/2014/main" id="{9D8CCF41-D8DB-4563-9AF2-1A207163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852" y="4071942"/>
                <a:ext cx="6000792" cy="45719"/>
              </a:xfrm>
              <a:custGeom>
                <a:avLst/>
                <a:gdLst>
                  <a:gd name="T0" fmla="*/ 0 w 4104"/>
                  <a:gd name="T1" fmla="*/ 0 h 1"/>
                  <a:gd name="T2" fmla="*/ 2147483647 w 4104"/>
                  <a:gd name="T3" fmla="*/ 0 h 1"/>
                  <a:gd name="T4" fmla="*/ 0 60000 65536"/>
                  <a:gd name="T5" fmla="*/ 0 60000 65536"/>
                  <a:gd name="T6" fmla="*/ 0 w 4104"/>
                  <a:gd name="T7" fmla="*/ 0 h 1"/>
                  <a:gd name="T8" fmla="*/ 4104 w 410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04" h="1">
                    <a:moveTo>
                      <a:pt x="0" y="0"/>
                    </a:moveTo>
                    <a:lnTo>
                      <a:pt x="4104" y="0"/>
                    </a:ln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3597">
                  <a:latin typeface="Tahoma" panose="020B0604030504040204" pitchFamily="34" charset="0"/>
                </a:endParaRPr>
              </a:p>
            </p:txBody>
          </p:sp>
          <p:grpSp>
            <p:nvGrpSpPr>
              <p:cNvPr id="7192" name="Group 26">
                <a:extLst>
                  <a:ext uri="{FF2B5EF4-FFF2-40B4-BE49-F238E27FC236}">
                    <a16:creationId xmlns:a16="http://schemas.microsoft.com/office/drawing/2014/main" id="{DEF00CDD-B3D2-4085-B675-465B2CDE45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1539" y="1571612"/>
                <a:ext cx="6091238" cy="3827463"/>
                <a:chOff x="147" y="144"/>
                <a:chExt cx="3837" cy="2411"/>
              </a:xfrm>
            </p:grpSpPr>
            <p:grpSp>
              <p:nvGrpSpPr>
                <p:cNvPr id="7197" name="Group 27">
                  <a:extLst>
                    <a:ext uri="{FF2B5EF4-FFF2-40B4-BE49-F238E27FC236}">
                      <a16:creationId xmlns:a16="http://schemas.microsoft.com/office/drawing/2014/main" id="{1529B43B-E268-4C0F-B78E-8076043123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" y="144"/>
                  <a:ext cx="3792" cy="2400"/>
                  <a:chOff x="192" y="144"/>
                  <a:chExt cx="5376" cy="4032"/>
                </a:xfrm>
              </p:grpSpPr>
              <p:sp>
                <p:nvSpPr>
                  <p:cNvPr id="7213" name="Line 28">
                    <a:extLst>
                      <a:ext uri="{FF2B5EF4-FFF2-40B4-BE49-F238E27FC236}">
                        <a16:creationId xmlns:a16="http://schemas.microsoft.com/office/drawing/2014/main" id="{ED45F136-CF1C-4823-A5C2-8DCE2E60A9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2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14" name="Line 29">
                    <a:extLst>
                      <a:ext uri="{FF2B5EF4-FFF2-40B4-BE49-F238E27FC236}">
                        <a16:creationId xmlns:a16="http://schemas.microsoft.com/office/drawing/2014/main" id="{DD54697C-A44B-4628-94C6-52B1D941C2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568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15" name="Line 30">
                    <a:extLst>
                      <a:ext uri="{FF2B5EF4-FFF2-40B4-BE49-F238E27FC236}">
                        <a16:creationId xmlns:a16="http://schemas.microsoft.com/office/drawing/2014/main" id="{D2853509-3BCC-415D-B0AE-2D16F2C972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8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16" name="Line 31">
                    <a:extLst>
                      <a:ext uri="{FF2B5EF4-FFF2-40B4-BE49-F238E27FC236}">
                        <a16:creationId xmlns:a16="http://schemas.microsoft.com/office/drawing/2014/main" id="{B3920EB7-7404-41D6-A7E2-009A57076F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04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17" name="Line 32">
                    <a:extLst>
                      <a:ext uri="{FF2B5EF4-FFF2-40B4-BE49-F238E27FC236}">
                        <a16:creationId xmlns:a16="http://schemas.microsoft.com/office/drawing/2014/main" id="{5A646C4A-25EC-4802-A877-EE6373918F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18" name="Line 33">
                    <a:extLst>
                      <a:ext uri="{FF2B5EF4-FFF2-40B4-BE49-F238E27FC236}">
                        <a16:creationId xmlns:a16="http://schemas.microsoft.com/office/drawing/2014/main" id="{81E72A1C-557C-4EA0-AC85-C74531F944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16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19" name="Line 34">
                    <a:extLst>
                      <a:ext uri="{FF2B5EF4-FFF2-40B4-BE49-F238E27FC236}">
                        <a16:creationId xmlns:a16="http://schemas.microsoft.com/office/drawing/2014/main" id="{F22BFA81-7377-43E3-B92A-7982643EC0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2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20" name="Line 35">
                    <a:extLst>
                      <a:ext uri="{FF2B5EF4-FFF2-40B4-BE49-F238E27FC236}">
                        <a16:creationId xmlns:a16="http://schemas.microsoft.com/office/drawing/2014/main" id="{D1D25D6E-44A7-4CE5-B58C-0CC91EC6DC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21" name="Line 36">
                    <a:extLst>
                      <a:ext uri="{FF2B5EF4-FFF2-40B4-BE49-F238E27FC236}">
                        <a16:creationId xmlns:a16="http://schemas.microsoft.com/office/drawing/2014/main" id="{F1E3BC22-A4CD-44EF-BC81-6974867E7B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4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22" name="Line 37">
                    <a:extLst>
                      <a:ext uri="{FF2B5EF4-FFF2-40B4-BE49-F238E27FC236}">
                        <a16:creationId xmlns:a16="http://schemas.microsoft.com/office/drawing/2014/main" id="{5F771A16-ACE9-4847-A394-CB9FBA1454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40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23" name="Line 38">
                    <a:extLst>
                      <a:ext uri="{FF2B5EF4-FFF2-40B4-BE49-F238E27FC236}">
                        <a16:creationId xmlns:a16="http://schemas.microsoft.com/office/drawing/2014/main" id="{3A7870E6-38DE-42AB-A6CC-DC660B5CA1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24" name="Line 39">
                    <a:extLst>
                      <a:ext uri="{FF2B5EF4-FFF2-40B4-BE49-F238E27FC236}">
                        <a16:creationId xmlns:a16="http://schemas.microsoft.com/office/drawing/2014/main" id="{ABCD7290-5F8A-4B0B-B71B-5FC213EFF9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52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25" name="Line 40">
                    <a:extLst>
                      <a:ext uri="{FF2B5EF4-FFF2-40B4-BE49-F238E27FC236}">
                        <a16:creationId xmlns:a16="http://schemas.microsoft.com/office/drawing/2014/main" id="{FD8DB5ED-970F-4CD8-8B15-E053E0DB55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08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26" name="Line 41">
                    <a:extLst>
                      <a:ext uri="{FF2B5EF4-FFF2-40B4-BE49-F238E27FC236}">
                        <a16:creationId xmlns:a16="http://schemas.microsoft.com/office/drawing/2014/main" id="{0354B2B5-7043-4D71-A94A-48016F4BD8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27" name="Line 42">
                    <a:extLst>
                      <a:ext uri="{FF2B5EF4-FFF2-40B4-BE49-F238E27FC236}">
                        <a16:creationId xmlns:a16="http://schemas.microsoft.com/office/drawing/2014/main" id="{8C6E4BC5-3C5C-4876-B4C3-B5722F6562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20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28" name="Line 43">
                    <a:extLst>
                      <a:ext uri="{FF2B5EF4-FFF2-40B4-BE49-F238E27FC236}">
                        <a16:creationId xmlns:a16="http://schemas.microsoft.com/office/drawing/2014/main" id="{06D4F258-AD47-4ADA-9939-A5C8902271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76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29" name="Line 44">
                    <a:extLst>
                      <a:ext uri="{FF2B5EF4-FFF2-40B4-BE49-F238E27FC236}">
                        <a16:creationId xmlns:a16="http://schemas.microsoft.com/office/drawing/2014/main" id="{95F35246-024B-4007-B62F-F862EBA8ED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32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30" name="Line 45">
                    <a:extLst>
                      <a:ext uri="{FF2B5EF4-FFF2-40B4-BE49-F238E27FC236}">
                        <a16:creationId xmlns:a16="http://schemas.microsoft.com/office/drawing/2014/main" id="{01C3B947-E7A0-45C8-91E3-003665ECF4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88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31" name="Line 46">
                    <a:extLst>
                      <a:ext uri="{FF2B5EF4-FFF2-40B4-BE49-F238E27FC236}">
                        <a16:creationId xmlns:a16="http://schemas.microsoft.com/office/drawing/2014/main" id="{5605F87E-949F-4AAD-A08D-D35ECD3040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44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32" name="Line 47">
                    <a:extLst>
                      <a:ext uri="{FF2B5EF4-FFF2-40B4-BE49-F238E27FC236}">
                        <a16:creationId xmlns:a16="http://schemas.microsoft.com/office/drawing/2014/main" id="{AE4499F0-517C-42CC-A908-220C62692C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00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33" name="Line 48">
                    <a:extLst>
                      <a:ext uri="{FF2B5EF4-FFF2-40B4-BE49-F238E27FC236}">
                        <a16:creationId xmlns:a16="http://schemas.microsoft.com/office/drawing/2014/main" id="{3FE79B57-1B2D-4E5E-ACEB-DFFD5E45FD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56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  <p:sp>
                <p:nvSpPr>
                  <p:cNvPr id="7234" name="Line 49">
                    <a:extLst>
                      <a:ext uri="{FF2B5EF4-FFF2-40B4-BE49-F238E27FC236}">
                        <a16:creationId xmlns:a16="http://schemas.microsoft.com/office/drawing/2014/main" id="{2921CA3C-9242-4AB0-81FB-9FEADF075A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12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3597"/>
                  </a:p>
                </p:txBody>
              </p:sp>
            </p:grpSp>
            <p:sp>
              <p:nvSpPr>
                <p:cNvPr id="7198" name="Line 50">
                  <a:extLst>
                    <a:ext uri="{FF2B5EF4-FFF2-40B4-BE49-F238E27FC236}">
                      <a16:creationId xmlns:a16="http://schemas.microsoft.com/office/drawing/2014/main" id="{555D0B84-1B9A-4871-A2C7-32638CDBF4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  <p:sp>
              <p:nvSpPr>
                <p:cNvPr id="7199" name="Line 51">
                  <a:extLst>
                    <a:ext uri="{FF2B5EF4-FFF2-40B4-BE49-F238E27FC236}">
                      <a16:creationId xmlns:a16="http://schemas.microsoft.com/office/drawing/2014/main" id="{E642331D-8A0F-4E28-A578-48FE018B86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6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  <p:sp>
              <p:nvSpPr>
                <p:cNvPr id="7200" name="Line 52">
                  <a:extLst>
                    <a:ext uri="{FF2B5EF4-FFF2-40B4-BE49-F238E27FC236}">
                      <a16:creationId xmlns:a16="http://schemas.microsoft.com/office/drawing/2014/main" id="{8662DFAB-90D6-4B29-AF9A-48964E2290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488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  <p:sp>
              <p:nvSpPr>
                <p:cNvPr id="7201" name="Line 53">
                  <a:extLst>
                    <a:ext uri="{FF2B5EF4-FFF2-40B4-BE49-F238E27FC236}">
                      <a16:creationId xmlns:a16="http://schemas.microsoft.com/office/drawing/2014/main" id="{383596B0-ABF4-4108-8E36-48FF3D81B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661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  <p:sp>
              <p:nvSpPr>
                <p:cNvPr id="7202" name="Line 54">
                  <a:extLst>
                    <a:ext uri="{FF2B5EF4-FFF2-40B4-BE49-F238E27FC236}">
                      <a16:creationId xmlns:a16="http://schemas.microsoft.com/office/drawing/2014/main" id="{F213829A-51A7-4116-A6B0-4B986DF2C4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833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  <p:sp>
              <p:nvSpPr>
                <p:cNvPr id="7203" name="Line 55">
                  <a:extLst>
                    <a:ext uri="{FF2B5EF4-FFF2-40B4-BE49-F238E27FC236}">
                      <a16:creationId xmlns:a16="http://schemas.microsoft.com/office/drawing/2014/main" id="{CCAD3DA0-E90E-40E4-9652-953E06389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1005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  <p:sp>
              <p:nvSpPr>
                <p:cNvPr id="7204" name="Line 56">
                  <a:extLst>
                    <a:ext uri="{FF2B5EF4-FFF2-40B4-BE49-F238E27FC236}">
                      <a16:creationId xmlns:a16="http://schemas.microsoft.com/office/drawing/2014/main" id="{9D1E57E8-A345-4621-98F1-D21F60D5A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1177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  <p:sp>
              <p:nvSpPr>
                <p:cNvPr id="7205" name="Line 57">
                  <a:extLst>
                    <a:ext uri="{FF2B5EF4-FFF2-40B4-BE49-F238E27FC236}">
                      <a16:creationId xmlns:a16="http://schemas.microsoft.com/office/drawing/2014/main" id="{63A9E2E1-4411-4AF2-A86B-44BDE200A7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1349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  <p:sp>
              <p:nvSpPr>
                <p:cNvPr id="7206" name="Line 58">
                  <a:extLst>
                    <a:ext uri="{FF2B5EF4-FFF2-40B4-BE49-F238E27FC236}">
                      <a16:creationId xmlns:a16="http://schemas.microsoft.com/office/drawing/2014/main" id="{047E43FF-7217-44BB-96F2-46FB95D770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" y="1539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  <p:sp>
              <p:nvSpPr>
                <p:cNvPr id="7207" name="Line 59">
                  <a:extLst>
                    <a:ext uri="{FF2B5EF4-FFF2-40B4-BE49-F238E27FC236}">
                      <a16:creationId xmlns:a16="http://schemas.microsoft.com/office/drawing/2014/main" id="{EDE68784-D07F-4F96-8D7E-CD64AEAD55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1715"/>
                  <a:ext cx="3780" cy="29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  <p:sp>
              <p:nvSpPr>
                <p:cNvPr id="7208" name="Line 60">
                  <a:extLst>
                    <a:ext uri="{FF2B5EF4-FFF2-40B4-BE49-F238E27FC236}">
                      <a16:creationId xmlns:a16="http://schemas.microsoft.com/office/drawing/2014/main" id="{05C23AB2-C303-4546-AB02-FF70C895BE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1867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  <p:sp>
              <p:nvSpPr>
                <p:cNvPr id="7209" name="Line 61">
                  <a:extLst>
                    <a:ext uri="{FF2B5EF4-FFF2-40B4-BE49-F238E27FC236}">
                      <a16:creationId xmlns:a16="http://schemas.microsoft.com/office/drawing/2014/main" id="{A21DBC66-4467-46F9-86DD-86F0F9AD00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2039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  <p:sp>
              <p:nvSpPr>
                <p:cNvPr id="7210" name="Line 62">
                  <a:extLst>
                    <a:ext uri="{FF2B5EF4-FFF2-40B4-BE49-F238E27FC236}">
                      <a16:creationId xmlns:a16="http://schemas.microsoft.com/office/drawing/2014/main" id="{6EAED189-0EE5-43A4-B04B-FAA2E191DD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2211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  <p:sp>
              <p:nvSpPr>
                <p:cNvPr id="7211" name="Line 63">
                  <a:extLst>
                    <a:ext uri="{FF2B5EF4-FFF2-40B4-BE49-F238E27FC236}">
                      <a16:creationId xmlns:a16="http://schemas.microsoft.com/office/drawing/2014/main" id="{B0AB57E6-05D2-4807-A887-3C3F78B0B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2383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  <p:sp>
              <p:nvSpPr>
                <p:cNvPr id="7212" name="Line 64">
                  <a:extLst>
                    <a:ext uri="{FF2B5EF4-FFF2-40B4-BE49-F238E27FC236}">
                      <a16:creationId xmlns:a16="http://schemas.microsoft.com/office/drawing/2014/main" id="{3335F34F-6C20-451C-B9E3-BF9038DF99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2555"/>
                  <a:ext cx="379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3597"/>
                </a:p>
              </p:txBody>
            </p:sp>
          </p:grpSp>
          <p:cxnSp>
            <p:nvCxnSpPr>
              <p:cNvPr id="44" name="Прямая со стрелкой 43">
                <a:extLst>
                  <a:ext uri="{FF2B5EF4-FFF2-40B4-BE49-F238E27FC236}">
                    <a16:creationId xmlns:a16="http://schemas.microsoft.com/office/drawing/2014/main" id="{A7E55C9D-EA82-4F82-B331-DD5C3C937147}"/>
                  </a:ext>
                </a:extLst>
              </p:cNvPr>
              <p:cNvCxnSpPr/>
              <p:nvPr/>
            </p:nvCxnSpPr>
            <p:spPr>
              <a:xfrm rot="5400000" flipH="1" flipV="1">
                <a:off x="2106608" y="3465499"/>
                <a:ext cx="3786189" cy="158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C953C0-ADE8-4025-9CCD-2A5E138476E2}"/>
                  </a:ext>
                </a:extLst>
              </p:cNvPr>
              <p:cNvSpPr txBox="1"/>
              <p:nvPr/>
            </p:nvSpPr>
            <p:spPr>
              <a:xfrm>
                <a:off x="3643306" y="1500174"/>
                <a:ext cx="380815" cy="610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597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69DBF4B-AD2D-4423-B07B-BEA745832388}"/>
                  </a:ext>
                </a:extLst>
              </p:cNvPr>
              <p:cNvSpPr txBox="1"/>
              <p:nvPr/>
            </p:nvSpPr>
            <p:spPr>
              <a:xfrm>
                <a:off x="6858016" y="3714739"/>
                <a:ext cx="374751" cy="610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597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х</a:t>
                </a:r>
                <a:endParaRPr lang="ru-RU" sz="3597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C3FCEA-4EF5-4AB4-92F2-2DCF2C47DCF4}"/>
                  </a:ext>
                </a:extLst>
              </p:cNvPr>
              <p:cNvSpPr txBox="1"/>
              <p:nvPr/>
            </p:nvSpPr>
            <p:spPr>
              <a:xfrm>
                <a:off x="3786181" y="4071925"/>
                <a:ext cx="357190" cy="6108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3597" b="1" dirty="0"/>
                  <a:t>0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78881DB-081B-4BBF-AF5A-40CC94B3742A}"/>
                </a:ext>
              </a:extLst>
            </p:cNvPr>
            <p:cNvSpPr txBox="1"/>
            <p:nvPr/>
          </p:nvSpPr>
          <p:spPr>
            <a:xfrm>
              <a:off x="1785919" y="4071925"/>
              <a:ext cx="428628" cy="11343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597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-7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93A52CB-E0E9-46F8-B6C7-AAD73A55AA0A}"/>
                </a:ext>
              </a:extLst>
            </p:cNvPr>
            <p:cNvSpPr txBox="1"/>
            <p:nvPr/>
          </p:nvSpPr>
          <p:spPr>
            <a:xfrm>
              <a:off x="5572132" y="4000488"/>
              <a:ext cx="285753" cy="6108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597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747058FB-0169-4636-A874-41AF813446AF}"/>
              </a:ext>
            </a:extLst>
          </p:cNvPr>
          <p:cNvCxnSpPr/>
          <p:nvPr/>
        </p:nvCxnSpPr>
        <p:spPr>
          <a:xfrm>
            <a:off x="2795197" y="4379559"/>
            <a:ext cx="3323697" cy="16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олилиния 57">
            <a:extLst>
              <a:ext uri="{FF2B5EF4-FFF2-40B4-BE49-F238E27FC236}">
                <a16:creationId xmlns:a16="http://schemas.microsoft.com/office/drawing/2014/main" id="{7B347ED4-019F-4CFD-93F0-1526AC569369}"/>
              </a:ext>
            </a:extLst>
          </p:cNvPr>
          <p:cNvSpPr/>
          <p:nvPr/>
        </p:nvSpPr>
        <p:spPr>
          <a:xfrm>
            <a:off x="2190887" y="2946004"/>
            <a:ext cx="3939755" cy="2846964"/>
          </a:xfrm>
          <a:custGeom>
            <a:avLst/>
            <a:gdLst>
              <a:gd name="connsiteX0" fmla="*/ 0 w 3657600"/>
              <a:gd name="connsiteY0" fmla="*/ 0 h 2743200"/>
              <a:gd name="connsiteX1" fmla="*/ 566057 w 3657600"/>
              <a:gd name="connsiteY1" fmla="*/ 2438400 h 2743200"/>
              <a:gd name="connsiteX2" fmla="*/ 1175657 w 3657600"/>
              <a:gd name="connsiteY2" fmla="*/ 812800 h 2743200"/>
              <a:gd name="connsiteX3" fmla="*/ 2293257 w 3657600"/>
              <a:gd name="connsiteY3" fmla="*/ 2220686 h 2743200"/>
              <a:gd name="connsiteX4" fmla="*/ 2844800 w 3657600"/>
              <a:gd name="connsiteY4" fmla="*/ 261257 h 2743200"/>
              <a:gd name="connsiteX5" fmla="*/ 3657600 w 3657600"/>
              <a:gd name="connsiteY5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743200">
                <a:moveTo>
                  <a:pt x="0" y="0"/>
                </a:moveTo>
                <a:cubicBezTo>
                  <a:pt x="185057" y="1151466"/>
                  <a:pt x="370114" y="2302933"/>
                  <a:pt x="566057" y="2438400"/>
                </a:cubicBezTo>
                <a:cubicBezTo>
                  <a:pt x="762000" y="2573867"/>
                  <a:pt x="887790" y="849086"/>
                  <a:pt x="1175657" y="812800"/>
                </a:cubicBezTo>
                <a:cubicBezTo>
                  <a:pt x="1463524" y="776514"/>
                  <a:pt x="2015067" y="2312610"/>
                  <a:pt x="2293257" y="2220686"/>
                </a:cubicBezTo>
                <a:cubicBezTo>
                  <a:pt x="2571447" y="2128762"/>
                  <a:pt x="2617410" y="174171"/>
                  <a:pt x="2844800" y="261257"/>
                </a:cubicBezTo>
                <a:cubicBezTo>
                  <a:pt x="3072190" y="348343"/>
                  <a:pt x="3364895" y="1545771"/>
                  <a:pt x="3657600" y="2743200"/>
                </a:cubicBezTo>
              </a:path>
            </a:pathLst>
          </a:cu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3597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2EC120-FFE6-4EB4-9BFF-47B78D97490C}"/>
              </a:ext>
            </a:extLst>
          </p:cNvPr>
          <p:cNvSpPr txBox="1"/>
          <p:nvPr/>
        </p:nvSpPr>
        <p:spPr>
          <a:xfrm>
            <a:off x="3918002" y="2569015"/>
            <a:ext cx="418704" cy="64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9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59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1A1363-E040-4527-A90B-441DED415F63}"/>
              </a:ext>
            </a:extLst>
          </p:cNvPr>
          <p:cNvSpPr txBox="1"/>
          <p:nvPr/>
        </p:nvSpPr>
        <p:spPr>
          <a:xfrm>
            <a:off x="3900801" y="2918198"/>
            <a:ext cx="226615" cy="64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59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59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CA0AF8-4BE6-47B2-8CFA-C84EB57EAAD4}"/>
              </a:ext>
            </a:extLst>
          </p:cNvPr>
          <p:cNvSpPr txBox="1"/>
          <p:nvPr/>
        </p:nvSpPr>
        <p:spPr>
          <a:xfrm>
            <a:off x="3855253" y="3400834"/>
            <a:ext cx="275297" cy="64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59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59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3201794-2F3C-4989-A09F-939B84DDCBA2}"/>
              </a:ext>
            </a:extLst>
          </p:cNvPr>
          <p:cNvSpPr txBox="1"/>
          <p:nvPr/>
        </p:nvSpPr>
        <p:spPr>
          <a:xfrm>
            <a:off x="2568582" y="4305701"/>
            <a:ext cx="453231" cy="11994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59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endParaRPr lang="ru-RU" sz="359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2243B66F-3B49-40BB-879D-606DDB8BD0DC}"/>
              </a:ext>
            </a:extLst>
          </p:cNvPr>
          <p:cNvCxnSpPr/>
          <p:nvPr/>
        </p:nvCxnSpPr>
        <p:spPr>
          <a:xfrm>
            <a:off x="2190890" y="4381242"/>
            <a:ext cx="3928005" cy="167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63D3CEA5-4E5E-4D56-8B34-10CABF7BBBA4}"/>
              </a:ext>
            </a:extLst>
          </p:cNvPr>
          <p:cNvSpPr/>
          <p:nvPr/>
        </p:nvSpPr>
        <p:spPr>
          <a:xfrm>
            <a:off x="6075415" y="5669513"/>
            <a:ext cx="151077" cy="151077"/>
          </a:xfrm>
          <a:prstGeom prst="ellipse">
            <a:avLst/>
          </a:prstGeom>
          <a:solidFill>
            <a:srgbClr val="C00000"/>
          </a:solidFill>
          <a:ln>
            <a:solidFill>
              <a:srgbClr val="004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597">
              <a:solidFill>
                <a:schemeClr val="tx1"/>
              </a:solidFill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C204EEDE-B3D3-4C79-B6E7-888A0F6CCC01}"/>
              </a:ext>
            </a:extLst>
          </p:cNvPr>
          <p:cNvSpPr/>
          <p:nvPr/>
        </p:nvSpPr>
        <p:spPr>
          <a:xfrm>
            <a:off x="2115351" y="2794934"/>
            <a:ext cx="151077" cy="151077"/>
          </a:xfrm>
          <a:prstGeom prst="ellipse">
            <a:avLst/>
          </a:prstGeom>
          <a:solidFill>
            <a:srgbClr val="C00000"/>
          </a:solidFill>
          <a:ln>
            <a:solidFill>
              <a:srgbClr val="004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597">
              <a:solidFill>
                <a:schemeClr val="tx1"/>
              </a:solidFill>
            </a:endParaRPr>
          </a:p>
        </p:txBody>
      </p:sp>
      <p:sp>
        <p:nvSpPr>
          <p:cNvPr id="7186" name="TextBox 69">
            <a:extLst>
              <a:ext uri="{FF2B5EF4-FFF2-40B4-BE49-F238E27FC236}">
                <a16:creationId xmlns:a16="http://schemas.microsoft.com/office/drawing/2014/main" id="{09E0792D-B205-4322-A1DC-FB829AB1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041" y="4305699"/>
            <a:ext cx="528770" cy="64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597"/>
              <a:t>1</a:t>
            </a:r>
          </a:p>
        </p:txBody>
      </p:sp>
      <p:sp>
        <p:nvSpPr>
          <p:cNvPr id="7187" name="TextBox 70">
            <a:extLst>
              <a:ext uri="{FF2B5EF4-FFF2-40B4-BE49-F238E27FC236}">
                <a16:creationId xmlns:a16="http://schemas.microsoft.com/office/drawing/2014/main" id="{31666831-B320-423A-BC53-EFA3FB74D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530" y="3809231"/>
            <a:ext cx="528770" cy="64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597" b="1" dirty="0"/>
              <a:t>1</a:t>
            </a:r>
          </a:p>
        </p:txBody>
      </p:sp>
      <p:sp>
        <p:nvSpPr>
          <p:cNvPr id="66" name="Google Shape;47;p7">
            <a:extLst>
              <a:ext uri="{FF2B5EF4-FFF2-40B4-BE49-F238E27FC236}">
                <a16:creationId xmlns:a16="http://schemas.microsoft.com/office/drawing/2014/main" id="{5A05076E-8802-4D26-AC1D-158B941F623C}"/>
              </a:ext>
            </a:extLst>
          </p:cNvPr>
          <p:cNvSpPr txBox="1">
            <a:spLocks/>
          </p:cNvSpPr>
          <p:nvPr/>
        </p:nvSpPr>
        <p:spPr>
          <a:xfrm>
            <a:off x="713694" y="-94823"/>
            <a:ext cx="8242076" cy="795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3300"/>
            </a:pPr>
            <a:br>
              <a:rPr lang="ru-RU" sz="846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Экспериментальный тур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29F27F-20DF-464E-97B1-BA03DA66FFB4}"/>
              </a:ext>
            </a:extLst>
          </p:cNvPr>
          <p:cNvSpPr txBox="1"/>
          <p:nvPr/>
        </p:nvSpPr>
        <p:spPr>
          <a:xfrm>
            <a:off x="130628" y="613913"/>
            <a:ext cx="9470571" cy="1047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Найти наименьшее значение функции по её  графику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[ -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]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и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[-7; 6]</a:t>
            </a:r>
            <a:endParaRPr lang="ru-RU" sz="3807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25795F-F69A-4EA7-8BB3-56300BF1C55C}"/>
              </a:ext>
            </a:extLst>
          </p:cNvPr>
          <p:cNvSpPr txBox="1"/>
          <p:nvPr/>
        </p:nvSpPr>
        <p:spPr>
          <a:xfrm>
            <a:off x="3993876" y="4867291"/>
            <a:ext cx="275297" cy="64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59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F8F4A8-BD11-411E-9477-5129C91727D4}"/>
              </a:ext>
            </a:extLst>
          </p:cNvPr>
          <p:cNvSpPr txBox="1"/>
          <p:nvPr/>
        </p:nvSpPr>
        <p:spPr>
          <a:xfrm>
            <a:off x="3963409" y="5456921"/>
            <a:ext cx="275297" cy="64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59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972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3E6F2A-BB61-404F-9818-7BAC1CBA4EE5}"/>
              </a:ext>
            </a:extLst>
          </p:cNvPr>
          <p:cNvSpPr/>
          <p:nvPr/>
        </p:nvSpPr>
        <p:spPr>
          <a:xfrm>
            <a:off x="118884" y="1749046"/>
            <a:ext cx="9660194" cy="4782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75" indent="11110">
              <a:lnSpc>
                <a:spcPct val="80000"/>
              </a:lnSpc>
            </a:pPr>
            <a:r>
              <a:rPr lang="ru-RU" altLang="ru-RU" sz="3800" dirty="0"/>
              <a:t>1) Если функция непрерывна на отрезке, то она достигает на нем  и своего </a:t>
            </a:r>
            <a:r>
              <a:rPr lang="ru-RU" altLang="ru-RU" sz="3800" i="1" u="sng" dirty="0">
                <a:solidFill>
                  <a:srgbClr val="381C88"/>
                </a:solidFill>
              </a:rPr>
              <a:t>наибольшего</a:t>
            </a:r>
            <a:r>
              <a:rPr lang="ru-RU" altLang="ru-RU" sz="3800" dirty="0"/>
              <a:t> и своего </a:t>
            </a:r>
            <a:r>
              <a:rPr lang="ru-RU" altLang="ru-RU" sz="3800" i="1" u="sng" dirty="0">
                <a:solidFill>
                  <a:srgbClr val="381C88"/>
                </a:solidFill>
              </a:rPr>
              <a:t>наименьшего</a:t>
            </a:r>
            <a:r>
              <a:rPr lang="ru-RU" altLang="ru-RU" sz="3800" dirty="0"/>
              <a:t> значения.</a:t>
            </a:r>
          </a:p>
          <a:p>
            <a:pPr marL="3175" indent="11110">
              <a:lnSpc>
                <a:spcPct val="80000"/>
              </a:lnSpc>
            </a:pPr>
            <a:r>
              <a:rPr lang="ru-RU" altLang="ru-RU" sz="3800" dirty="0"/>
              <a:t>    2) Наименьшего и наибольшего значений непрерывная функция может достигать, как на  </a:t>
            </a:r>
            <a:r>
              <a:rPr lang="ru-RU" altLang="ru-RU" sz="3800" i="1" u="sng" dirty="0">
                <a:solidFill>
                  <a:srgbClr val="381C88"/>
                </a:solidFill>
              </a:rPr>
              <a:t>концах отрезка</a:t>
            </a:r>
            <a:r>
              <a:rPr lang="ru-RU" altLang="ru-RU" sz="3800" dirty="0"/>
              <a:t> , так и внутри него.</a:t>
            </a:r>
          </a:p>
          <a:p>
            <a:pPr marL="3175" indent="11110">
              <a:lnSpc>
                <a:spcPct val="80000"/>
              </a:lnSpc>
            </a:pPr>
            <a:r>
              <a:rPr lang="ru-RU" altLang="ru-RU" sz="3800" dirty="0"/>
              <a:t>    3) Если наибольшее (или наименьшее) значение достигается внутри отрезка, то только в </a:t>
            </a:r>
            <a:r>
              <a:rPr lang="ru-RU" altLang="ru-RU" sz="3800" i="1" u="sng" dirty="0">
                <a:solidFill>
                  <a:srgbClr val="381C88"/>
                </a:solidFill>
              </a:rPr>
              <a:t>стационарной</a:t>
            </a:r>
            <a:r>
              <a:rPr lang="ru-RU" altLang="ru-RU" sz="3800" dirty="0"/>
              <a:t>  или </a:t>
            </a:r>
            <a:r>
              <a:rPr lang="ru-RU" altLang="ru-RU" sz="3800" i="1" u="sng" dirty="0">
                <a:solidFill>
                  <a:srgbClr val="381C88"/>
                </a:solidFill>
              </a:rPr>
              <a:t>критической</a:t>
            </a:r>
            <a:r>
              <a:rPr lang="ru-RU" altLang="ru-RU" sz="3800" dirty="0"/>
              <a:t>  точке.</a:t>
            </a:r>
          </a:p>
        </p:txBody>
      </p:sp>
      <p:sp>
        <p:nvSpPr>
          <p:cNvPr id="3" name="Google Shape;47;p7">
            <a:extLst>
              <a:ext uri="{FF2B5EF4-FFF2-40B4-BE49-F238E27FC236}">
                <a16:creationId xmlns:a16="http://schemas.microsoft.com/office/drawing/2014/main" id="{6A95A8EC-BC2D-4DEC-8D6B-A085EE33CE3F}"/>
              </a:ext>
            </a:extLst>
          </p:cNvPr>
          <p:cNvSpPr txBox="1">
            <a:spLocks/>
          </p:cNvSpPr>
          <p:nvPr/>
        </p:nvSpPr>
        <p:spPr>
          <a:xfrm>
            <a:off x="713693" y="245086"/>
            <a:ext cx="8242076" cy="12455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3300"/>
            </a:pPr>
            <a:br>
              <a:rPr lang="ru-RU" sz="846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Экспериментальный тур</a:t>
            </a:r>
          </a:p>
          <a:p>
            <a:pPr algn="ctr">
              <a:buClr>
                <a:schemeClr val="dk2"/>
              </a:buClr>
              <a:buSzPts val="3300"/>
            </a:pP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парная работа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BC3378-CB08-4352-A5A1-A19954900256}"/>
              </a:ext>
            </a:extLst>
          </p:cNvPr>
          <p:cNvSpPr/>
          <p:nvPr/>
        </p:nvSpPr>
        <p:spPr>
          <a:xfrm>
            <a:off x="118884" y="3156155"/>
            <a:ext cx="9431694" cy="14453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3FB9B6-F398-45C6-980C-B708CA7BFA28}"/>
              </a:ext>
            </a:extLst>
          </p:cNvPr>
          <p:cNvSpPr/>
          <p:nvPr/>
        </p:nvSpPr>
        <p:spPr>
          <a:xfrm>
            <a:off x="118884" y="4601503"/>
            <a:ext cx="9431694" cy="17333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465A51-37EF-4829-A234-988928807C3A}"/>
              </a:ext>
            </a:extLst>
          </p:cNvPr>
          <p:cNvSpPr/>
          <p:nvPr/>
        </p:nvSpPr>
        <p:spPr>
          <a:xfrm>
            <a:off x="-2740" y="372655"/>
            <a:ext cx="9674942" cy="65063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75" indent="11110">
              <a:lnSpc>
                <a:spcPct val="80000"/>
              </a:lnSpc>
            </a:pPr>
            <a:r>
              <a:rPr lang="ru-RU" altLang="ru-RU" sz="4000" dirty="0"/>
              <a:t>Если  функция </a:t>
            </a:r>
            <a:r>
              <a:rPr lang="en-US" altLang="ru-RU" sz="4000" dirty="0"/>
              <a:t>y</a:t>
            </a:r>
            <a:r>
              <a:rPr lang="ru-RU" altLang="ru-RU" sz="4000" dirty="0"/>
              <a:t>=</a:t>
            </a:r>
            <a:r>
              <a:rPr lang="en-US" altLang="ru-RU" sz="4000" dirty="0"/>
              <a:t>f</a:t>
            </a:r>
            <a:r>
              <a:rPr lang="ru-RU" altLang="ru-RU" sz="4000" dirty="0"/>
              <a:t>(</a:t>
            </a:r>
            <a:r>
              <a:rPr lang="en-US" altLang="ru-RU" sz="4000" dirty="0"/>
              <a:t>x</a:t>
            </a:r>
            <a:r>
              <a:rPr lang="ru-RU" altLang="ru-RU" sz="4000" dirty="0"/>
              <a:t>) не имеет на отрезке[</a:t>
            </a:r>
            <a:r>
              <a:rPr lang="en-US" altLang="ru-RU" sz="4000" dirty="0"/>
              <a:t>a</a:t>
            </a:r>
            <a:r>
              <a:rPr lang="ru-RU" altLang="ru-RU" sz="4000" dirty="0"/>
              <a:t>;</a:t>
            </a:r>
            <a:r>
              <a:rPr lang="en-US" altLang="ru-RU" sz="4000" dirty="0"/>
              <a:t>b</a:t>
            </a:r>
            <a:r>
              <a:rPr lang="ru-RU" altLang="ru-RU" sz="4000" dirty="0"/>
              <a:t>] критических и стационарных точек, тогда</a:t>
            </a:r>
          </a:p>
          <a:p>
            <a:pPr marL="3175" indent="11110">
              <a:lnSpc>
                <a:spcPct val="80000"/>
              </a:lnSpc>
            </a:pPr>
            <a:r>
              <a:rPr lang="ru-RU" altLang="ru-RU" sz="4000" dirty="0"/>
              <a:t>а) если </a:t>
            </a:r>
            <a:r>
              <a:rPr lang="en-US" altLang="ru-RU" sz="4000" dirty="0"/>
              <a:t>f</a:t>
            </a:r>
            <a:r>
              <a:rPr lang="ru-RU" altLang="ru-RU" sz="4000" dirty="0"/>
              <a:t>´(</a:t>
            </a:r>
            <a:r>
              <a:rPr lang="en-US" altLang="ru-RU" sz="4000" dirty="0"/>
              <a:t>x</a:t>
            </a:r>
            <a:r>
              <a:rPr lang="ru-RU" altLang="ru-RU" sz="4000" dirty="0"/>
              <a:t>)&gt;0 на (а; </a:t>
            </a:r>
            <a:r>
              <a:rPr lang="en-US" altLang="ru-RU" sz="4000" dirty="0"/>
              <a:t>b</a:t>
            </a:r>
            <a:r>
              <a:rPr lang="ru-RU" altLang="ru-RU" sz="4000" dirty="0"/>
              <a:t>)</a:t>
            </a:r>
            <a:r>
              <a:rPr lang="ru-RU" altLang="ru-RU" sz="4000" dirty="0">
                <a:sym typeface="Symbol" panose="05050102010706020507" pitchFamily="18" charset="2"/>
              </a:rPr>
              <a:t></a:t>
            </a:r>
            <a:r>
              <a:rPr lang="ru-RU" altLang="ru-RU" sz="4000" dirty="0"/>
              <a:t> </a:t>
            </a:r>
            <a:r>
              <a:rPr lang="en-US" altLang="ru-RU" sz="4000" dirty="0"/>
              <a:t>f</a:t>
            </a:r>
            <a:r>
              <a:rPr lang="ru-RU" altLang="ru-RU" sz="4000" dirty="0"/>
              <a:t>(</a:t>
            </a:r>
            <a:r>
              <a:rPr lang="en-US" altLang="ru-RU" sz="4000" dirty="0"/>
              <a:t>x</a:t>
            </a:r>
            <a:r>
              <a:rPr lang="ru-RU" altLang="ru-RU" sz="4000" dirty="0"/>
              <a:t>) – возрастает на [</a:t>
            </a:r>
            <a:r>
              <a:rPr lang="en-US" altLang="ru-RU" sz="4000" dirty="0"/>
              <a:t>a</a:t>
            </a:r>
            <a:r>
              <a:rPr lang="ru-RU" altLang="ru-RU" sz="4000" dirty="0"/>
              <a:t>;</a:t>
            </a:r>
            <a:r>
              <a:rPr lang="en-US" altLang="ru-RU" sz="4000" dirty="0"/>
              <a:t>b</a:t>
            </a:r>
            <a:r>
              <a:rPr lang="ru-RU" altLang="ru-RU" sz="4000" dirty="0"/>
              <a:t>], поэтому  наибольшее значение на отрезке функция  принимает  в </a:t>
            </a:r>
            <a:r>
              <a:rPr lang="ru-RU" altLang="ru-RU" sz="4000" i="1" u="sng" dirty="0">
                <a:solidFill>
                  <a:srgbClr val="381C88"/>
                </a:solidFill>
              </a:rPr>
              <a:t>правом</a:t>
            </a:r>
            <a:r>
              <a:rPr lang="ru-RU" altLang="ru-RU" sz="4000" dirty="0"/>
              <a:t> конце промежутка, а наименьшее в </a:t>
            </a:r>
            <a:r>
              <a:rPr lang="ru-RU" altLang="ru-RU" sz="4000" i="1" u="sng" dirty="0">
                <a:solidFill>
                  <a:srgbClr val="381C88"/>
                </a:solidFill>
              </a:rPr>
              <a:t>левом</a:t>
            </a:r>
            <a:r>
              <a:rPr lang="ru-RU" altLang="ru-RU" sz="4000" dirty="0"/>
              <a:t> конце промежутка.</a:t>
            </a:r>
          </a:p>
          <a:p>
            <a:pPr marL="3175" indent="11110">
              <a:lnSpc>
                <a:spcPct val="80000"/>
              </a:lnSpc>
            </a:pPr>
            <a:r>
              <a:rPr lang="ru-RU" altLang="ru-RU" sz="4000" dirty="0"/>
              <a:t>б)  если </a:t>
            </a:r>
            <a:r>
              <a:rPr lang="en-US" altLang="ru-RU" sz="4000" dirty="0"/>
              <a:t>f</a:t>
            </a:r>
            <a:r>
              <a:rPr lang="ru-RU" altLang="ru-RU" sz="4000" dirty="0"/>
              <a:t>´(</a:t>
            </a:r>
            <a:r>
              <a:rPr lang="en-US" altLang="ru-RU" sz="4000" dirty="0"/>
              <a:t>x</a:t>
            </a:r>
            <a:r>
              <a:rPr lang="ru-RU" altLang="ru-RU" sz="4000" dirty="0"/>
              <a:t>) &lt;0 на (а; </a:t>
            </a:r>
            <a:r>
              <a:rPr lang="en-US" altLang="ru-RU" sz="4000" dirty="0"/>
              <a:t>b</a:t>
            </a:r>
            <a:r>
              <a:rPr lang="ru-RU" altLang="ru-RU" sz="4000" dirty="0"/>
              <a:t>)</a:t>
            </a:r>
            <a:r>
              <a:rPr lang="ru-RU" altLang="ru-RU" sz="4000" dirty="0">
                <a:sym typeface="Symbol" panose="05050102010706020507" pitchFamily="18" charset="2"/>
              </a:rPr>
              <a:t></a:t>
            </a:r>
            <a:r>
              <a:rPr lang="ru-RU" altLang="ru-RU" sz="4000" dirty="0"/>
              <a:t> </a:t>
            </a:r>
            <a:r>
              <a:rPr lang="en-US" altLang="ru-RU" sz="4000" dirty="0"/>
              <a:t>f</a:t>
            </a:r>
            <a:r>
              <a:rPr lang="ru-RU" altLang="ru-RU" sz="4000" dirty="0"/>
              <a:t>(</a:t>
            </a:r>
            <a:r>
              <a:rPr lang="en-US" altLang="ru-RU" sz="4000" dirty="0"/>
              <a:t>x</a:t>
            </a:r>
            <a:r>
              <a:rPr lang="ru-RU" altLang="ru-RU" sz="4000" dirty="0"/>
              <a:t>) – убывает на [</a:t>
            </a:r>
            <a:r>
              <a:rPr lang="en-US" altLang="ru-RU" sz="4000" dirty="0"/>
              <a:t>a</a:t>
            </a:r>
            <a:r>
              <a:rPr lang="ru-RU" altLang="ru-RU" sz="4000" dirty="0"/>
              <a:t>;</a:t>
            </a:r>
            <a:r>
              <a:rPr lang="en-US" altLang="ru-RU" sz="4000" dirty="0"/>
              <a:t>b</a:t>
            </a:r>
            <a:r>
              <a:rPr lang="ru-RU" altLang="ru-RU" sz="4000" dirty="0"/>
              <a:t>], поэтому  наибольшее значение на отрезке функция  принимает  в </a:t>
            </a:r>
            <a:r>
              <a:rPr lang="ru-RU" altLang="ru-RU" sz="4000" i="1" u="sng" dirty="0">
                <a:solidFill>
                  <a:srgbClr val="381C88"/>
                </a:solidFill>
              </a:rPr>
              <a:t>левом конце промежутка</a:t>
            </a:r>
            <a:r>
              <a:rPr lang="ru-RU" altLang="ru-RU" sz="4000" dirty="0"/>
              <a:t>, а наименьшее в </a:t>
            </a:r>
            <a:r>
              <a:rPr lang="ru-RU" altLang="ru-RU" sz="4000" i="1" u="sng" dirty="0">
                <a:solidFill>
                  <a:srgbClr val="381C88"/>
                </a:solidFill>
              </a:rPr>
              <a:t>правом конце промежутка</a:t>
            </a:r>
            <a:r>
              <a:rPr lang="ru-RU" altLang="ru-RU" sz="4000" dirty="0"/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729212-28CF-4A8A-B20E-7E156705F5A7}"/>
              </a:ext>
            </a:extLst>
          </p:cNvPr>
          <p:cNvSpPr/>
          <p:nvPr/>
        </p:nvSpPr>
        <p:spPr>
          <a:xfrm>
            <a:off x="-2738" y="1843548"/>
            <a:ext cx="9454945" cy="24187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E18489-78A2-4404-8FAD-84CFA560E0F0}"/>
              </a:ext>
            </a:extLst>
          </p:cNvPr>
          <p:cNvSpPr/>
          <p:nvPr/>
        </p:nvSpPr>
        <p:spPr>
          <a:xfrm>
            <a:off x="-2738" y="4329548"/>
            <a:ext cx="9454945" cy="24187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8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5C5EA5-481F-4478-9F00-0180BE2E4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805"/>
          <a:stretch/>
        </p:blipFill>
        <p:spPr>
          <a:xfrm>
            <a:off x="577343" y="1339249"/>
            <a:ext cx="5733456" cy="26899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265D2B-DEF7-4B88-A3E4-D5D9AF082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72" t="4051"/>
          <a:stretch/>
        </p:blipFill>
        <p:spPr>
          <a:xfrm>
            <a:off x="4614734" y="3625855"/>
            <a:ext cx="5560142" cy="4502817"/>
          </a:xfrm>
          <a:prstGeom prst="rect">
            <a:avLst/>
          </a:prstGeom>
        </p:spPr>
      </p:pic>
      <p:sp>
        <p:nvSpPr>
          <p:cNvPr id="4" name="Google Shape;47;p7">
            <a:extLst>
              <a:ext uri="{FF2B5EF4-FFF2-40B4-BE49-F238E27FC236}">
                <a16:creationId xmlns:a16="http://schemas.microsoft.com/office/drawing/2014/main" id="{E4CFA0C1-6DA0-4541-85B2-B98BF2002721}"/>
              </a:ext>
            </a:extLst>
          </p:cNvPr>
          <p:cNvSpPr txBox="1">
            <a:spLocks/>
          </p:cNvSpPr>
          <p:nvPr/>
        </p:nvSpPr>
        <p:spPr>
          <a:xfrm>
            <a:off x="918965" y="74408"/>
            <a:ext cx="8242076" cy="1264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3300"/>
            </a:pPr>
            <a:br>
              <a:rPr lang="ru-RU" sz="846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рактический тур</a:t>
            </a:r>
          </a:p>
          <a:p>
            <a:pPr algn="ctr">
              <a:buClr>
                <a:schemeClr val="dk2"/>
              </a:buClr>
              <a:buSzPts val="3300"/>
            </a:pPr>
            <a:endParaRPr lang="ru-RU" sz="3807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>
                <a:schemeClr val="dk2"/>
              </a:buClr>
              <a:buSzPts val="3300"/>
            </a:pPr>
            <a:endParaRPr lang="ru-RU" sz="3807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>
                <a:schemeClr val="dk2"/>
              </a:buClr>
              <a:buSzPts val="3300"/>
            </a:pPr>
            <a:endParaRPr lang="ru-RU" sz="3807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9BCC92-BA87-40D2-9DD6-988FCEDD2425}"/>
              </a:ext>
            </a:extLst>
          </p:cNvPr>
          <p:cNvSpPr/>
          <p:nvPr/>
        </p:nvSpPr>
        <p:spPr>
          <a:xfrm>
            <a:off x="5887692" y="1625858"/>
            <a:ext cx="4581008" cy="774294"/>
          </a:xfrm>
          <a:prstGeom prst="rect">
            <a:avLst/>
          </a:prstGeom>
          <a:noFill/>
        </p:spPr>
        <p:txBody>
          <a:bodyPr wrap="square" lIns="96689" tIns="48345" rIns="96689" bIns="4834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397" b="1" dirty="0">
                <a:ln/>
                <a:solidFill>
                  <a:srgbClr val="C00000"/>
                </a:solidFill>
              </a:rPr>
              <a:t>Задание  ЕГЭ</a:t>
            </a:r>
          </a:p>
        </p:txBody>
      </p:sp>
    </p:spTree>
    <p:extLst>
      <p:ext uri="{BB962C8B-B14F-4D97-AF65-F5344CB8AC3E}">
        <p14:creationId xmlns:p14="http://schemas.microsoft.com/office/powerpoint/2010/main" val="218644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7">
            <a:extLst>
              <a:ext uri="{FF2B5EF4-FFF2-40B4-BE49-F238E27FC236}">
                <a16:creationId xmlns:a16="http://schemas.microsoft.com/office/drawing/2014/main" id="{44AE6729-F88F-458F-AD2B-F3BFEB6B0930}"/>
              </a:ext>
            </a:extLst>
          </p:cNvPr>
          <p:cNvSpPr txBox="1">
            <a:spLocks/>
          </p:cNvSpPr>
          <p:nvPr/>
        </p:nvSpPr>
        <p:spPr>
          <a:xfrm>
            <a:off x="324412" y="52884"/>
            <a:ext cx="8242076" cy="7746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3300"/>
            </a:pPr>
            <a:br>
              <a:rPr lang="ru-RU" sz="846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рактический тур</a:t>
            </a:r>
          </a:p>
          <a:p>
            <a:pPr algn="ctr">
              <a:buClr>
                <a:schemeClr val="dk2"/>
              </a:buClr>
              <a:buSzPts val="3300"/>
            </a:pPr>
            <a:endParaRPr lang="ru-RU" sz="3807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>
                <a:schemeClr val="dk2"/>
              </a:buClr>
              <a:buSzPts val="3300"/>
            </a:pPr>
            <a:endParaRPr lang="ru-RU" sz="3807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9DF70F-FAB1-4E69-B58B-15E71DB5D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15"/>
          <a:stretch/>
        </p:blipFill>
        <p:spPr>
          <a:xfrm>
            <a:off x="0" y="827499"/>
            <a:ext cx="5991954" cy="32330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AF195-3002-430E-B40D-8F789502A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85" t="10140"/>
          <a:stretch/>
        </p:blipFill>
        <p:spPr>
          <a:xfrm>
            <a:off x="3688401" y="3527289"/>
            <a:ext cx="5935776" cy="3766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8A083A-3996-4803-A9B7-20BDEDC09F8B}"/>
              </a:ext>
            </a:extLst>
          </p:cNvPr>
          <p:cNvSpPr txBox="1"/>
          <p:nvPr/>
        </p:nvSpPr>
        <p:spPr>
          <a:xfrm>
            <a:off x="7130393" y="2277423"/>
            <a:ext cx="276083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46.1(б), 46.9(б, в)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D4C894-B9B6-4A68-8288-4ED3B8E15732}"/>
              </a:ext>
            </a:extLst>
          </p:cNvPr>
          <p:cNvSpPr/>
          <p:nvPr/>
        </p:nvSpPr>
        <p:spPr>
          <a:xfrm>
            <a:off x="5473423" y="948129"/>
            <a:ext cx="4581008" cy="774294"/>
          </a:xfrm>
          <a:prstGeom prst="rect">
            <a:avLst/>
          </a:prstGeom>
          <a:noFill/>
        </p:spPr>
        <p:txBody>
          <a:bodyPr wrap="square" lIns="96689" tIns="48345" rIns="96689" bIns="4834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397" b="1" dirty="0">
                <a:ln/>
                <a:solidFill>
                  <a:srgbClr val="C00000"/>
                </a:solidFill>
              </a:rPr>
              <a:t>Задание  ЕГЭ</a:t>
            </a:r>
          </a:p>
        </p:txBody>
      </p:sp>
    </p:spTree>
    <p:extLst>
      <p:ext uri="{BB962C8B-B14F-4D97-AF65-F5344CB8AC3E}">
        <p14:creationId xmlns:p14="http://schemas.microsoft.com/office/powerpoint/2010/main" val="21477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211117" y="461698"/>
            <a:ext cx="9247239" cy="63283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ctr" anchorCtr="1">
            <a:noAutofit/>
          </a:bodyPr>
          <a:lstStyle/>
          <a:p>
            <a:pPr fontAlgn="t"/>
            <a:r>
              <a:rPr lang="ru-RU" sz="5399" b="1" dirty="0">
                <a:ln w="0"/>
                <a:solidFill>
                  <a:schemeClr val="accent1">
                    <a:lumMod val="50000"/>
                  </a:schemeClr>
                </a:solidFill>
              </a:rPr>
              <a:t>Нахождение наибольшего и </a:t>
            </a:r>
            <a:br>
              <a:rPr lang="ru-RU" sz="5399" b="1" dirty="0">
                <a:ln w="0"/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399" b="1" dirty="0">
                <a:ln w="0"/>
                <a:solidFill>
                  <a:schemeClr val="accent1">
                    <a:lumMod val="50000"/>
                  </a:schemeClr>
                </a:solidFill>
              </a:rPr>
              <a:t>наименьшего значений непрерывной функции на промежутке </a:t>
            </a:r>
            <a:br>
              <a:rPr lang="ru-RU" sz="5399" b="1" dirty="0">
                <a:ln w="0"/>
                <a:solidFill>
                  <a:schemeClr val="accent1"/>
                </a:solidFill>
              </a:rPr>
            </a:br>
            <a:br>
              <a:rPr lang="ru-RU" sz="5399" b="1" dirty="0">
                <a:ln w="0"/>
                <a:solidFill>
                  <a:schemeClr val="accent1"/>
                </a:solidFill>
              </a:rPr>
            </a:br>
            <a:r>
              <a:rPr lang="ru-RU" sz="5399" b="1" dirty="0">
                <a:solidFill>
                  <a:schemeClr val="accent1">
                    <a:lumMod val="50000"/>
                  </a:schemeClr>
                </a:solidFill>
              </a:rPr>
              <a:t>12.04.21</a:t>
            </a:r>
            <a:br>
              <a:rPr lang="ru-RU" sz="5399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5399" b="1" dirty="0">
              <a:ln w="0"/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DBC764-DA24-4826-A992-F8556DF0D812}"/>
              </a:ext>
            </a:extLst>
          </p:cNvPr>
          <p:cNvSpPr/>
          <p:nvPr/>
        </p:nvSpPr>
        <p:spPr>
          <a:xfrm>
            <a:off x="249516" y="345239"/>
            <a:ext cx="9118419" cy="59352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549" indent="342824" algn="ctr"/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Алгоритм нахождения наибольшего и </a:t>
            </a:r>
            <a:b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наименьшего значений непрерывной функции на промежутке </a:t>
            </a:r>
          </a:p>
          <a:p>
            <a:pPr marL="342824" indent="-342824">
              <a:lnSpc>
                <a:spcPct val="150000"/>
              </a:lnSpc>
              <a:buFont typeface="+mj-lt"/>
              <a:buAutoNum type="arabicPeriod"/>
              <a:tabLst>
                <a:tab pos="457098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Найти производную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f´(x)</a:t>
            </a:r>
            <a:endParaRPr lang="ru-RU" sz="1998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24" indent="-342824">
              <a:lnSpc>
                <a:spcPct val="150000"/>
              </a:lnSpc>
              <a:buFont typeface="+mj-lt"/>
              <a:buAutoNum type="arabicPeriod"/>
              <a:tabLst>
                <a:tab pos="457098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Найти стационарные и критические точки функции.</a:t>
            </a:r>
            <a:endParaRPr lang="ru-RU" sz="1998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24" indent="-342824">
              <a:lnSpc>
                <a:spcPct val="150000"/>
              </a:lnSpc>
              <a:buFont typeface="+mj-lt"/>
              <a:buAutoNum type="arabicPeriod"/>
              <a:tabLst>
                <a:tab pos="457098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те, которые лежат внутри отрезка [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ru-RU" sz="1998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24" indent="-342824">
              <a:lnSpc>
                <a:spcPct val="150000"/>
              </a:lnSpc>
              <a:buFont typeface="+mj-lt"/>
              <a:buAutoNum type="arabicPeriod"/>
              <a:tabLst>
                <a:tab pos="457098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Вычислить значения функции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в отобранных на третьем шаге  и  на концах отрезка</a:t>
            </a:r>
            <a:endParaRPr lang="ru-RU" sz="1998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24" indent="-342824">
              <a:lnSpc>
                <a:spcPct val="150000"/>
              </a:lnSpc>
              <a:buFont typeface="+mj-lt"/>
              <a:buAutoNum type="arabicPeriod"/>
              <a:tabLst>
                <a:tab pos="457098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среди этих значений  наименьшее (это будет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наим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наибольшее (это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наиб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998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549" indent="342824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998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1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7">
            <a:extLst>
              <a:ext uri="{FF2B5EF4-FFF2-40B4-BE49-F238E27FC236}">
                <a16:creationId xmlns:a16="http://schemas.microsoft.com/office/drawing/2014/main" id="{79F80808-B3A4-4BC8-AA02-58C81A0D977F}"/>
              </a:ext>
            </a:extLst>
          </p:cNvPr>
          <p:cNvSpPr txBox="1">
            <a:spLocks/>
          </p:cNvSpPr>
          <p:nvPr/>
        </p:nvSpPr>
        <p:spPr>
          <a:xfrm>
            <a:off x="666765" y="227466"/>
            <a:ext cx="8242076" cy="1069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3300"/>
            </a:pPr>
            <a:br>
              <a:rPr lang="ru-RU" sz="846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рактический тур</a:t>
            </a:r>
          </a:p>
          <a:p>
            <a:pPr algn="ctr">
              <a:buClr>
                <a:schemeClr val="dk2"/>
              </a:buClr>
              <a:buSzPts val="3300"/>
            </a:pPr>
            <a:endParaRPr lang="ru-RU" sz="3807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>
                <a:schemeClr val="dk2"/>
              </a:buClr>
              <a:buSzPts val="3300"/>
            </a:pPr>
            <a:endParaRPr lang="ru-RU" sz="3807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39DA59A0-0C8F-4356-8A21-26E0283DB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0" t="28206" r="24039" b="23932"/>
          <a:stretch>
            <a:fillRect/>
          </a:stretch>
        </p:blipFill>
        <p:spPr bwMode="auto">
          <a:xfrm>
            <a:off x="869975" y="1506274"/>
            <a:ext cx="7929512" cy="55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9444A1-6860-41C7-83B7-4E19736EA68F}"/>
              </a:ext>
            </a:extLst>
          </p:cNvPr>
          <p:cNvSpPr/>
          <p:nvPr/>
        </p:nvSpPr>
        <p:spPr>
          <a:xfrm>
            <a:off x="869974" y="1506273"/>
            <a:ext cx="7764071" cy="14303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E0F6D6-69CB-4CA6-A80B-1680EFA2D3CE}"/>
              </a:ext>
            </a:extLst>
          </p:cNvPr>
          <p:cNvSpPr/>
          <p:nvPr/>
        </p:nvSpPr>
        <p:spPr>
          <a:xfrm>
            <a:off x="1395045" y="659568"/>
            <a:ext cx="6879383" cy="13067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457098" algn="l"/>
              </a:tabLst>
            </a:pPr>
            <a:r>
              <a:rPr lang="ru-RU" sz="2798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098">
              <a:lnSpc>
                <a:spcPct val="150000"/>
              </a:lnSpc>
            </a:pPr>
            <a:r>
              <a:rPr lang="ru-RU" sz="2798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П.46 стр. 369-374 читать</a:t>
            </a:r>
            <a:r>
              <a:rPr lang="ru-RU" sz="2798">
                <a:latin typeface="Times New Roman" panose="02020603050405020304" pitchFamily="18" charset="0"/>
                <a:ea typeface="Times New Roman" panose="02020603050405020304" pitchFamily="18" charset="0"/>
              </a:rPr>
              <a:t>), №46.11</a:t>
            </a:r>
            <a:r>
              <a:rPr lang="ru-RU" sz="2798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46,14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0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14A6C0-70A4-47ED-B5AB-0041627F9F82}"/>
              </a:ext>
            </a:extLst>
          </p:cNvPr>
          <p:cNvSpPr txBox="1"/>
          <p:nvPr/>
        </p:nvSpPr>
        <p:spPr>
          <a:xfrm>
            <a:off x="998375" y="699796"/>
            <a:ext cx="8192277" cy="5693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333333"/>
                </a:solidFill>
                <a:effectLst/>
                <a:latin typeface="Helvetica Neue"/>
              </a:rPr>
              <a:t>Цель урока: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  </a:t>
            </a:r>
          </a:p>
          <a:p>
            <a:pPr algn="l"/>
            <a:r>
              <a:rPr lang="ru-RU" sz="2800" dirty="0">
                <a:solidFill>
                  <a:srgbClr val="333333"/>
                </a:solidFill>
                <a:latin typeface="Helvetica Neue"/>
              </a:rPr>
              <a:t>Научить решать задания на нахождение наибольшего и </a:t>
            </a:r>
            <a:r>
              <a:rPr lang="ru-RU" sz="2800">
                <a:solidFill>
                  <a:srgbClr val="333333"/>
                </a:solidFill>
                <a:latin typeface="Helvetica Neue"/>
              </a:rPr>
              <a:t>наименьшего значений 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непрерывной функции </a:t>
            </a:r>
            <a:r>
              <a:rPr lang="ru-RU" sz="2800">
                <a:solidFill>
                  <a:srgbClr val="333333"/>
                </a:solidFill>
                <a:latin typeface="Helvetica Neue"/>
              </a:rPr>
              <a:t>на промежутке; </a:t>
            </a:r>
            <a:endParaRPr lang="ru-RU" sz="2800" dirty="0">
              <a:solidFill>
                <a:srgbClr val="333333"/>
              </a:solidFill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развивать навыки применения знаний, полученные на уроках математики при решении заданий ЕГЭ;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повышение познавательной активности у учащихся, развитие логического мышления, математической речи, умения объяснять, анализировать, обобщать и делать выводы;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контроль навыков  решения тестовых заданий в формате ЕГЭ.</a:t>
            </a:r>
          </a:p>
        </p:txBody>
      </p:sp>
    </p:spTree>
    <p:extLst>
      <p:ext uri="{BB962C8B-B14F-4D97-AF65-F5344CB8AC3E}">
        <p14:creationId xmlns:p14="http://schemas.microsoft.com/office/powerpoint/2010/main" val="389484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 idx="4294967295"/>
          </p:nvPr>
        </p:nvSpPr>
        <p:spPr>
          <a:xfrm>
            <a:off x="1428750" y="165100"/>
            <a:ext cx="8240713" cy="7318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t" anchorCtr="0">
            <a:noAutofit/>
          </a:bodyPr>
          <a:lstStyle/>
          <a:p>
            <a:pPr lvl="0" algn="ctr">
              <a:buClr>
                <a:schemeClr val="dk2"/>
              </a:buClr>
              <a:buSzPts val="3300"/>
            </a:pPr>
            <a:br>
              <a:rPr lang="ru-RU" sz="846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Проверка теоретического материала</a:t>
            </a:r>
            <a:endParaRPr sz="3807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294967295"/>
          </p:nvPr>
        </p:nvSpPr>
        <p:spPr>
          <a:xfrm>
            <a:off x="0" y="1195388"/>
            <a:ext cx="9758363" cy="58039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t" anchorCtr="0">
            <a:noAutofit/>
          </a:bodyPr>
          <a:lstStyle/>
          <a:p>
            <a:pPr marL="362492" indent="-362492"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1890"/>
              <a:buFont typeface="Noto Sans Symbols"/>
              <a:buChar char="●"/>
            </a:pPr>
            <a:r>
              <a:rPr lang="en-US" sz="3597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Найди</a:t>
            </a:r>
            <a:r>
              <a:rPr lang="ru-RU" sz="3597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те</a:t>
            </a:r>
            <a:r>
              <a:rPr lang="en-US" sz="3597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7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производные</a:t>
            </a:r>
            <a:r>
              <a:rPr lang="en-US" sz="3597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7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функций</a:t>
            </a:r>
            <a:endParaRPr sz="3597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267" y="-1"/>
            <a:ext cx="966893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73" tIns="48324" rIns="96673" bIns="48324" anchor="ctr" anchorCtr="0">
            <a:noAutofit/>
          </a:bodyPr>
          <a:lstStyle/>
          <a:p>
            <a:endParaRPr sz="210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67" y="-1"/>
            <a:ext cx="966893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73" tIns="48324" rIns="96673" bIns="48324" anchor="ctr" anchorCtr="0">
            <a:noAutofit/>
          </a:bodyPr>
          <a:lstStyle/>
          <a:p>
            <a:endParaRPr sz="210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F7079409-450B-4D15-B234-9830DD6C03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432611"/>
                  </p:ext>
                </p:extLst>
              </p:nvPr>
            </p:nvGraphicFramePr>
            <p:xfrm>
              <a:off x="309980" y="1651819"/>
              <a:ext cx="9245464" cy="60267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22732">
                      <a:extLst>
                        <a:ext uri="{9D8B030D-6E8A-4147-A177-3AD203B41FA5}">
                          <a16:colId xmlns:a16="http://schemas.microsoft.com/office/drawing/2014/main" val="1665431423"/>
                        </a:ext>
                      </a:extLst>
                    </a:gridCol>
                    <a:gridCol w="4622732">
                      <a:extLst>
                        <a:ext uri="{9D8B030D-6E8A-4147-A177-3AD203B41FA5}">
                          <a16:colId xmlns:a16="http://schemas.microsoft.com/office/drawing/2014/main" val="2188710356"/>
                        </a:ext>
                      </a:extLst>
                    </a:gridCol>
                  </a:tblGrid>
                  <a:tr h="6026764"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50000"/>
                            </a:lnSpc>
                            <a:spcBef>
                              <a:spcPts val="571"/>
                            </a:spcBef>
                            <a:buClr>
                              <a:schemeClr val="lt2"/>
                            </a:buClr>
                            <a:buSzPts val="1890"/>
                            <a:buNone/>
                          </a:pPr>
                          <a:r>
                            <a:rPr lang="es-ES" sz="2800" dirty="0">
                              <a:ln w="0"/>
                              <a:sym typeface="Arial"/>
                            </a:rPr>
                            <a:t>1) y=5х</a:t>
                          </a:r>
                          <a:r>
                            <a:rPr lang="es-ES" sz="2800" baseline="30000" dirty="0">
                              <a:ln w="0"/>
                              <a:sym typeface="Arial"/>
                            </a:rPr>
                            <a:t>6</a:t>
                          </a:r>
                          <a:r>
                            <a:rPr lang="es-ES" sz="2800" dirty="0">
                              <a:ln w="0"/>
                              <a:sym typeface="Arial"/>
                            </a:rPr>
                            <a:t>; 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spcBef>
                              <a:spcPts val="571"/>
                            </a:spcBef>
                            <a:buClr>
                              <a:schemeClr val="lt2"/>
                            </a:buClr>
                            <a:buSzPts val="1890"/>
                            <a:buNone/>
                          </a:pPr>
                          <a:r>
                            <a:rPr lang="es-ES" sz="2800" dirty="0">
                              <a:ln w="0"/>
                              <a:sym typeface="Arial"/>
                            </a:rPr>
                            <a:t>2) y=</a:t>
                          </a:r>
                          <a:r>
                            <a:rPr lang="es-ES" sz="2800" dirty="0" err="1">
                              <a:ln w="0"/>
                              <a:sym typeface="Arial"/>
                            </a:rPr>
                            <a:t>cosx</a:t>
                          </a:r>
                          <a:r>
                            <a:rPr lang="es-ES" sz="2800" dirty="0">
                              <a:ln w="0"/>
                              <a:sym typeface="Arial"/>
                            </a:rPr>
                            <a:t>; 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spcBef>
                              <a:spcPts val="571"/>
                            </a:spcBef>
                            <a:buClr>
                              <a:schemeClr val="lt2"/>
                            </a:buClr>
                            <a:buSzPts val="1890"/>
                            <a:buNone/>
                          </a:pPr>
                          <a:r>
                            <a:rPr lang="es-ES" sz="2800" dirty="0">
                              <a:ln w="0"/>
                              <a:sym typeface="Arial"/>
                            </a:rPr>
                            <a:t>3) y=      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spcBef>
                              <a:spcPts val="571"/>
                            </a:spcBef>
                            <a:buClr>
                              <a:schemeClr val="lt2"/>
                            </a:buClr>
                            <a:buSzPts val="1890"/>
                            <a:buNone/>
                          </a:pPr>
                          <a:r>
                            <a:rPr lang="es-ES" sz="2800" dirty="0">
                              <a:ln w="0"/>
                              <a:sym typeface="Arial"/>
                            </a:rPr>
                            <a:t>4) f(X)=3x</a:t>
                          </a:r>
                          <a:r>
                            <a:rPr lang="es-ES" sz="2800" baseline="30000" dirty="0">
                              <a:ln w="0"/>
                              <a:sym typeface="Arial"/>
                            </a:rPr>
                            <a:t>4</a:t>
                          </a:r>
                          <a:r>
                            <a:rPr lang="es-ES" sz="2800" dirty="0">
                              <a:ln w="0"/>
                              <a:sym typeface="Arial"/>
                            </a:rPr>
                            <a:t>-6x+8x</a:t>
                          </a:r>
                          <a:r>
                            <a:rPr lang="es-ES" sz="2800" baseline="30000" dirty="0">
                              <a:ln w="0"/>
                              <a:sym typeface="Arial"/>
                            </a:rPr>
                            <a:t>2</a:t>
                          </a:r>
                          <a:r>
                            <a:rPr lang="es-ES" sz="2800" dirty="0">
                              <a:ln w="0"/>
                              <a:sym typeface="Arial"/>
                            </a:rPr>
                            <a:t>;</a:t>
                          </a:r>
                          <a:endParaRPr lang="es-ES" sz="2800" dirty="0">
                            <a:ln w="0"/>
                          </a:endParaRP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spcBef>
                              <a:spcPts val="571"/>
                            </a:spcBef>
                            <a:buClr>
                              <a:schemeClr val="lt2"/>
                            </a:buClr>
                            <a:buSzPts val="1890"/>
                            <a:buNone/>
                          </a:pPr>
                          <a:r>
                            <a:rPr lang="es-ES" sz="2800" dirty="0">
                              <a:ln w="0"/>
                            </a:rPr>
                            <a:t>5) f</a:t>
                          </a:r>
                          <a:r>
                            <a:rPr lang="es-ES" sz="2800" dirty="0">
                              <a:ln w="0"/>
                              <a:sym typeface="Arial"/>
                            </a:rPr>
                            <a:t>(X)=(X-6)(x+3)</a:t>
                          </a:r>
                          <a:endParaRPr lang="es-ES" sz="2800" dirty="0">
                            <a:ln w="0"/>
                          </a:endParaRP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spcBef>
                              <a:spcPts val="571"/>
                            </a:spcBef>
                            <a:buClr>
                              <a:schemeClr val="lt2"/>
                            </a:buClr>
                            <a:buSzPts val="1890"/>
                            <a:buNone/>
                          </a:pPr>
                          <a:r>
                            <a:rPr lang="es-ES" sz="2800" dirty="0">
                              <a:ln w="0"/>
                            </a:rPr>
                            <a:t>6) f</a:t>
                          </a:r>
                          <a:r>
                            <a:rPr lang="es-ES" sz="2800" dirty="0">
                              <a:ln w="0"/>
                              <a:sym typeface="Arial"/>
                            </a:rPr>
                            <a:t>(X)=sin3x+2cos2x;</a:t>
                          </a:r>
                          <a:endParaRPr lang="es-ES" sz="2800" dirty="0">
                            <a:ln w="0"/>
                          </a:endParaRP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spcBef>
                              <a:spcPts val="571"/>
                            </a:spcBef>
                            <a:buClr>
                              <a:schemeClr val="lt2"/>
                            </a:buClr>
                            <a:buSzPts val="1890"/>
                            <a:buNone/>
                          </a:pPr>
                          <a:r>
                            <a:rPr lang="es-ES" sz="2800" dirty="0">
                              <a:ln w="0"/>
                            </a:rPr>
                            <a:t>7) f</a:t>
                          </a:r>
                          <a:r>
                            <a:rPr lang="es-ES" sz="2800" dirty="0">
                              <a:ln w="0"/>
                              <a:sym typeface="Arial"/>
                            </a:rPr>
                            <a:t>(X)=</a:t>
                          </a:r>
                          <a:endParaRPr lang="es-ES" sz="2800" dirty="0">
                            <a:ln w="0"/>
                          </a:endParaRPr>
                        </a:p>
                        <a:p>
                          <a:endParaRPr lang="ru-RU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66887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ru-RU" sz="2800" kern="1200" dirty="0">
                              <a:ln w="0"/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А) </a:t>
                          </a:r>
                          <a:r>
                            <a:rPr lang="en-US" sz="2800" kern="1200" dirty="0">
                              <a:ln w="0"/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–</a:t>
                          </a:r>
                          <a:r>
                            <a:rPr lang="en-US" sz="2800" kern="1200" dirty="0" err="1">
                              <a:ln w="0"/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sinx</a:t>
                          </a:r>
                          <a:endParaRPr lang="ru-RU" sz="2800" kern="1200" dirty="0">
                            <a:ln w="0"/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800" kern="1200" dirty="0">
                              <a:ln w="0"/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Г)</a:t>
                          </a:r>
                          <a:r>
                            <a:rPr lang="en-US" sz="2800" kern="1200" dirty="0">
                              <a:ln w="0"/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800" kern="1200" dirty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800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i="0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800" i="1" kern="1200" dirty="0" smtClean="0">
                                          <a:ln w="0"/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 kern="1200" dirty="0" smtClean="0">
                                          <a:ln w="0"/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2800" i="0" kern="1200" dirty="0" smtClean="0">
                                          <a:ln w="0"/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2800" kern="1200" dirty="0">
                            <a:ln w="0"/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800" kern="1200" dirty="0">
                              <a:ln w="0"/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en-US" sz="2800" kern="1200" dirty="0">
                              <a:ln w="0"/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ru-RU" sz="2800" kern="1200" dirty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sz="2800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0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0" kern="1200" dirty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</m:t>
                              </m:r>
                            </m:oMath>
                          </a14:m>
                          <a:endParaRPr lang="ru-RU" sz="2800" kern="1200" dirty="0">
                            <a:ln w="0"/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800" kern="1200" dirty="0">
                              <a:ln w="0"/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Г)</a:t>
                          </a:r>
                          <a14:m>
                            <m:oMath xmlns:m="http://schemas.openxmlformats.org/officeDocument/2006/math">
                              <m:r>
                                <a:rPr lang="ru-RU" sz="2800" kern="1200" dirty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30</m:t>
                              </m:r>
                              <m:sSup>
                                <m:sSupPr>
                                  <m:ctrlPr>
                                    <a:rPr lang="ru-RU" sz="2800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0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lang="ru-RU" sz="2800" kern="1200" dirty="0">
                            <a:ln w="0"/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800" kern="1200" dirty="0">
                              <a:ln w="0"/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И)</a:t>
                          </a:r>
                          <a14:m>
                            <m:oMath xmlns:m="http://schemas.openxmlformats.org/officeDocument/2006/math">
                              <m:r>
                                <a:rPr lang="ru-RU" sz="2800" kern="1200" dirty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lang="ru-RU" sz="2800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800" i="0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ru-RU" sz="2800" i="0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lang="ru-RU" sz="2800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ru-RU" sz="2800" i="0" kern="1200" dirty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−4</m:t>
                              </m:r>
                              <m:func>
                                <m:funcPr>
                                  <m:ctrlPr>
                                    <a:rPr lang="ru-RU" sz="2800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800" i="0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ru-RU" sz="2800" i="0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lang="ru-RU" sz="2800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ru-RU" sz="2800" kern="1200" dirty="0">
                            <a:ln w="0"/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800" kern="1200" dirty="0">
                              <a:ln w="0"/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А)</a:t>
                          </a:r>
                          <a14:m>
                            <m:oMath xmlns:m="http://schemas.openxmlformats.org/officeDocument/2006/math">
                              <m:r>
                                <a:rPr lang="ru-RU" sz="2800" kern="1200" dirty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ru-RU" sz="2800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0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sz="2800" i="0" kern="1200" dirty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−6+16</m:t>
                              </m:r>
                              <m:r>
                                <a:rPr lang="ru-RU" sz="2800" i="1" kern="1200" dirty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endParaRPr lang="ru-RU" sz="2800" kern="1200" dirty="0">
                            <a:ln w="0"/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800" kern="1200" dirty="0">
                              <a:ln w="0"/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Н)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800" i="0" kern="1200" dirty="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800" i="1" kern="1200" dirty="0" smtClean="0">
                                          <a:ln w="0"/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800" i="0" kern="1200" dirty="0" smtClean="0">
                                          <a:ln w="0"/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  <m:r>
                                        <a:rPr lang="ru-RU" sz="2800" i="1" kern="1200" dirty="0" smtClean="0">
                                          <a:ln w="0"/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lang="ru-RU" sz="2800" i="0" kern="1200" dirty="0" smtClean="0">
                                          <a:ln w="0"/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−5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ru-RU" sz="2800" kern="1200" dirty="0">
                            <a:ln w="0"/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2800" kern="1200" dirty="0">
                            <a:ln w="0"/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2800" kern="1200" dirty="0">
                            <a:ln w="0"/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608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F7079409-450B-4D15-B234-9830DD6C03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432611"/>
                  </p:ext>
                </p:extLst>
              </p:nvPr>
            </p:nvGraphicFramePr>
            <p:xfrm>
              <a:off x="309980" y="1651819"/>
              <a:ext cx="9245464" cy="60267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22732">
                      <a:extLst>
                        <a:ext uri="{9D8B030D-6E8A-4147-A177-3AD203B41FA5}">
                          <a16:colId xmlns:a16="http://schemas.microsoft.com/office/drawing/2014/main" val="1665431423"/>
                        </a:ext>
                      </a:extLst>
                    </a:gridCol>
                    <a:gridCol w="4622732">
                      <a:extLst>
                        <a:ext uri="{9D8B030D-6E8A-4147-A177-3AD203B41FA5}">
                          <a16:colId xmlns:a16="http://schemas.microsoft.com/office/drawing/2014/main" val="2188710356"/>
                        </a:ext>
                      </a:extLst>
                    </a:gridCol>
                  </a:tblGrid>
                  <a:tr h="6026764"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50000"/>
                            </a:lnSpc>
                            <a:spcBef>
                              <a:spcPts val="571"/>
                            </a:spcBef>
                            <a:buClr>
                              <a:schemeClr val="lt2"/>
                            </a:buClr>
                            <a:buSzPts val="1890"/>
                            <a:buNone/>
                          </a:pPr>
                          <a:r>
                            <a:rPr lang="es-ES" sz="2800" dirty="0">
                              <a:ln w="0"/>
                              <a:sym typeface="Arial"/>
                            </a:rPr>
                            <a:t>1) y=5х</a:t>
                          </a:r>
                          <a:r>
                            <a:rPr lang="es-ES" sz="2800" baseline="30000" dirty="0">
                              <a:ln w="0"/>
                              <a:sym typeface="Arial"/>
                            </a:rPr>
                            <a:t>6</a:t>
                          </a:r>
                          <a:r>
                            <a:rPr lang="es-ES" sz="2800" dirty="0">
                              <a:ln w="0"/>
                              <a:sym typeface="Arial"/>
                            </a:rPr>
                            <a:t>; 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spcBef>
                              <a:spcPts val="571"/>
                            </a:spcBef>
                            <a:buClr>
                              <a:schemeClr val="lt2"/>
                            </a:buClr>
                            <a:buSzPts val="1890"/>
                            <a:buNone/>
                          </a:pPr>
                          <a:r>
                            <a:rPr lang="es-ES" sz="2800" dirty="0">
                              <a:ln w="0"/>
                              <a:sym typeface="Arial"/>
                            </a:rPr>
                            <a:t>2) y=</a:t>
                          </a:r>
                          <a:r>
                            <a:rPr lang="es-ES" sz="2800" dirty="0" err="1">
                              <a:ln w="0"/>
                              <a:sym typeface="Arial"/>
                            </a:rPr>
                            <a:t>cosx</a:t>
                          </a:r>
                          <a:r>
                            <a:rPr lang="es-ES" sz="2800" dirty="0">
                              <a:ln w="0"/>
                              <a:sym typeface="Arial"/>
                            </a:rPr>
                            <a:t>; 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spcBef>
                              <a:spcPts val="571"/>
                            </a:spcBef>
                            <a:buClr>
                              <a:schemeClr val="lt2"/>
                            </a:buClr>
                            <a:buSzPts val="1890"/>
                            <a:buNone/>
                          </a:pPr>
                          <a:r>
                            <a:rPr lang="es-ES" sz="2800" dirty="0">
                              <a:ln w="0"/>
                              <a:sym typeface="Arial"/>
                            </a:rPr>
                            <a:t>3) y=      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spcBef>
                              <a:spcPts val="571"/>
                            </a:spcBef>
                            <a:buClr>
                              <a:schemeClr val="lt2"/>
                            </a:buClr>
                            <a:buSzPts val="1890"/>
                            <a:buNone/>
                          </a:pPr>
                          <a:r>
                            <a:rPr lang="es-ES" sz="2800" dirty="0">
                              <a:ln w="0"/>
                              <a:sym typeface="Arial"/>
                            </a:rPr>
                            <a:t>4) f(X)=3x</a:t>
                          </a:r>
                          <a:r>
                            <a:rPr lang="es-ES" sz="2800" baseline="30000" dirty="0">
                              <a:ln w="0"/>
                              <a:sym typeface="Arial"/>
                            </a:rPr>
                            <a:t>4</a:t>
                          </a:r>
                          <a:r>
                            <a:rPr lang="es-ES" sz="2800" dirty="0">
                              <a:ln w="0"/>
                              <a:sym typeface="Arial"/>
                            </a:rPr>
                            <a:t>-6x+8x</a:t>
                          </a:r>
                          <a:r>
                            <a:rPr lang="es-ES" sz="2800" baseline="30000" dirty="0">
                              <a:ln w="0"/>
                              <a:sym typeface="Arial"/>
                            </a:rPr>
                            <a:t>2</a:t>
                          </a:r>
                          <a:r>
                            <a:rPr lang="es-ES" sz="2800" dirty="0">
                              <a:ln w="0"/>
                              <a:sym typeface="Arial"/>
                            </a:rPr>
                            <a:t>;</a:t>
                          </a:r>
                          <a:endParaRPr lang="es-ES" sz="2800" dirty="0">
                            <a:ln w="0"/>
                          </a:endParaRP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spcBef>
                              <a:spcPts val="571"/>
                            </a:spcBef>
                            <a:buClr>
                              <a:schemeClr val="lt2"/>
                            </a:buClr>
                            <a:buSzPts val="1890"/>
                            <a:buNone/>
                          </a:pPr>
                          <a:r>
                            <a:rPr lang="es-ES" sz="2800" dirty="0">
                              <a:ln w="0"/>
                            </a:rPr>
                            <a:t>5) f</a:t>
                          </a:r>
                          <a:r>
                            <a:rPr lang="es-ES" sz="2800" dirty="0">
                              <a:ln w="0"/>
                              <a:sym typeface="Arial"/>
                            </a:rPr>
                            <a:t>(X)=(X-6)(x+3)</a:t>
                          </a:r>
                          <a:endParaRPr lang="es-ES" sz="2800" dirty="0">
                            <a:ln w="0"/>
                          </a:endParaRP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spcBef>
                              <a:spcPts val="571"/>
                            </a:spcBef>
                            <a:buClr>
                              <a:schemeClr val="lt2"/>
                            </a:buClr>
                            <a:buSzPts val="1890"/>
                            <a:buNone/>
                          </a:pPr>
                          <a:r>
                            <a:rPr lang="es-ES" sz="2800" dirty="0">
                              <a:ln w="0"/>
                            </a:rPr>
                            <a:t>6) f</a:t>
                          </a:r>
                          <a:r>
                            <a:rPr lang="es-ES" sz="2800" dirty="0">
                              <a:ln w="0"/>
                              <a:sym typeface="Arial"/>
                            </a:rPr>
                            <a:t>(X)=sin3x+2cos2x;</a:t>
                          </a:r>
                          <a:endParaRPr lang="es-ES" sz="2800" dirty="0">
                            <a:ln w="0"/>
                          </a:endParaRP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spcBef>
                              <a:spcPts val="571"/>
                            </a:spcBef>
                            <a:buClr>
                              <a:schemeClr val="lt2"/>
                            </a:buClr>
                            <a:buSzPts val="1890"/>
                            <a:buNone/>
                          </a:pPr>
                          <a:r>
                            <a:rPr lang="es-ES" sz="2800" dirty="0">
                              <a:ln w="0"/>
                            </a:rPr>
                            <a:t>7) f</a:t>
                          </a:r>
                          <a:r>
                            <a:rPr lang="es-ES" sz="2800" dirty="0">
                              <a:ln w="0"/>
                              <a:sym typeface="Arial"/>
                            </a:rPr>
                            <a:t>(X)=</a:t>
                          </a:r>
                          <a:endParaRPr lang="es-ES" sz="2800" dirty="0">
                            <a:ln w="0"/>
                          </a:endParaRPr>
                        </a:p>
                        <a:p>
                          <a:endParaRPr lang="ru-RU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36086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Google Shape;50;p7">
            <a:extLst>
              <a:ext uri="{FF2B5EF4-FFF2-40B4-BE49-F238E27FC236}">
                <a16:creationId xmlns:a16="http://schemas.microsoft.com/office/drawing/2014/main" id="{DE5CA796-5545-49C2-A3F4-D78841A51C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1509" y="5947831"/>
            <a:ext cx="1046375" cy="62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2;p7">
            <a:extLst>
              <a:ext uri="{FF2B5EF4-FFF2-40B4-BE49-F238E27FC236}">
                <a16:creationId xmlns:a16="http://schemas.microsoft.com/office/drawing/2014/main" id="{3C1D6D41-76C4-4C1E-86DB-BCEB44BE0A4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2195" y="3031389"/>
            <a:ext cx="3683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9CD10C3-881A-4B47-8E7B-ED3387B3F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418506"/>
              </p:ext>
            </p:extLst>
          </p:nvPr>
        </p:nvGraphicFramePr>
        <p:xfrm>
          <a:off x="-266982" y="4159045"/>
          <a:ext cx="10203426" cy="2424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428">
                  <a:extLst>
                    <a:ext uri="{9D8B030D-6E8A-4147-A177-3AD203B41FA5}">
                      <a16:colId xmlns:a16="http://schemas.microsoft.com/office/drawing/2014/main" val="15079465"/>
                    </a:ext>
                  </a:extLst>
                </a:gridCol>
                <a:gridCol w="1630004">
                  <a:extLst>
                    <a:ext uri="{9D8B030D-6E8A-4147-A177-3AD203B41FA5}">
                      <a16:colId xmlns:a16="http://schemas.microsoft.com/office/drawing/2014/main" val="1336347343"/>
                    </a:ext>
                  </a:extLst>
                </a:gridCol>
                <a:gridCol w="920853">
                  <a:extLst>
                    <a:ext uri="{9D8B030D-6E8A-4147-A177-3AD203B41FA5}">
                      <a16:colId xmlns:a16="http://schemas.microsoft.com/office/drawing/2014/main" val="42030681"/>
                    </a:ext>
                  </a:extLst>
                </a:gridCol>
                <a:gridCol w="1420780">
                  <a:extLst>
                    <a:ext uri="{9D8B030D-6E8A-4147-A177-3AD203B41FA5}">
                      <a16:colId xmlns:a16="http://schemas.microsoft.com/office/drawing/2014/main" val="1684738325"/>
                    </a:ext>
                  </a:extLst>
                </a:gridCol>
                <a:gridCol w="1130077">
                  <a:extLst>
                    <a:ext uri="{9D8B030D-6E8A-4147-A177-3AD203B41FA5}">
                      <a16:colId xmlns:a16="http://schemas.microsoft.com/office/drawing/2014/main" val="1124040818"/>
                    </a:ext>
                  </a:extLst>
                </a:gridCol>
                <a:gridCol w="1275428">
                  <a:extLst>
                    <a:ext uri="{9D8B030D-6E8A-4147-A177-3AD203B41FA5}">
                      <a16:colId xmlns:a16="http://schemas.microsoft.com/office/drawing/2014/main" val="2310010379"/>
                    </a:ext>
                  </a:extLst>
                </a:gridCol>
                <a:gridCol w="989985">
                  <a:extLst>
                    <a:ext uri="{9D8B030D-6E8A-4147-A177-3AD203B41FA5}">
                      <a16:colId xmlns:a16="http://schemas.microsoft.com/office/drawing/2014/main" val="3079299446"/>
                    </a:ext>
                  </a:extLst>
                </a:gridCol>
                <a:gridCol w="1560871">
                  <a:extLst>
                    <a:ext uri="{9D8B030D-6E8A-4147-A177-3AD203B41FA5}">
                      <a16:colId xmlns:a16="http://schemas.microsoft.com/office/drawing/2014/main" val="1046854404"/>
                    </a:ext>
                  </a:extLst>
                </a:gridCol>
              </a:tblGrid>
              <a:tr h="663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x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(-∞; -1</a:t>
                      </a:r>
                      <a:r>
                        <a:rPr lang="en-US" sz="2800" b="1" dirty="0">
                          <a:effectLst/>
                        </a:rPr>
                        <a:t>]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</a:rPr>
                        <a:t>-1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[</a:t>
                      </a:r>
                      <a:r>
                        <a:rPr lang="ru-RU" sz="2800" b="1" dirty="0">
                          <a:effectLst/>
                        </a:rPr>
                        <a:t>-1; 0)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0</a:t>
                      </a:r>
                      <a:endParaRPr lang="ru-RU" sz="4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(0; 2</a:t>
                      </a:r>
                      <a:r>
                        <a:rPr lang="en-US" sz="2800" b="1" dirty="0">
                          <a:effectLst/>
                        </a:rPr>
                        <a:t>]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</a:t>
                      </a:r>
                      <a:endParaRPr lang="ru-RU" sz="4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[</a:t>
                      </a:r>
                      <a:r>
                        <a:rPr lang="ru-RU" sz="2800" b="1" dirty="0">
                          <a:effectLst/>
                        </a:rPr>
                        <a:t>2; +∞)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extLst>
                  <a:ext uri="{0D108BD9-81ED-4DB2-BD59-A6C34878D82A}">
                    <a16:rowId xmlns:a16="http://schemas.microsoft.com/office/drawing/2014/main" val="1770703042"/>
                  </a:ext>
                </a:extLst>
              </a:tr>
              <a:tr h="742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f</a:t>
                      </a:r>
                      <a:r>
                        <a:rPr lang="en-US" sz="2800" b="1" dirty="0">
                          <a:effectLst/>
                        </a:rPr>
                        <a:t>’</a:t>
                      </a:r>
                      <a:r>
                        <a:rPr lang="ru-RU" sz="2800" b="1" dirty="0">
                          <a:effectLst/>
                        </a:rPr>
                        <a:t>(x)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extLst>
                  <a:ext uri="{0D108BD9-81ED-4DB2-BD59-A6C34878D82A}">
                    <a16:rowId xmlns:a16="http://schemas.microsoft.com/office/drawing/2014/main" val="1734096681"/>
                  </a:ext>
                </a:extLst>
              </a:tr>
              <a:tr h="1017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f(x)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6" marR="66676" marT="66676" marB="66676"/>
                </a:tc>
                <a:extLst>
                  <a:ext uri="{0D108BD9-81ED-4DB2-BD59-A6C34878D82A}">
                    <a16:rowId xmlns:a16="http://schemas.microsoft.com/office/drawing/2014/main" val="3082580747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6BFADE-8B11-4A53-A15A-034B196CB11F}"/>
              </a:ext>
            </a:extLst>
          </p:cNvPr>
          <p:cNvSpPr/>
          <p:nvPr/>
        </p:nvSpPr>
        <p:spPr>
          <a:xfrm>
            <a:off x="122626" y="1580004"/>
            <a:ext cx="9424219" cy="18499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Найдите по данным таблицы промежутки возрастания и убывания функции, а также точки максимума и точки минимума. </a:t>
            </a:r>
          </a:p>
        </p:txBody>
      </p:sp>
      <p:sp>
        <p:nvSpPr>
          <p:cNvPr id="4" name="Google Shape;47;p7">
            <a:extLst>
              <a:ext uri="{FF2B5EF4-FFF2-40B4-BE49-F238E27FC236}">
                <a16:creationId xmlns:a16="http://schemas.microsoft.com/office/drawing/2014/main" id="{51B254D1-6807-4939-8A31-0D7892F05B08}"/>
              </a:ext>
            </a:extLst>
          </p:cNvPr>
          <p:cNvSpPr txBox="1">
            <a:spLocks/>
          </p:cNvSpPr>
          <p:nvPr/>
        </p:nvSpPr>
        <p:spPr>
          <a:xfrm>
            <a:off x="858537" y="302288"/>
            <a:ext cx="8242076" cy="732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3300"/>
            </a:pPr>
            <a:br>
              <a:rPr lang="ru-RU" sz="846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Проверка теоретического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204642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267" y="-1"/>
            <a:ext cx="966893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73" tIns="48324" rIns="96673" bIns="48324" anchor="ctr" anchorCtr="0">
            <a:noAutofit/>
          </a:bodyPr>
          <a:lstStyle/>
          <a:p>
            <a:endParaRPr sz="210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67" y="-1"/>
            <a:ext cx="966893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73" tIns="48324" rIns="96673" bIns="48324" anchor="ctr" anchorCtr="0">
            <a:noAutofit/>
          </a:bodyPr>
          <a:lstStyle/>
          <a:p>
            <a:endParaRPr sz="210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81C1A8-71D3-41C3-8C23-83EFCDF1E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361"/>
          <a:stretch/>
        </p:blipFill>
        <p:spPr>
          <a:xfrm>
            <a:off x="112937" y="589935"/>
            <a:ext cx="4881386" cy="26072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8FDA33-6D16-477E-9628-E8880197A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5" r="-1"/>
          <a:stretch/>
        </p:blipFill>
        <p:spPr>
          <a:xfrm>
            <a:off x="3309649" y="3197187"/>
            <a:ext cx="6144714" cy="3927348"/>
          </a:xfrm>
          <a:prstGeom prst="rect">
            <a:avLst/>
          </a:prstGeom>
        </p:spPr>
      </p:pic>
      <p:sp>
        <p:nvSpPr>
          <p:cNvPr id="10" name="Google Shape;47;p7">
            <a:extLst>
              <a:ext uri="{FF2B5EF4-FFF2-40B4-BE49-F238E27FC236}">
                <a16:creationId xmlns:a16="http://schemas.microsoft.com/office/drawing/2014/main" id="{B3A5B61E-514F-43D8-BABB-C1FD4556B535}"/>
              </a:ext>
            </a:extLst>
          </p:cNvPr>
          <p:cNvSpPr txBox="1">
            <a:spLocks/>
          </p:cNvSpPr>
          <p:nvPr/>
        </p:nvSpPr>
        <p:spPr>
          <a:xfrm>
            <a:off x="873285" y="1"/>
            <a:ext cx="8242076" cy="5899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3300"/>
            </a:pPr>
            <a:br>
              <a:rPr lang="ru-RU" sz="846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Проверка теоретического материала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A9F4BF-A53A-4A73-A958-1728CA81B73C}"/>
              </a:ext>
            </a:extLst>
          </p:cNvPr>
          <p:cNvSpPr/>
          <p:nvPr/>
        </p:nvSpPr>
        <p:spPr>
          <a:xfrm>
            <a:off x="5088191" y="1088943"/>
            <a:ext cx="4581008" cy="774294"/>
          </a:xfrm>
          <a:prstGeom prst="rect">
            <a:avLst/>
          </a:prstGeom>
          <a:noFill/>
        </p:spPr>
        <p:txBody>
          <a:bodyPr wrap="square" lIns="96689" tIns="48345" rIns="96689" bIns="4834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397" b="1" dirty="0">
                <a:ln/>
                <a:solidFill>
                  <a:srgbClr val="C00000"/>
                </a:solidFill>
              </a:rPr>
              <a:t>Задание  ЕГЭ</a:t>
            </a:r>
          </a:p>
        </p:txBody>
      </p:sp>
    </p:spTree>
    <p:extLst>
      <p:ext uri="{BB962C8B-B14F-4D97-AF65-F5344CB8AC3E}">
        <p14:creationId xmlns:p14="http://schemas.microsoft.com/office/powerpoint/2010/main" val="317736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267" y="-1"/>
            <a:ext cx="966893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73" tIns="48324" rIns="96673" bIns="48324" anchor="ctr" anchorCtr="0">
            <a:noAutofit/>
          </a:bodyPr>
          <a:lstStyle/>
          <a:p>
            <a:endParaRPr sz="210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67" y="-1"/>
            <a:ext cx="966893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73" tIns="48324" rIns="96673" bIns="48324" anchor="ctr" anchorCtr="0">
            <a:noAutofit/>
          </a:bodyPr>
          <a:lstStyle/>
          <a:p>
            <a:endParaRPr sz="210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7;p7">
            <a:extLst>
              <a:ext uri="{FF2B5EF4-FFF2-40B4-BE49-F238E27FC236}">
                <a16:creationId xmlns:a16="http://schemas.microsoft.com/office/drawing/2014/main" id="{B3A5B61E-514F-43D8-BABB-C1FD4556B535}"/>
              </a:ext>
            </a:extLst>
          </p:cNvPr>
          <p:cNvSpPr txBox="1">
            <a:spLocks/>
          </p:cNvSpPr>
          <p:nvPr/>
        </p:nvSpPr>
        <p:spPr>
          <a:xfrm>
            <a:off x="873285" y="168924"/>
            <a:ext cx="8242076" cy="732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3300"/>
            </a:pPr>
            <a:br>
              <a:rPr lang="ru-RU" sz="846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Проверка теоретического материала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78AF4F-8D88-468B-AB35-B4DA409468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062" b="19800"/>
          <a:stretch/>
        </p:blipFill>
        <p:spPr>
          <a:xfrm>
            <a:off x="264" y="901135"/>
            <a:ext cx="4581008" cy="20511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BD8185-9A75-47F1-9FA5-C37BBFE81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75"/>
          <a:stretch/>
        </p:blipFill>
        <p:spPr>
          <a:xfrm>
            <a:off x="4218128" y="2712803"/>
            <a:ext cx="5231435" cy="453889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3032633-37CE-43FC-B054-66A6CF04D21F}"/>
              </a:ext>
            </a:extLst>
          </p:cNvPr>
          <p:cNvSpPr/>
          <p:nvPr/>
        </p:nvSpPr>
        <p:spPr>
          <a:xfrm>
            <a:off x="5088191" y="1088943"/>
            <a:ext cx="4581008" cy="774294"/>
          </a:xfrm>
          <a:prstGeom prst="rect">
            <a:avLst/>
          </a:prstGeom>
          <a:noFill/>
        </p:spPr>
        <p:txBody>
          <a:bodyPr wrap="square" lIns="96689" tIns="48345" rIns="96689" bIns="4834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397" b="1" dirty="0">
                <a:ln/>
                <a:solidFill>
                  <a:srgbClr val="C00000"/>
                </a:solidFill>
              </a:rPr>
              <a:t>Задание  ЕГЭ</a:t>
            </a:r>
          </a:p>
        </p:txBody>
      </p:sp>
    </p:spTree>
    <p:extLst>
      <p:ext uri="{BB962C8B-B14F-4D97-AF65-F5344CB8AC3E}">
        <p14:creationId xmlns:p14="http://schemas.microsoft.com/office/powerpoint/2010/main" val="51328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267" y="-1"/>
            <a:ext cx="966893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73" tIns="48324" rIns="96673" bIns="48324" anchor="ctr" anchorCtr="0">
            <a:noAutofit/>
          </a:bodyPr>
          <a:lstStyle/>
          <a:p>
            <a:endParaRPr sz="210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67" y="-1"/>
            <a:ext cx="966893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73" tIns="48324" rIns="96673" bIns="48324" anchor="ctr" anchorCtr="0">
            <a:noAutofit/>
          </a:bodyPr>
          <a:lstStyle/>
          <a:p>
            <a:endParaRPr sz="210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6C50CB-C1C6-4659-8CCA-5BD9081A7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1" y="2083845"/>
            <a:ext cx="9383488" cy="3356138"/>
          </a:xfrm>
          <a:prstGeom prst="rect">
            <a:avLst/>
          </a:prstGeom>
        </p:spPr>
      </p:pic>
      <p:sp>
        <p:nvSpPr>
          <p:cNvPr id="12" name="Google Shape;47;p7">
            <a:extLst>
              <a:ext uri="{FF2B5EF4-FFF2-40B4-BE49-F238E27FC236}">
                <a16:creationId xmlns:a16="http://schemas.microsoft.com/office/drawing/2014/main" id="{8C723118-D540-4606-AED2-E2D493A8F61D}"/>
              </a:ext>
            </a:extLst>
          </p:cNvPr>
          <p:cNvSpPr txBox="1">
            <a:spLocks/>
          </p:cNvSpPr>
          <p:nvPr/>
        </p:nvSpPr>
        <p:spPr>
          <a:xfrm>
            <a:off x="713693" y="136125"/>
            <a:ext cx="8242076" cy="732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3300"/>
            </a:pPr>
            <a:br>
              <a:rPr lang="ru-RU" sz="846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Проверка теоретического материала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FC7D80-CC57-40BF-89A7-A8842E0E305A}"/>
              </a:ext>
            </a:extLst>
          </p:cNvPr>
          <p:cNvSpPr/>
          <p:nvPr/>
        </p:nvSpPr>
        <p:spPr>
          <a:xfrm>
            <a:off x="5088191" y="1088943"/>
            <a:ext cx="4581008" cy="774294"/>
          </a:xfrm>
          <a:prstGeom prst="rect">
            <a:avLst/>
          </a:prstGeom>
          <a:noFill/>
        </p:spPr>
        <p:txBody>
          <a:bodyPr wrap="square" lIns="96689" tIns="48345" rIns="96689" bIns="4834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397" b="1" dirty="0">
                <a:ln/>
                <a:solidFill>
                  <a:srgbClr val="C00000"/>
                </a:solidFill>
              </a:rPr>
              <a:t>Задание  ЕГЭ</a:t>
            </a:r>
          </a:p>
        </p:txBody>
      </p:sp>
    </p:spTree>
    <p:extLst>
      <p:ext uri="{BB962C8B-B14F-4D97-AF65-F5344CB8AC3E}">
        <p14:creationId xmlns:p14="http://schemas.microsoft.com/office/powerpoint/2010/main" val="181094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267" y="-1"/>
            <a:ext cx="966893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73" tIns="48324" rIns="96673" bIns="48324" anchor="ctr" anchorCtr="0">
            <a:noAutofit/>
          </a:bodyPr>
          <a:lstStyle/>
          <a:p>
            <a:endParaRPr sz="210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67" y="-1"/>
            <a:ext cx="966893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73" tIns="48324" rIns="96673" bIns="48324" anchor="ctr" anchorCtr="0">
            <a:noAutofit/>
          </a:bodyPr>
          <a:lstStyle/>
          <a:p>
            <a:endParaRPr sz="210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7;p7">
            <a:extLst>
              <a:ext uri="{FF2B5EF4-FFF2-40B4-BE49-F238E27FC236}">
                <a16:creationId xmlns:a16="http://schemas.microsoft.com/office/drawing/2014/main" id="{CC7FEF73-C4C6-4C41-8199-2763DD5789F6}"/>
              </a:ext>
            </a:extLst>
          </p:cNvPr>
          <p:cNvSpPr txBox="1">
            <a:spLocks/>
          </p:cNvSpPr>
          <p:nvPr/>
        </p:nvSpPr>
        <p:spPr>
          <a:xfrm>
            <a:off x="713693" y="178366"/>
            <a:ext cx="8242076" cy="732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6673" tIns="48324" rIns="96673" bIns="48324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3300"/>
            </a:pPr>
            <a:br>
              <a:rPr lang="ru-RU" sz="846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807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Проверка теоретического материала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145127-CAA3-476A-A8B0-27B509ACF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1612"/>
            <a:ext cx="10316982" cy="361375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B7F4F0C-C5A6-4E83-BF56-48D2C793C381}"/>
              </a:ext>
            </a:extLst>
          </p:cNvPr>
          <p:cNvSpPr/>
          <p:nvPr/>
        </p:nvSpPr>
        <p:spPr>
          <a:xfrm>
            <a:off x="5088190" y="1251035"/>
            <a:ext cx="4581008" cy="774294"/>
          </a:xfrm>
          <a:prstGeom prst="rect">
            <a:avLst/>
          </a:prstGeom>
          <a:noFill/>
        </p:spPr>
        <p:txBody>
          <a:bodyPr wrap="square" lIns="96689" tIns="48345" rIns="96689" bIns="4834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397" b="1" dirty="0">
                <a:ln/>
                <a:solidFill>
                  <a:srgbClr val="C00000"/>
                </a:solidFill>
              </a:rPr>
              <a:t>Задание  ЕГЭ</a:t>
            </a:r>
          </a:p>
        </p:txBody>
      </p:sp>
    </p:spTree>
    <p:extLst>
      <p:ext uri="{BB962C8B-B14F-4D97-AF65-F5344CB8AC3E}">
        <p14:creationId xmlns:p14="http://schemas.microsoft.com/office/powerpoint/2010/main" val="1508289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687</Words>
  <Application>Microsoft Office PowerPoint</Application>
  <PresentationFormat>Произвольный</PresentationFormat>
  <Paragraphs>115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Helvetica Neue</vt:lpstr>
      <vt:lpstr>Noto Sans Symbols</vt:lpstr>
      <vt:lpstr>Tahoma</vt:lpstr>
      <vt:lpstr>Times New Roman</vt:lpstr>
      <vt:lpstr>Тема Office</vt:lpstr>
      <vt:lpstr>Презентация PowerPoint</vt:lpstr>
      <vt:lpstr>Нахождение наибольшего и  наименьшего значений непрерывной функции на промежутке   12.04.21 </vt:lpstr>
      <vt:lpstr>Презентация PowerPoint</vt:lpstr>
      <vt:lpstr> Проверка теоретического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Нахождение наибольшего и наименьшего значения функции</dc:title>
  <dc:creator>Семья</dc:creator>
  <cp:lastModifiedBy>Пользователь</cp:lastModifiedBy>
  <cp:revision>59</cp:revision>
  <dcterms:modified xsi:type="dcterms:W3CDTF">2023-02-24T23:44:03Z</dcterms:modified>
</cp:coreProperties>
</file>