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4" r:id="rId1"/>
  </p:sldMasterIdLst>
  <p:notesMasterIdLst>
    <p:notesMasterId r:id="rId22"/>
  </p:notesMasterIdLst>
  <p:sldIdLst>
    <p:sldId id="256" r:id="rId2"/>
    <p:sldId id="280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4767" autoAdjust="0"/>
  </p:normalViewPr>
  <p:slideViewPr>
    <p:cSldViewPr snapToGrid="0" snapToObjects="1">
      <p:cViewPr varScale="1">
        <p:scale>
          <a:sx n="80" d="100"/>
          <a:sy n="80" d="100"/>
        </p:scale>
        <p:origin x="20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26482-8126-1640-8CC2-B914A30E9FC1}" type="datetimeFigureOut">
              <a:rPr lang="ru-RU" smtClean="0"/>
              <a:t>13.01.23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87ACA-4BCB-C441-85A8-A40F5453F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52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87ACA-4BCB-C441-85A8-A40F5453F0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1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January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January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  <p:sldLayoutId id="21474847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7199" y="32481"/>
            <a:ext cx="8228013" cy="519823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660066"/>
                </a:solidFill>
                <a:latin typeface="Monaco"/>
                <a:cs typeface="Monaco"/>
              </a:rPr>
              <a:t>ГБОУ «Республиканский центр образования»</a:t>
            </a:r>
            <a:br>
              <a:rPr lang="ru-RU" sz="2400" b="1" i="1" dirty="0">
                <a:solidFill>
                  <a:srgbClr val="660066"/>
                </a:solidFill>
                <a:latin typeface="Monaco"/>
                <a:cs typeface="Monaco"/>
              </a:rPr>
            </a:br>
            <a:br>
              <a:rPr lang="ru-RU" sz="2400" b="1" i="1" dirty="0">
                <a:solidFill>
                  <a:srgbClr val="660066"/>
                </a:solidFill>
                <a:latin typeface="Monaco"/>
                <a:cs typeface="Monaco"/>
              </a:rPr>
            </a:br>
            <a:br>
              <a:rPr lang="ru-RU" sz="2800" b="1" i="1" dirty="0">
                <a:latin typeface="Monaco"/>
                <a:cs typeface="Monaco"/>
              </a:rPr>
            </a:br>
            <a:r>
              <a:rPr lang="ru-RU" sz="2800" b="1" i="1" dirty="0">
                <a:solidFill>
                  <a:schemeClr val="bg1"/>
                </a:solidFill>
                <a:latin typeface="Monaco"/>
                <a:cs typeface="Monaco"/>
              </a:rPr>
              <a:t>Статья учителя начальных классов </a:t>
            </a:r>
            <a:br>
              <a:rPr lang="ru-RU" sz="2800" b="1" i="1" dirty="0">
                <a:solidFill>
                  <a:schemeClr val="bg1"/>
                </a:solidFill>
                <a:latin typeface="Monaco"/>
                <a:cs typeface="Monaco"/>
              </a:rPr>
            </a:br>
            <a:r>
              <a:rPr lang="ru-RU" sz="2800" b="1" i="1" dirty="0" err="1">
                <a:solidFill>
                  <a:schemeClr val="bg1"/>
                </a:solidFill>
                <a:latin typeface="Monaco"/>
                <a:cs typeface="Monaco"/>
              </a:rPr>
              <a:t>Хамаевой</a:t>
            </a:r>
            <a:r>
              <a:rPr lang="ru-RU" sz="2800" b="1" i="1" dirty="0">
                <a:solidFill>
                  <a:schemeClr val="bg1"/>
                </a:solidFill>
                <a:latin typeface="Monaco"/>
                <a:cs typeface="Monaco"/>
              </a:rPr>
              <a:t> О.А. </a:t>
            </a:r>
            <a:br>
              <a:rPr lang="ru-RU" sz="2800" b="1" i="1" dirty="0">
                <a:solidFill>
                  <a:schemeClr val="bg1"/>
                </a:solidFill>
                <a:latin typeface="Monaco"/>
                <a:cs typeface="Monaco"/>
              </a:rPr>
            </a:br>
            <a:r>
              <a:rPr lang="ru-RU" sz="2800" b="1" i="1" dirty="0">
                <a:solidFill>
                  <a:schemeClr val="bg1"/>
                </a:solidFill>
                <a:latin typeface="Monaco"/>
                <a:cs typeface="Monaco"/>
              </a:rPr>
              <a:t>по теме</a:t>
            </a:r>
            <a:r>
              <a:rPr lang="ru-RU" sz="2400" b="1" i="1" dirty="0">
                <a:solidFill>
                  <a:schemeClr val="bg1"/>
                </a:solidFill>
                <a:latin typeface="Monaco"/>
                <a:cs typeface="Monaco"/>
              </a:rPr>
              <a:t>:</a:t>
            </a:r>
            <a:br>
              <a:rPr lang="ru-RU" sz="2400" b="1" i="1" dirty="0">
                <a:solidFill>
                  <a:schemeClr val="bg1"/>
                </a:solidFill>
                <a:latin typeface="Monaco"/>
                <a:cs typeface="Monaco"/>
              </a:rPr>
            </a:br>
            <a:br>
              <a:rPr lang="ru-RU" sz="2400" b="1" i="1" dirty="0">
                <a:solidFill>
                  <a:schemeClr val="bg1"/>
                </a:solidFill>
                <a:latin typeface="Monaco"/>
                <a:cs typeface="Monaco"/>
              </a:rPr>
            </a:br>
            <a:r>
              <a:rPr lang="ru-RU" sz="2800" b="1" i="1" dirty="0">
                <a:solidFill>
                  <a:schemeClr val="bg1"/>
                </a:solidFill>
                <a:latin typeface="Monaco"/>
                <a:cs typeface="Monaco"/>
              </a:rPr>
              <a:t>«</a:t>
            </a:r>
            <a:r>
              <a:rPr lang="ru-RU" b="1" i="1" dirty="0">
                <a:solidFill>
                  <a:schemeClr val="bg1"/>
                </a:solidFill>
                <a:latin typeface="Monaco"/>
                <a:cs typeface="Monaco"/>
              </a:rPr>
              <a:t>Совершенствование навыков чтения у младших школьников с ОВЗ»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99" y="5128130"/>
            <a:ext cx="8228013" cy="668461"/>
          </a:xfrm>
        </p:spPr>
        <p:txBody>
          <a:bodyPr>
            <a:noAutofit/>
          </a:bodyPr>
          <a:lstStyle/>
          <a:p>
            <a:pPr algn="ctr"/>
            <a:endParaRPr lang="ru-RU" sz="2000" b="1" i="1" dirty="0">
              <a:solidFill>
                <a:srgbClr val="660066"/>
              </a:solidFill>
            </a:endParaRPr>
          </a:p>
          <a:p>
            <a:pPr algn="ctr"/>
            <a:r>
              <a:rPr lang="ru-RU" sz="2000" b="1" i="1" dirty="0">
                <a:solidFill>
                  <a:srgbClr val="660066"/>
                </a:solidFill>
              </a:rPr>
              <a:t>2023</a:t>
            </a:r>
            <a:r>
              <a:rPr lang="ru-RU" sz="2000" dirty="0">
                <a:solidFill>
                  <a:srgbClr val="660066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18371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3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19" b="-10119"/>
          <a:stretch>
            <a:fillRect/>
          </a:stretch>
        </p:blipFill>
        <p:spPr>
          <a:xfrm>
            <a:off x="0" y="-172542"/>
            <a:ext cx="4625204" cy="4170919"/>
          </a:xfrm>
        </p:spPr>
      </p:pic>
      <p:pic>
        <p:nvPicPr>
          <p:cNvPr id="8" name="Изображение 7" descr="im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04" y="3589658"/>
            <a:ext cx="4518796" cy="33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b="1" i="1" dirty="0">
                <a:solidFill>
                  <a:srgbClr val="660066"/>
                </a:solidFill>
                <a:latin typeface="Arial"/>
                <a:cs typeface="Arial"/>
              </a:rPr>
              <a:t>по одному слову,</a:t>
            </a:r>
          </a:p>
          <a:p>
            <a:pPr>
              <a:buFontTx/>
              <a:buChar char="-"/>
            </a:pPr>
            <a:r>
              <a:rPr lang="ru-RU" sz="3200" b="1" i="1" dirty="0">
                <a:solidFill>
                  <a:srgbClr val="660066"/>
                </a:solidFill>
                <a:latin typeface="Arial"/>
                <a:cs typeface="Arial"/>
              </a:rPr>
              <a:t> предложению, </a:t>
            </a:r>
          </a:p>
          <a:p>
            <a:pPr>
              <a:buFontTx/>
              <a:buChar char="-"/>
            </a:pPr>
            <a:r>
              <a:rPr lang="ru-RU" sz="3200" b="1" i="1" dirty="0">
                <a:solidFill>
                  <a:srgbClr val="660066"/>
                </a:solidFill>
                <a:latin typeface="Arial"/>
                <a:cs typeface="Arial"/>
              </a:rPr>
              <a:t>абзацу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2. Чтение «цепочкой»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293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660066"/>
                </a:solidFill>
              </a:rPr>
              <a:t>  </a:t>
            </a:r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 Читаем быстро, смотрим внимательно: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        </a:t>
            </a:r>
            <a:r>
              <a:rPr lang="ru-RU" b="1" dirty="0">
                <a:solidFill>
                  <a:srgbClr val="660066"/>
                </a:solidFill>
                <a:latin typeface="Arial"/>
                <a:cs typeface="Arial"/>
              </a:rPr>
              <a:t>   ОИЭ           АОЕЯ          ЕАЁИО</a:t>
            </a:r>
            <a:br>
              <a:rPr lang="ru-RU" b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b="1" dirty="0">
                <a:solidFill>
                  <a:srgbClr val="660066"/>
                </a:solidFill>
                <a:latin typeface="Arial"/>
                <a:cs typeface="Arial"/>
              </a:rPr>
              <a:t>           ЯОЮ          АЮОЕ        ЭЁЮЯУ</a:t>
            </a:r>
            <a:br>
              <a:rPr lang="ru-RU" b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b="1" dirty="0">
                <a:solidFill>
                  <a:srgbClr val="660066"/>
                </a:solidFill>
                <a:latin typeface="Arial"/>
                <a:cs typeface="Arial"/>
              </a:rPr>
              <a:t>           ЫЯЮ         УЁЮУ         ЮУАОЮ</a:t>
            </a:r>
          </a:p>
          <a:p>
            <a:endParaRPr lang="ru-RU" b="1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63768"/>
            <a:ext cx="8229600" cy="163734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3. Упражнения на развитие подвижности речевого аппарата: «Звуковая разминка»</a:t>
            </a:r>
            <a:br>
              <a:rPr lang="ru-RU" b="1" i="1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9211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2722507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	</a:t>
            </a:r>
            <a:r>
              <a:rPr lang="ru-RU" sz="2600" b="1" i="1" dirty="0">
                <a:solidFill>
                  <a:srgbClr val="660066"/>
                </a:solidFill>
                <a:latin typeface="Arial"/>
                <a:cs typeface="Arial"/>
              </a:rPr>
              <a:t>На доске или карточке записан столбик из 5-7 слов с постепенным увеличением количества букв в словах. Также можно использовать упражнение «Словесная лесенка» </a:t>
            </a:r>
          </a:p>
          <a:p>
            <a:r>
              <a:rPr lang="ru-RU" b="1" i="1" dirty="0" err="1">
                <a:solidFill>
                  <a:srgbClr val="660066"/>
                </a:solidFill>
                <a:latin typeface="Arial"/>
                <a:cs typeface="Arial"/>
              </a:rPr>
              <a:t>ма</a:t>
            </a:r>
            <a:endParaRPr lang="ru-RU" b="1" i="1" dirty="0">
              <a:solidFill>
                <a:srgbClr val="660066"/>
              </a:solidFill>
              <a:latin typeface="Arial"/>
              <a:cs typeface="Arial"/>
            </a:endParaRPr>
          </a:p>
          <a:p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мал</a:t>
            </a:r>
          </a:p>
          <a:p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мала</a:t>
            </a:r>
          </a:p>
          <a:p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марка</a:t>
            </a:r>
          </a:p>
          <a:p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маркиз</a:t>
            </a:r>
          </a:p>
          <a:p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4. Динамическое чтение </a:t>
            </a:r>
          </a:p>
        </p:txBody>
      </p:sp>
    </p:spTree>
    <p:extLst>
      <p:ext uri="{BB962C8B-B14F-4D97-AF65-F5344CB8AC3E}">
        <p14:creationId xmlns:p14="http://schemas.microsoft.com/office/powerpoint/2010/main" val="11751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2210867"/>
            <a:ext cx="7408333" cy="391529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660066"/>
                </a:solidFill>
                <a:latin typeface="Arial"/>
                <a:cs typeface="Arial"/>
              </a:rPr>
              <a:t>Чтение через слово, </a:t>
            </a:r>
          </a:p>
          <a:p>
            <a:r>
              <a:rPr lang="ru-RU" sz="3600" b="1" i="1" dirty="0">
                <a:solidFill>
                  <a:srgbClr val="660066"/>
                </a:solidFill>
                <a:latin typeface="Arial"/>
                <a:cs typeface="Arial"/>
              </a:rPr>
              <a:t>через два слова, </a:t>
            </a:r>
          </a:p>
          <a:p>
            <a:r>
              <a:rPr lang="ru-RU" sz="3600" b="1" i="1" dirty="0">
                <a:solidFill>
                  <a:srgbClr val="660066"/>
                </a:solidFill>
                <a:latin typeface="Arial"/>
                <a:cs typeface="Arial"/>
              </a:rPr>
              <a:t>через три слова. 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5. «Прыжки</a:t>
            </a:r>
            <a:r>
              <a:rPr lang="ru-RU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32032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6. Чтение скороговорок </a:t>
            </a:r>
          </a:p>
        </p:txBody>
      </p:sp>
      <p:pic>
        <p:nvPicPr>
          <p:cNvPr id="10" name="Содержимое 9" descr="2603353239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" b="2923"/>
          <a:stretch>
            <a:fillRect/>
          </a:stretch>
        </p:blipFill>
        <p:spPr>
          <a:xfrm>
            <a:off x="0" y="1591056"/>
            <a:ext cx="4679219" cy="3303779"/>
          </a:xfrm>
        </p:spPr>
      </p:pic>
      <p:pic>
        <p:nvPicPr>
          <p:cNvPr id="11" name="Содержимое 10" descr="image-16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b="2962"/>
          <a:stretch>
            <a:fillRect/>
          </a:stretch>
        </p:blipFill>
        <p:spPr>
          <a:xfrm>
            <a:off x="4679219" y="3555420"/>
            <a:ext cx="4464781" cy="3302580"/>
          </a:xfrm>
        </p:spPr>
      </p:pic>
    </p:spTree>
    <p:extLst>
      <p:ext uri="{BB962C8B-B14F-4D97-AF65-F5344CB8AC3E}">
        <p14:creationId xmlns:p14="http://schemas.microsoft.com/office/powerpoint/2010/main" val="127941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660066"/>
                </a:solidFill>
              </a:rPr>
              <a:t>       демократия,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660066"/>
                </a:solidFill>
              </a:rPr>
              <a:t>                            экскаватор,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660066"/>
                </a:solidFill>
              </a:rPr>
              <a:t>                                                 эскалатор.</a:t>
            </a:r>
          </a:p>
          <a:p>
            <a:endParaRPr lang="ru-RU" sz="3200" b="1" dirty="0">
              <a:solidFill>
                <a:srgbClr val="660066"/>
              </a:solidFill>
            </a:endParaRPr>
          </a:p>
        </p:txBody>
      </p:sp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457200" y="557847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7. Чтение труднопроизносимых слов  </a:t>
            </a:r>
          </a:p>
        </p:txBody>
      </p:sp>
    </p:spTree>
    <p:extLst>
      <p:ext uri="{BB962C8B-B14F-4D97-AF65-F5344CB8AC3E}">
        <p14:creationId xmlns:p14="http://schemas.microsoft.com/office/powerpoint/2010/main" val="33032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	Учитель читает 1-2 строчки стихотворения, ученики повторяют его с</a:t>
            </a:r>
            <a:b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той же интонацией.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/>
              <a:t>8. «Эхо» </a:t>
            </a:r>
          </a:p>
        </p:txBody>
      </p:sp>
    </p:spTree>
    <p:extLst>
      <p:ext uri="{BB962C8B-B14F-4D97-AF65-F5344CB8AC3E}">
        <p14:creationId xmlns:p14="http://schemas.microsoft.com/office/powerpoint/2010/main" val="14423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642693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9.Чтение текстов с рисунками</a:t>
            </a:r>
          </a:p>
        </p:txBody>
      </p:sp>
      <p:pic>
        <p:nvPicPr>
          <p:cNvPr id="7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65" y="987834"/>
            <a:ext cx="5157952" cy="5908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94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57106" y="-67715"/>
            <a:ext cx="8229600" cy="1252728"/>
          </a:xfrm>
        </p:spPr>
        <p:txBody>
          <a:bodyPr/>
          <a:lstStyle/>
          <a:p>
            <a:r>
              <a:rPr lang="ru-RU" b="1" i="1" dirty="0" err="1"/>
              <a:t>С.Игнатьева</a:t>
            </a:r>
            <a:r>
              <a:rPr lang="ru-RU" b="1" i="1" dirty="0"/>
              <a:t> «Сам себе читаю»</a:t>
            </a:r>
          </a:p>
        </p:txBody>
      </p:sp>
      <p:pic>
        <p:nvPicPr>
          <p:cNvPr id="13" name="Содержимое 12" descr="Снимок экрана 2020-05-26 в 12.55.15.png"/>
          <p:cNvPicPr>
            <a:picLocks noGrp="1" noChangeAspect="1"/>
          </p:cNvPicPr>
          <p:nvPr>
            <p:ph sz="half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081" r="-103081"/>
          <a:stretch>
            <a:fillRect/>
          </a:stretch>
        </p:blipFill>
        <p:spPr>
          <a:xfrm>
            <a:off x="2320262" y="891323"/>
            <a:ext cx="7999521" cy="3299843"/>
          </a:xfrm>
        </p:spPr>
      </p:pic>
      <p:pic>
        <p:nvPicPr>
          <p:cNvPr id="10" name="Содержимое 9" descr="Снимок экрана 2020-05-26 в 12.54.06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674" r="-70674"/>
          <a:stretch>
            <a:fillRect/>
          </a:stretch>
        </p:blipFill>
        <p:spPr>
          <a:xfrm>
            <a:off x="-1341876" y="891323"/>
            <a:ext cx="6343052" cy="3299843"/>
          </a:xfrm>
        </p:spPr>
      </p:pic>
      <p:pic>
        <p:nvPicPr>
          <p:cNvPr id="12" name="Содержимое 11" descr="Снимок экрана 2020-05-26 в 12.56.19.png"/>
          <p:cNvPicPr>
            <a:picLocks noGrp="1" noChangeAspect="1"/>
          </p:cNvPicPr>
          <p:nvPr>
            <p:ph sz="half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11" r="-105011"/>
          <a:stretch>
            <a:fillRect/>
          </a:stretch>
        </p:blipFill>
        <p:spPr>
          <a:xfrm>
            <a:off x="-1053459" y="3480940"/>
            <a:ext cx="8406286" cy="3377060"/>
          </a:xfrm>
        </p:spPr>
      </p:pic>
      <p:pic>
        <p:nvPicPr>
          <p:cNvPr id="11" name="Содержимое 10" descr="Снимок экрана 2020-05-26 в 12.56.39.png"/>
          <p:cNvPicPr>
            <a:picLocks noGrp="1" noChangeAspect="1"/>
          </p:cNvPicPr>
          <p:nvPr>
            <p:ph sz="half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75" r="-69275"/>
          <a:stretch>
            <a:fillRect/>
          </a:stretch>
        </p:blipFill>
        <p:spPr>
          <a:xfrm>
            <a:off x="4351856" y="3480940"/>
            <a:ext cx="6440915" cy="3462169"/>
          </a:xfrm>
        </p:spPr>
      </p:pic>
    </p:spTree>
    <p:extLst>
      <p:ext uri="{BB962C8B-B14F-4D97-AF65-F5344CB8AC3E}">
        <p14:creationId xmlns:p14="http://schemas.microsoft.com/office/powerpoint/2010/main" val="25389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199058"/>
            <a:ext cx="7408333" cy="52610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1" dirty="0"/>
              <a:t>                   </a:t>
            </a:r>
            <a:r>
              <a:rPr lang="ru-RU" sz="14400" i="1" dirty="0">
                <a:latin typeface="Arial"/>
                <a:cs typeface="Arial"/>
              </a:rPr>
              <a:t>           </a:t>
            </a:r>
            <a:r>
              <a:rPr lang="en-US" sz="8000" b="1" i="1" dirty="0">
                <a:solidFill>
                  <a:srgbClr val="660066"/>
                </a:solidFill>
                <a:latin typeface="Arial"/>
                <a:cs typeface="Arial"/>
              </a:rPr>
              <a:t>«</a:t>
            </a:r>
            <a:r>
              <a:rPr lang="en-US" sz="8000" b="1" i="1" dirty="0" err="1">
                <a:solidFill>
                  <a:srgbClr val="660066"/>
                </a:solidFill>
                <a:latin typeface="Arial"/>
                <a:cs typeface="Arial"/>
              </a:rPr>
              <a:t>Для</a:t>
            </a:r>
            <a:r>
              <a:rPr lang="en-US" sz="8000" b="1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8000" b="1" i="1" dirty="0" err="1">
                <a:solidFill>
                  <a:srgbClr val="660066"/>
                </a:solidFill>
                <a:latin typeface="Arial"/>
                <a:cs typeface="Arial"/>
              </a:rPr>
              <a:t>того</a:t>
            </a:r>
            <a:r>
              <a:rPr lang="en-US" sz="8000" b="1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8000" b="1" i="1" dirty="0" err="1">
                <a:solidFill>
                  <a:srgbClr val="660066"/>
                </a:solidFill>
                <a:latin typeface="Arial"/>
                <a:cs typeface="Arial"/>
              </a:rPr>
              <a:t>чтобы</a:t>
            </a:r>
            <a:r>
              <a:rPr lang="en-US" sz="8000" b="1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8000" b="1" i="1" dirty="0" err="1">
                <a:solidFill>
                  <a:srgbClr val="660066"/>
                </a:solidFill>
                <a:latin typeface="Arial"/>
                <a:cs typeface="Arial"/>
              </a:rPr>
              <a:t>научиться</a:t>
            </a:r>
            <a:r>
              <a:rPr lang="en-US" sz="8000" b="1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8000" b="1" i="1" dirty="0" err="1">
                <a:solidFill>
                  <a:srgbClr val="660066"/>
                </a:solidFill>
                <a:latin typeface="Arial"/>
                <a:cs typeface="Arial"/>
              </a:rPr>
              <a:t>читать</a:t>
            </a:r>
            <a:r>
              <a:rPr lang="en-US" sz="8000" b="1" i="1" dirty="0">
                <a:solidFill>
                  <a:srgbClr val="660066"/>
                </a:solidFill>
                <a:latin typeface="Arial"/>
                <a:cs typeface="Arial"/>
              </a:rPr>
              <a:t>, </a:t>
            </a:r>
            <a:br>
              <a:rPr lang="ru-RU" sz="8000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8000" b="1" i="1" dirty="0">
                <a:solidFill>
                  <a:srgbClr val="660066"/>
                </a:solidFill>
                <a:latin typeface="Arial"/>
                <a:cs typeface="Arial"/>
              </a:rPr>
              <a:t>                                                                        -</a:t>
            </a:r>
            <a:r>
              <a:rPr lang="en-US" sz="8000" b="1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8000" b="1" i="1" dirty="0" err="1">
                <a:solidFill>
                  <a:srgbClr val="660066"/>
                </a:solidFill>
                <a:latin typeface="Arial"/>
                <a:cs typeface="Arial"/>
              </a:rPr>
              <a:t>надо</a:t>
            </a:r>
            <a:r>
              <a:rPr lang="en-US" sz="8000" b="1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8000" b="1" i="1" dirty="0" err="1">
                <a:solidFill>
                  <a:srgbClr val="660066"/>
                </a:solidFill>
                <a:latin typeface="Arial"/>
                <a:cs typeface="Arial"/>
              </a:rPr>
              <a:t>читать</a:t>
            </a:r>
            <a:r>
              <a:rPr lang="en-US" sz="8000" b="1" i="1" dirty="0">
                <a:solidFill>
                  <a:srgbClr val="660066"/>
                </a:solidFill>
                <a:latin typeface="Arial"/>
                <a:cs typeface="Arial"/>
              </a:rPr>
              <a:t>»</a:t>
            </a:r>
            <a:r>
              <a:rPr lang="ru-RU" sz="8000" b="1" i="1" dirty="0">
                <a:solidFill>
                  <a:srgbClr val="660066"/>
                </a:solidFill>
                <a:latin typeface="Arial"/>
                <a:cs typeface="Arial"/>
              </a:rPr>
              <a:t>.</a:t>
            </a:r>
            <a:br>
              <a:rPr lang="ru-RU" sz="8000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8000" b="1" i="1" dirty="0">
                <a:solidFill>
                  <a:srgbClr val="660066"/>
                </a:solidFill>
                <a:latin typeface="Arial"/>
                <a:cs typeface="Arial"/>
              </a:rPr>
              <a:t>                                                                   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i="1" dirty="0">
                <a:solidFill>
                  <a:srgbClr val="660066"/>
                </a:solidFill>
                <a:latin typeface="Arial"/>
                <a:cs typeface="Arial"/>
              </a:rPr>
              <a:t>                                                                        </a:t>
            </a:r>
            <a:r>
              <a:rPr lang="en-US" sz="8000" b="1" i="1" dirty="0">
                <a:solidFill>
                  <a:srgbClr val="660066"/>
                </a:solidFill>
                <a:latin typeface="Arial"/>
                <a:cs typeface="Arial"/>
              </a:rPr>
              <a:t>Т.С. </a:t>
            </a:r>
            <a:r>
              <a:rPr lang="en-US" sz="8000" b="1" i="1" dirty="0" err="1">
                <a:solidFill>
                  <a:srgbClr val="660066"/>
                </a:solidFill>
                <a:latin typeface="Arial"/>
                <a:cs typeface="Arial"/>
              </a:rPr>
              <a:t>Резниченко</a:t>
            </a:r>
            <a:r>
              <a:rPr lang="en-US" sz="8000" b="1" i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7200" b="1" i="1" dirty="0">
                <a:solidFill>
                  <a:srgbClr val="660066"/>
                </a:solidFill>
                <a:latin typeface="Arial"/>
                <a:cs typeface="Arial"/>
              </a:rPr>
              <a:t>.</a:t>
            </a:r>
            <a:b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</a:br>
            <a:b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7200" i="1" dirty="0">
                <a:solidFill>
                  <a:srgbClr val="660066"/>
                </a:solidFill>
                <a:latin typeface="Arial"/>
                <a:cs typeface="Arial"/>
              </a:rPr>
              <a:t>	</a:t>
            </a:r>
            <a:r>
              <a:rPr lang="ru-RU" sz="8000" i="1" dirty="0">
                <a:solidFill>
                  <a:srgbClr val="660066"/>
                </a:solidFill>
                <a:latin typeface="Arial"/>
                <a:cs typeface="Arial"/>
              </a:rPr>
              <a:t>Научить ребенка с ОВЗ правильному, осознанному чтению - одна из главных задач обучения. </a:t>
            </a:r>
            <a:br>
              <a:rPr lang="ru-RU" sz="8000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8000" i="1" dirty="0">
                <a:solidFill>
                  <a:srgbClr val="660066"/>
                </a:solidFill>
                <a:latin typeface="Arial"/>
                <a:cs typeface="Arial"/>
              </a:rPr>
              <a:t>	И эта задача чрезвычайно актуальна, т.к. чтение играет огромную роль в образовании, воспитании и развитии человека. </a:t>
            </a:r>
            <a:br>
              <a:rPr lang="ru-RU" sz="8000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8000" i="1" dirty="0">
                <a:solidFill>
                  <a:srgbClr val="660066"/>
                </a:solidFill>
                <a:latin typeface="Arial"/>
                <a:cs typeface="Arial"/>
              </a:rPr>
              <a:t>	Чтение – это окно, через которое дети видят и познают мир и самого себя.</a:t>
            </a:r>
            <a:br>
              <a:rPr lang="ru-RU" sz="8000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8000" i="1" dirty="0">
                <a:solidFill>
                  <a:srgbClr val="660066"/>
                </a:solidFill>
                <a:latin typeface="Arial"/>
                <a:cs typeface="Arial"/>
              </a:rPr>
              <a:t> 	Умения и навыки чтения формируются не только как важнейший вид речевой и умственной деятельности, но и как сложный комплекс умений и навыков, имеющий </a:t>
            </a:r>
            <a:r>
              <a:rPr lang="ru-RU" sz="8000" i="1" dirty="0" err="1">
                <a:solidFill>
                  <a:srgbClr val="660066"/>
                </a:solidFill>
                <a:latin typeface="Arial"/>
                <a:cs typeface="Arial"/>
              </a:rPr>
              <a:t>общеучебный</a:t>
            </a:r>
            <a:r>
              <a:rPr lang="ru-RU" sz="8000" i="1" dirty="0">
                <a:solidFill>
                  <a:srgbClr val="660066"/>
                </a:solidFill>
                <a:latin typeface="Arial"/>
                <a:cs typeface="Arial"/>
              </a:rPr>
              <a:t> характер, используемый обучающимися при изучении всех учебных предметов.</a:t>
            </a:r>
            <a:br>
              <a:rPr lang="ru-RU" sz="8000" i="1" dirty="0">
                <a:solidFill>
                  <a:srgbClr val="660066"/>
                </a:solidFill>
                <a:latin typeface="Arial"/>
                <a:cs typeface="Arial"/>
              </a:rPr>
            </a:br>
            <a:br>
              <a:rPr lang="ru-RU" sz="12800" i="1" dirty="0">
                <a:solidFill>
                  <a:srgbClr val="660066"/>
                </a:solidFill>
                <a:latin typeface="Arial"/>
                <a:cs typeface="Arial"/>
              </a:rPr>
            </a:br>
            <a:endParaRPr lang="ru-RU" sz="7200" i="1" dirty="0">
              <a:latin typeface="Arial"/>
              <a:cs typeface="Arial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Актуальность темы: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02610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803190"/>
            <a:ext cx="82295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	</a:t>
            </a:r>
            <a:r>
              <a:rPr lang="ru-RU" sz="2000" b="1" i="1" dirty="0">
                <a:solidFill>
                  <a:srgbClr val="660066"/>
                </a:solidFill>
                <a:latin typeface="Arial"/>
                <a:cs typeface="Arial"/>
              </a:rPr>
              <a:t>Таким образом, систематическое использование подобного рода заданий, безусловно, приносит положительные результаты. </a:t>
            </a:r>
            <a:r>
              <a:rPr lang="ru-RU" sz="2000" b="1" i="1">
                <a:solidFill>
                  <a:srgbClr val="660066"/>
                </a:solidFill>
                <a:latin typeface="Arial"/>
                <a:cs typeface="Arial"/>
              </a:rPr>
              <a:t>У ребенка появится </a:t>
            </a:r>
            <a:r>
              <a:rPr lang="ru-RU" sz="2000" b="1" i="1" dirty="0">
                <a:solidFill>
                  <a:srgbClr val="660066"/>
                </a:solidFill>
                <a:latin typeface="Arial"/>
                <a:cs typeface="Arial"/>
              </a:rPr>
              <a:t>интерес к читаемым произведениям и умение самостоятельно разбираться в содержании читаемого, делать из него соответствующие выводы. В результате выполнения предложенных упражнений уточняется и обогащается словарный запас учащихся, развивается лексическая сторона речи, вырабатывается умение правильно строить предложения, правильно и последовательно излагать свои мысли.</a:t>
            </a:r>
          </a:p>
          <a:p>
            <a:pPr algn="just"/>
            <a:r>
              <a:rPr lang="ru-RU" sz="2000" b="1" i="1" dirty="0">
                <a:solidFill>
                  <a:srgbClr val="660066"/>
                </a:solidFill>
                <a:latin typeface="Arial"/>
                <a:cs typeface="Arial"/>
              </a:rPr>
              <a:t>	Поэтому нужно  продолжать работу по формированию навыка чтения и усвоению содержания, совершенствованию познавательных и </a:t>
            </a:r>
            <a:r>
              <a:rPr lang="ru-RU" sz="2000" b="1" i="1" dirty="0" err="1">
                <a:solidFill>
                  <a:srgbClr val="660066"/>
                </a:solidFill>
                <a:latin typeface="Arial"/>
                <a:cs typeface="Arial"/>
              </a:rPr>
              <a:t>общедидактических</a:t>
            </a:r>
            <a:r>
              <a:rPr lang="ru-RU" sz="2000" b="1" i="1" dirty="0">
                <a:solidFill>
                  <a:srgbClr val="660066"/>
                </a:solidFill>
                <a:latin typeface="Arial"/>
                <a:cs typeface="Arial"/>
              </a:rPr>
              <a:t> умений и навыков. </a:t>
            </a:r>
          </a:p>
        </p:txBody>
      </p:sp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Заключение </a:t>
            </a:r>
          </a:p>
        </p:txBody>
      </p:sp>
    </p:spTree>
    <p:extLst>
      <p:ext uri="{BB962C8B-B14F-4D97-AF65-F5344CB8AC3E}">
        <p14:creationId xmlns:p14="http://schemas.microsoft.com/office/powerpoint/2010/main" val="41469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2414706"/>
            <a:ext cx="7408333" cy="1175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Совершенствование навыка чтения младших школьников.</a:t>
            </a:r>
          </a:p>
          <a:p>
            <a:endParaRPr lang="ru-RU" dirty="0">
              <a:solidFill>
                <a:srgbClr val="660066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Цель:</a:t>
            </a:r>
          </a:p>
        </p:txBody>
      </p:sp>
    </p:spTree>
    <p:extLst>
      <p:ext uri="{BB962C8B-B14F-4D97-AF65-F5344CB8AC3E}">
        <p14:creationId xmlns:p14="http://schemas.microsoft.com/office/powerpoint/2010/main" val="26283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2142351"/>
            <a:ext cx="7954460" cy="389441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660066"/>
                </a:solidFill>
                <a:latin typeface="Arial"/>
                <a:cs typeface="Arial"/>
              </a:rPr>
              <a:t>Совершенствование навыка чтения</a:t>
            </a:r>
          </a:p>
          <a:p>
            <a:pPr lvl="0"/>
            <a:r>
              <a:rPr lang="ru-RU" sz="2800" b="1" i="1" dirty="0">
                <a:solidFill>
                  <a:srgbClr val="660066"/>
                </a:solidFill>
                <a:latin typeface="Arial"/>
                <a:cs typeface="Arial"/>
              </a:rPr>
              <a:t>Формирование читательских умений по работе с текстом</a:t>
            </a:r>
          </a:p>
          <a:p>
            <a:pPr lvl="0"/>
            <a:r>
              <a:rPr lang="ru-RU" sz="2800" b="1" i="1" dirty="0">
                <a:solidFill>
                  <a:srgbClr val="660066"/>
                </a:solidFill>
                <a:latin typeface="Arial"/>
                <a:cs typeface="Arial"/>
              </a:rPr>
              <a:t>Формирование первоначальных литературных знаний</a:t>
            </a:r>
          </a:p>
          <a:p>
            <a:pPr lvl="0"/>
            <a:r>
              <a:rPr lang="ru-RU" sz="2800" b="1" i="1" dirty="0">
                <a:solidFill>
                  <a:srgbClr val="660066"/>
                </a:solidFill>
                <a:latin typeface="Arial"/>
                <a:cs typeface="Arial"/>
              </a:rPr>
              <a:t>Нравственное и эстетическое воспитание</a:t>
            </a:r>
          </a:p>
          <a:p>
            <a:pPr lvl="0"/>
            <a:r>
              <a:rPr lang="ru-RU" sz="2800" b="1" i="1" dirty="0">
                <a:solidFill>
                  <a:srgbClr val="660066"/>
                </a:solidFill>
                <a:latin typeface="Arial"/>
                <a:cs typeface="Arial"/>
              </a:rPr>
              <a:t>Развитие речи, мышления, воображения детей</a:t>
            </a:r>
          </a:p>
          <a:p>
            <a:endParaRPr lang="ru-RU" sz="2800" b="1" i="1" dirty="0">
              <a:solidFill>
                <a:srgbClr val="660066"/>
              </a:solidFill>
            </a:endParaRPr>
          </a:p>
          <a:p>
            <a:endParaRPr lang="ru-RU" sz="280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14776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520" y="611700"/>
            <a:ext cx="8512974" cy="584842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      </a:t>
            </a:r>
            <a:r>
              <a:rPr lang="ru-RU" sz="2900" b="1" i="1" dirty="0">
                <a:solidFill>
                  <a:srgbClr val="660066"/>
                </a:solidFill>
                <a:latin typeface="Arial"/>
                <a:cs typeface="Arial"/>
              </a:rPr>
              <a:t> Обучить детей с ДЦП технике чтения – задача не из легких, но ещё труднее привить интерес к чтению. Необходимо организовать работу так, чтобы чтение способствовало развитию личности, а развивающаяся  личность испытывала потребность в чтении как источнике дальнейшего развития. Ребёнок, имеющий ограниченные возможности здоровья, должен хорошо познать окружающую его действительность, стремиться узнать о ней как можно больше и лучше. Ведь социальная адаптация предполагает наличие способности активного приспособления личности к меняющимся социальным условиям. Эта способность развивается по мере ознакомления с окружающим миром и включает умение объективно оценивать обстановку и приводить свое поведение в соответствие с условиями окружающей среды.  В этом ему может помочь  книга. Но путь к книге у ребенка с ОВЗ непрост. Поэтому такое большое место в учебном процессе  отводится обучению чтению, привитию навыка читательского интереса  на уроках  чтения и развития речи, внеклассного чтения, а также в  сотрудничестве  с родителями учащихся.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37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  Технология развивающего обучения</a:t>
            </a:r>
            <a:endParaRPr lang="ru-RU" dirty="0">
              <a:solidFill>
                <a:srgbClr val="660066"/>
              </a:solidFill>
              <a:latin typeface="Arial"/>
              <a:cs typeface="Arial"/>
            </a:endParaRPr>
          </a:p>
          <a:p>
            <a:pPr lvl="0"/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  </a:t>
            </a:r>
            <a:r>
              <a:rPr lang="ru-RU" b="1" i="1" dirty="0" err="1">
                <a:solidFill>
                  <a:srgbClr val="660066"/>
                </a:solidFill>
                <a:latin typeface="Arial"/>
                <a:cs typeface="Arial"/>
              </a:rPr>
              <a:t>Здоровьесберегающая</a:t>
            </a:r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 технология</a:t>
            </a:r>
            <a:endParaRPr lang="ru-RU" dirty="0">
              <a:solidFill>
                <a:srgbClr val="660066"/>
              </a:solidFill>
              <a:latin typeface="Arial"/>
              <a:cs typeface="Arial"/>
            </a:endParaRPr>
          </a:p>
          <a:p>
            <a:pPr lvl="0"/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  Личностно-ориентированная технология</a:t>
            </a:r>
            <a:endParaRPr lang="ru-RU" dirty="0">
              <a:solidFill>
                <a:srgbClr val="660066"/>
              </a:solidFill>
              <a:latin typeface="Arial"/>
              <a:cs typeface="Arial"/>
            </a:endParaRPr>
          </a:p>
          <a:p>
            <a:pPr lvl="0"/>
            <a:r>
              <a:rPr lang="ru-RU" b="1" i="1" dirty="0">
                <a:solidFill>
                  <a:srgbClr val="660066"/>
                </a:solidFill>
                <a:latin typeface="Arial"/>
                <a:cs typeface="Arial"/>
              </a:rPr>
              <a:t>  Информационно- коммуникативная технология</a:t>
            </a:r>
            <a:endParaRPr lang="ru-RU" dirty="0">
              <a:solidFill>
                <a:srgbClr val="660066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ru-RU" dirty="0">
              <a:solidFill>
                <a:srgbClr val="660066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620567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/>
              <a:t>Использование современных образовательных технологий</a:t>
            </a:r>
            <a:r>
              <a:rPr lang="ru-RU" b="1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03164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740470"/>
            <a:ext cx="7408333" cy="48137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  <a:t>1. Дыхательная гимнастика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  <a:t>2. Артикуляционная гимнастика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  <a:t>а) слова трудные для произношения;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  <a:t>б) скороговорки, </a:t>
            </a:r>
            <a:r>
              <a:rPr lang="ru-RU" sz="7200" b="1" i="1" dirty="0" err="1">
                <a:solidFill>
                  <a:srgbClr val="660066"/>
                </a:solidFill>
                <a:latin typeface="Arial"/>
                <a:cs typeface="Arial"/>
              </a:rPr>
              <a:t>чистоговорки</a:t>
            </a:r>
            <a: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  <a:t>, пословицы, поговорки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  <a:t>3. Словарная работа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  <a:t>4. Интонационная разминка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  <a:t> а) развивать и придавать своему голосу разную интонацию;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  <a:t>б) чтение громко, шепотом, про себя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  <a:t>5. Многократное чтение одного предложения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  <a:t>а) медленное чтение с учителем, четкое проговаривание слов;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  <a:t>б) повторное чтение без учителя;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660066"/>
                </a:solidFill>
                <a:latin typeface="Arial"/>
                <a:cs typeface="Arial"/>
              </a:rPr>
              <a:t>в) предложение перечитывается с поочередной постановкой логического ударения каждом значимом слове.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76168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Методы и приемы</a:t>
            </a:r>
            <a:br>
              <a:rPr lang="ru-RU" dirty="0"/>
            </a:br>
            <a:r>
              <a:rPr lang="ru-RU" b="1" i="1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1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39775" y="32578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Упражнения, </a:t>
            </a:r>
            <a:br>
              <a:rPr lang="ru-RU" sz="4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направленные на развитие </a:t>
            </a:r>
            <a:br>
              <a:rPr lang="ru-RU" sz="4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навыка чтения</a:t>
            </a:r>
            <a:br>
              <a:rPr lang="ru-RU" sz="4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861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638097"/>
            <a:ext cx="7408333" cy="424187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  <a:t>Многие учащиеся во время чтения не умеют регулировать свое дыхание. Для исправления этого недостатка и служит дыхательная гимнастика.</a:t>
            </a:r>
            <a:b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  <a:t>1) Вдох носом – выдох через рот. Вдох – задержка дыхания – выдох. Вдох – выдох по порциям.</a:t>
            </a:r>
            <a:b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  <a:t>2) «Гудок приближается и удаляется»: вдох – на выдохе произносим м-м-м-м, н-н-н-н-н.</a:t>
            </a:r>
            <a:b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  <a:t>3) «Рычание собаки»: вдох – на выдохе р-р-р-р-р.</a:t>
            </a:r>
            <a:b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  <a:t>4) «Воздух, выходящий из проколотой шины велосипеда»: с-с-с-с-с.</a:t>
            </a:r>
            <a:b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  <a:t>5) «Свеча»: Сделав глубокий вдох, на выдохе читаем ровный и медленный выдох, затем глубоко вздохнуть, остановиться и медленно дуть на пламя воображаемой свечи.</a:t>
            </a:r>
            <a:b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  <a:t>6) «Погаси свечу»: интенсивный прерывистый выдох, следом вдох, секундная задержка дыхания, затем короткими толчками три раза выдохнуть: фу! Фу! Фу!</a:t>
            </a:r>
            <a:b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  <a:t>7) Летела муха около уха: ж-ж-ж.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  <a:t>Летела оса около носа: с-с-с.</a:t>
            </a:r>
            <a:b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  <a:t>Летел комар и звенел: з-з-з.</a:t>
            </a:r>
            <a:b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  <a:t>Сел на лоб, мы его хлоп –</a:t>
            </a:r>
            <a:b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  <a:t>И поймали: з-з-з.</a:t>
            </a:r>
            <a:b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sz="1400" b="1" i="1" dirty="0">
                <a:solidFill>
                  <a:srgbClr val="660066"/>
                </a:solidFill>
                <a:latin typeface="Arial"/>
                <a:cs typeface="Arial"/>
              </a:rPr>
              <a:t>Пусть летит!</a:t>
            </a:r>
          </a:p>
          <a:p>
            <a:endParaRPr lang="ru-RU" sz="1600" b="1" i="1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60488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1. Упражнения, направленные на развитие четкости произношения</a:t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3844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волны">
  <a:themeElements>
    <a:clrScheme name="Форма волны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волны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волны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Форма волны.thmx</Template>
  <TotalTime>189</TotalTime>
  <Words>449</Words>
  <Application>Microsoft Macintosh PowerPoint</Application>
  <PresentationFormat>Экран (4:3)</PresentationFormat>
  <Paragraphs>70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Candara</vt:lpstr>
      <vt:lpstr>Monaco</vt:lpstr>
      <vt:lpstr>Symbol</vt:lpstr>
      <vt:lpstr>Форма волны</vt:lpstr>
      <vt:lpstr>ГБОУ «Республиканский центр образования»   Статья учителя начальных классов  Хамаевой О.А.  по теме:  «Совершенствование навыков чтения у младших школьников с ОВЗ»</vt:lpstr>
      <vt:lpstr>Актуальность темы: </vt:lpstr>
      <vt:lpstr>Цель:</vt:lpstr>
      <vt:lpstr>Задачи:</vt:lpstr>
      <vt:lpstr>Презентация PowerPoint</vt:lpstr>
      <vt:lpstr>Использование современных образовательных технологий  </vt:lpstr>
      <vt:lpstr>Методы и приемы   </vt:lpstr>
      <vt:lpstr>Упражнения,  направленные на развитие  навыка чтения </vt:lpstr>
      <vt:lpstr>1. Упражнения, направленные на развитие четкости произношения </vt:lpstr>
      <vt:lpstr>Презентация PowerPoint</vt:lpstr>
      <vt:lpstr>2. Чтение «цепочкой» </vt:lpstr>
      <vt:lpstr>3. Упражнения на развитие подвижности речевого аппарата: «Звуковая разминка» </vt:lpstr>
      <vt:lpstr>4. Динамическое чтение </vt:lpstr>
      <vt:lpstr>5. «Прыжки  </vt:lpstr>
      <vt:lpstr>6. Чтение скороговорок </vt:lpstr>
      <vt:lpstr>7. Чтение труднопроизносимых слов  </vt:lpstr>
      <vt:lpstr>8. «Эхо» </vt:lpstr>
      <vt:lpstr>9.Чтение текстов с рисунками</vt:lpstr>
      <vt:lpstr>С.Игнатьева «Сам себе читаю»</vt:lpstr>
      <vt:lpstr>Заключение 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«Республиканский центр образования»   Отчет учителя начальных классов Хамаевой О.А. по теме самообразования: «Совершенствование навыков чтения у младших школьников»</dc:title>
  <dc:creator>пользователь</dc:creator>
  <cp:lastModifiedBy>Microsoft Office User</cp:lastModifiedBy>
  <cp:revision>29</cp:revision>
  <dcterms:created xsi:type="dcterms:W3CDTF">2020-05-26T06:20:05Z</dcterms:created>
  <dcterms:modified xsi:type="dcterms:W3CDTF">2023-01-13T13:52:23Z</dcterms:modified>
</cp:coreProperties>
</file>