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Libre Franklin"/>
      <p:regular r:id="rId21"/>
      <p:bold r:id="rId22"/>
      <p:italic r:id="rId23"/>
      <p:boldItalic r:id="rId24"/>
    </p:embeddedFont>
    <p:embeddedFont>
      <p:font typeface="Libre Franklin Medium"/>
      <p:regular r:id="rId25"/>
      <p:bold r:id="rId26"/>
      <p:italic r:id="rId27"/>
      <p:boldItalic r:id="rId28"/>
    </p:embeddedFont>
    <p:embeddedFont>
      <p:font typeface="Quattrocento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jjDsLgD6Qn50ya0crirdwoSSXR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bold.fntdata"/><Relationship Id="rId21" Type="http://schemas.openxmlformats.org/officeDocument/2006/relationships/font" Target="fonts/LibreFranklin-regular.fntdata"/><Relationship Id="rId24" Type="http://schemas.openxmlformats.org/officeDocument/2006/relationships/font" Target="fonts/LibreFranklin-boldItalic.fntdata"/><Relationship Id="rId23" Type="http://schemas.openxmlformats.org/officeDocument/2006/relationships/font" Target="fonts/LibreFranklin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bold.fntdata"/><Relationship Id="rId25" Type="http://schemas.openxmlformats.org/officeDocument/2006/relationships/font" Target="fonts/LibreFranklinMedium-regular.fntdata"/><Relationship Id="rId28" Type="http://schemas.openxmlformats.org/officeDocument/2006/relationships/font" Target="fonts/LibreFranklinMedium-boldItalic.fntdata"/><Relationship Id="rId27" Type="http://schemas.openxmlformats.org/officeDocument/2006/relationships/font" Target="fonts/LibreFranklin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italic.fntdata"/><Relationship Id="rId30" Type="http://schemas.openxmlformats.org/officeDocument/2006/relationships/font" Target="fonts/Quattrocento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Quattrocen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2385219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 rot="5400000">
            <a:off x="4846638" y="2560639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 rot="5400000">
            <a:off x="655638" y="350838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19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9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5C5757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21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CCC8C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21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99341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99341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5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5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7" name="Google Shape;77;p26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3F1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" name="Google Shape;16;p1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7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4.jpg"/><Relationship Id="rId5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2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image" Target="../media/image11.jpg"/><Relationship Id="rId13" Type="http://schemas.openxmlformats.org/officeDocument/2006/relationships/image" Target="../media/image26.jp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9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13.png"/><Relationship Id="rId7" Type="http://schemas.openxmlformats.org/officeDocument/2006/relationships/image" Target="../media/image3.jpg"/><Relationship Id="rId8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Relationship Id="rId5" Type="http://schemas.openxmlformats.org/officeDocument/2006/relationships/image" Target="../media/image31.jpg"/><Relationship Id="rId6" Type="http://schemas.openxmlformats.org/officeDocument/2006/relationships/image" Target="../media/image24.jpg"/><Relationship Id="rId7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701960" y="260648"/>
            <a:ext cx="72728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бюджетное общеобразовательное учреждение города Москвы "Школа № 1279 "Эврика"</a:t>
            </a:r>
            <a:endParaRPr/>
          </a:p>
        </p:txBody>
      </p:sp>
      <p:pic>
        <p:nvPicPr>
          <p:cNvPr descr="https://sch1279.mskobr.ru/attach_files/logo/%D0%BB%D0%BE%D0%B3%D0%BE%2017072020.jpg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8640"/>
            <a:ext cx="161799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16725" y="2446550"/>
            <a:ext cx="8167800" cy="34401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Родительское собрание средней группы №44 на тему: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«Особенности образовательного процесса в средней группе.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Возрастные особенности детей 4-5 лет»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/>
        </p:nvSpPr>
        <p:spPr>
          <a:xfrm>
            <a:off x="107504" y="116632"/>
            <a:ext cx="9036496" cy="683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Познавательное развитие: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Считать в пределах 5 (количественный счет), отвечать на вопрос «сколько всего»;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Сравнивать 2 группы предметов, используя счет;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Сравнивать 5 предметов разной длины, высоты, раскладывая их в возрастающем порядке по длине, высоте;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Узнавать и называть треугольник, отличать его от круга и квадрата;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Различать и называть части суток, времена года;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Определять направление движения от себя (направо, налево, вперёд, назад, вверх, вниз);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правую и левую руку;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и называть основные детали строительного материала (куб, брусок, пластины);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Учить анализировать образец постройки: выделять основные части и различать их по величине и форме;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 конструировать из бумаги: сгибать прямоугольный лист бумаги пополам, совмещая стороны и углы;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 вычленять признаки предметов (цвет, форму, величину);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Определять материал, из которого изготовлена вещь (дерево, металл, бумага, ткань);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предметы мебели, одежды, посуды, некоторые фрукты, транспорт и т д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Различать и называть части тела животного и человека;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Узнавать и называть 3-4 дерева, один кустарник, 3-4 травянистых растений;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Различать по вкусу, цвету, величине и форме 3-5 вида овощей и фруктов;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2-3 вида лесных ягод, грибов (съедобных и несъедобных);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Называть насекомых;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Иметь представления о жизни в природных условиях диких животных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Иметь представления о домашних животных и их детёнышах</a:t>
            </a: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529" y="5571385"/>
            <a:ext cx="1813559" cy="126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/>
        </p:nvSpPr>
        <p:spPr>
          <a:xfrm>
            <a:off x="323528" y="573265"/>
            <a:ext cx="8208912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Речевое развитие: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Правильно произносить все звуки родного языка;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в речи существительные, обозначающие профессии;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Употреблять существительные с обобщающим значением: овощи, фрукты, ягоды, животные;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Согласовывать слова в роде, числе, падеже;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Употреблять предложения с однородными членами;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Пересказывать небольшие литературные тексты, составлять рассказ по сюжетной картине, игрушке, предметам;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 отвечать на вопросы по содержанию прочитанного;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Читать наизусть небольшие стихотворения, потешки;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Воспроизводить содержание художественных произведений с помощью вопросов воспитателя. </a:t>
            </a:r>
            <a:endParaRPr/>
          </a:p>
        </p:txBody>
      </p:sp>
      <p:pic>
        <p:nvPicPr>
          <p:cNvPr descr="http://xn---99-5cdtbf0hi.xn--p1ai/images/vospital.jpg"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4437112"/>
            <a:ext cx="3100588" cy="220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/>
        </p:nvSpPr>
        <p:spPr>
          <a:xfrm>
            <a:off x="323528" y="332656"/>
            <a:ext cx="8640960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Художественно – эстетическое развитие: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Правильно передавать в рисунке форму, строение предметов, расположение частей, отношение по величине;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Изображать в одном рисунке несколько предметов, располагая их на одной линии, на всём листе, связывать их единым содержанием;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 узоры на полосе, квадрате, круге, ритмично располагая элементы;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Лепить предметы, состоящие из нескольких частей;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приёмы оттягивания, сглаживания, вдавливания, прижимания и примазывания;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Владеть навыком рационального деление пластилина, использовать в работе стеку;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Правильно держать ножницы и действовать ими;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Резать по диагонали квадрат и четырёхугольник, вырезать круг из квадрата, овал - из четырёхугольника, делать косые срезы;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Раскладывать и наклеивать предметы, состоящие из отдельных частей;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Составлять узоры из растительных и геометрических форм на полосе, квадрате, круге, чередовать их по цвету, форме, величине и последовательно наклеивать.</a:t>
            </a:r>
            <a:endParaRPr/>
          </a:p>
        </p:txBody>
      </p:sp>
      <p:pic>
        <p:nvPicPr>
          <p:cNvPr descr="http://ds04.infourok.ru/uploads/ex/0f87/0000d2d6-4ca9eb26/10/hello_html_m6a38b7d1.png"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7630" y="5301208"/>
            <a:ext cx="1506839" cy="1223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qulady.ru/images/qulady/2017/03/7-1-700x521.jpg" id="184" name="Google Shape;1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5229200"/>
            <a:ext cx="164471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1105" y="4992472"/>
            <a:ext cx="3312368" cy="1863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/>
        </p:nvSpPr>
        <p:spPr>
          <a:xfrm>
            <a:off x="251520" y="139536"/>
            <a:ext cx="8712968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 развитие: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Ходить и бегать, согласуя движения рук и ног;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Прыгать на 2-х ногах на месте и с продвижением вперед, прыгать в длину с места не менее 70 см;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Брать, держать, переносить, класть, катать, бросать мяч из-за головы, от груди;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Метать предметы правой и левой рукой на дальность на расстояние не менее 5 метров, отбивать мяч о землю (пол) не меньше 5 раз подряд;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Лазать по лесенки - стремянке, гимнастической стене не пропуская реек, перелезая с одного пролёта на другой;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Ползать, подлезать под натянутую верёвку, перелизать через бревно, лежащее на полу;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Строиться в колонну по одному, парами, в круг, шеренгу;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Кататься на двухколёсном велосипеде;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Ориентироваться в пространстве, находить левую и правую сторону.</a:t>
            </a:r>
            <a:endParaRPr/>
          </a:p>
        </p:txBody>
      </p:sp>
      <p:pic>
        <p:nvPicPr>
          <p:cNvPr descr="http://kroha.net/images/doc-baby.jpg" id="191" name="Google Shape;1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1728192" cy="128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/>
        </p:nvSpPr>
        <p:spPr>
          <a:xfrm>
            <a:off x="467544" y="620688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очень надеемся на взаимные добрые отношения, взаимопомощь и взаимоуважение.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Условиями гармоничных отношений детей и родителей, детей и педагогов, педагогов и родителей является умение уступать друг другу, взаимная терпимость.</a:t>
            </a:r>
            <a:endParaRPr/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2996952"/>
            <a:ext cx="7184229" cy="40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124744"/>
            <a:ext cx="6336704" cy="44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/>
          <p:nvPr/>
        </p:nvSpPr>
        <p:spPr>
          <a:xfrm>
            <a:off x="2411760" y="3356992"/>
            <a:ext cx="47525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143508" y="320456"/>
            <a:ext cx="8856984" cy="621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представляют собой дети в возрасте 4-5 лет?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Каждый ребёнок развивается по-разному, у каждого свой путь и темп развития. Но всё же есть нечто общее, что позволяет охарактеризовать детей, их возрастные особенности.</a:t>
            </a:r>
            <a:endParaRPr/>
          </a:p>
          <a:p>
            <a:pPr indent="182563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Возраст 4-5 лет справедливо называют средним дошкольным. Ближе к пяти годам у детей начинают появляться черты, свойственные дошкольникам старшего возраста: некоторая произвольность психических процессов, рост познавательных интересов и самостоятельности, попытки объяснить интересующие их явления окружающей жизни. Любознательность, потребность в самостоятельности и активности, в свою очередь, благотворно влияют на психику и поведение. Эти черты, например, облегчают ребёнку пятого года жизни освоение норм родного языка и функций речи.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Вместе с тем неустойчивость настроения, внимания, эмоциональная ранимость, конкретность и образность мышления, увлечённость игрой и игровыми ситуациями сближают детей пятого года жизни с младшими дошкольниками.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важно в воспитании учитывать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особенности ребёнка.</a:t>
            </a:r>
            <a:endParaRPr/>
          </a:p>
        </p:txBody>
      </p:sp>
      <p:pic>
        <p:nvPicPr>
          <p:cNvPr descr="http://images.myshared.ru/24/1276220/slide_2.jp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53384" r="0" t="50399"/>
          <a:stretch/>
        </p:blipFill>
        <p:spPr>
          <a:xfrm>
            <a:off x="6156176" y="5031955"/>
            <a:ext cx="2232248" cy="178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43508" y="332656"/>
            <a:ext cx="8856984" cy="8237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дня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Хотим  вас познакомить с режимом дня в нашей группе и просим соблюдать его.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 этом году утренняя зарядка у нас проводится в музыкальном зале в 8.10, поэтому просим вас приводить детей до 8.00 – 8.10.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Очень просим не пропускать зарядку, так как она очень важна для наших детей.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Затем идёт завтрак и начинаются занятия.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 этом году мы будем продолжать заниматься физкультурой и музыкой и для этого детям необходима спортивная форма и обувь и чешки.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После занятий игры детей, далее прогулка.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Далее обед, дневной сон, полдник, игры, индивидуальные занятия, прогулка.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Большая просьба </a:t>
            </a: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если ребенок не остается на ужин, то постарайтесь забрать до 17.55, так как в 18.00 нам нужно возвращаться в группу.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По возвращению в группу ужин.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tomtrik.ru/d/212315/d/3550.jpg" id="109" name="Google Shape;109;p4"/>
          <p:cNvPicPr preferRelativeResize="0"/>
          <p:nvPr/>
        </p:nvPicPr>
        <p:blipFill rotWithShape="1">
          <a:blip r:embed="rId3">
            <a:alphaModFix/>
          </a:blip>
          <a:srcRect b="13793" l="3447" r="3448" t="10345"/>
          <a:stretch/>
        </p:blipFill>
        <p:spPr>
          <a:xfrm>
            <a:off x="571083" y="4655702"/>
            <a:ext cx="1296144" cy="105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xn--b1aigedeu0a.xn--80agbcqdjc3d.xn--p1ai/images/prodacts/sourse/65632/65632992_velosipedki-3-kinder-dlya-devochki-chernyiy-r-158-ld101.jpg" id="110" name="Google Shape;110;p4"/>
          <p:cNvPicPr preferRelativeResize="0"/>
          <p:nvPr/>
        </p:nvPicPr>
        <p:blipFill rotWithShape="1">
          <a:blip r:embed="rId4">
            <a:alphaModFix/>
          </a:blip>
          <a:srcRect b="10119" l="20427" r="20333" t="5447"/>
          <a:stretch/>
        </p:blipFill>
        <p:spPr>
          <a:xfrm>
            <a:off x="2555776" y="4678288"/>
            <a:ext cx="1180652" cy="857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ru.prom.st/506616117_w640_h640_noski-belye-hlopok.jpg"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8421" y="4678288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ua.prom.st/409087871_w200_h200_407398862_w640_h640_gr936.jpg" id="112" name="Google Shape;11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6713" y="4851708"/>
            <a:ext cx="811742" cy="715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ic1.kidstaff.net/pictures_user/1/69511/3730532/69511_20120911052426_600x600.jpg" id="113" name="Google Shape;113;p4"/>
          <p:cNvPicPr preferRelativeResize="0"/>
          <p:nvPr/>
        </p:nvPicPr>
        <p:blipFill rotWithShape="1">
          <a:blip r:embed="rId7">
            <a:alphaModFix/>
          </a:blip>
          <a:srcRect b="0" l="20843" r="0" t="0"/>
          <a:stretch/>
        </p:blipFill>
        <p:spPr>
          <a:xfrm>
            <a:off x="7226265" y="4694053"/>
            <a:ext cx="1208286" cy="1063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899592" y="404664"/>
            <a:ext cx="8064896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оставьте без внимания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важно!!!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Своевременно предупреждать об отсутствии или выходе ребенка в дошкольное отделение.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 питания осуществляется за два дня.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есть, если вы планируете привести ребенка в </a:t>
            </a: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понедельник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то сообщить об этом нужно не позднее </a:t>
            </a: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10.00. четверга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планируете отсутствовать, так же просьба предупреждать за два </a:t>
            </a: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рабочих 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дня.</a:t>
            </a:r>
            <a:endParaRPr/>
          </a:p>
        </p:txBody>
      </p:sp>
      <p:pic>
        <p:nvPicPr>
          <p:cNvPr descr="http://centromut.ru/_tbkp/20162/vz.png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3" y="96562"/>
            <a:ext cx="1224136" cy="170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323528" y="116632"/>
            <a:ext cx="86409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ребенка в шкафчике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79512" y="622036"/>
            <a:ext cx="5616624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сменная одежда штанишки (шорты) / лосины, юбочка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сменная обувь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Чешки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мешочек с физкультурной формой и обувью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мешочек с запасной одеждой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(трусы, майка, кофточка, колготки, шорты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юбка)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носовые платочки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одежда с петельками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одежда подписана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http://assol.at.ua/_ph/45/854975493.jpg" id="126" name="Google Shape;126;p6"/>
          <p:cNvPicPr preferRelativeResize="0"/>
          <p:nvPr/>
        </p:nvPicPr>
        <p:blipFill rotWithShape="1">
          <a:blip r:embed="rId3">
            <a:alphaModFix/>
          </a:blip>
          <a:srcRect b="9302" l="4651" r="4650" t="4650"/>
          <a:stretch/>
        </p:blipFill>
        <p:spPr>
          <a:xfrm>
            <a:off x="6308731" y="2685723"/>
            <a:ext cx="720080" cy="68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ts-easy-now.ws/download/highres/07_bags_h13_jpg_high/851511_1.jpg"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00" y="3299326"/>
            <a:ext cx="648072" cy="849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ic1.kidstaff.net/pictures_user/1/69511/3730532/69511_20120911052426_600x600.jpg" id="128" name="Google Shape;128;p6"/>
          <p:cNvPicPr preferRelativeResize="0"/>
          <p:nvPr/>
        </p:nvPicPr>
        <p:blipFill rotWithShape="1">
          <a:blip r:embed="rId5">
            <a:alphaModFix/>
          </a:blip>
          <a:srcRect b="0" l="20843" r="0" t="0"/>
          <a:stretch/>
        </p:blipFill>
        <p:spPr>
          <a:xfrm>
            <a:off x="7275110" y="2276813"/>
            <a:ext cx="792087" cy="750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raphnet.ru/images/1370533_bosonozhki-detskie-png.jpg" id="129" name="Google Shape;12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1920" y="1556792"/>
            <a:ext cx="792088" cy="693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o3let.com.ua/image/cache/goods/53995/bosonozhki-dlya-devochki-clibee-f-112-64644.jpg" id="130" name="Google Shape;13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0032" y="1556792"/>
            <a:ext cx="99545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3.bp.blogspot.com/-pIw9KtWrqic/T_TBFtIBiJI/AAAAAAAAD5A/DBDtir6gtxk/s640/_DSF0600-+!S.jpg" id="131" name="Google Shape;131;p6"/>
          <p:cNvPicPr preferRelativeResize="0"/>
          <p:nvPr/>
        </p:nvPicPr>
        <p:blipFill rotWithShape="1">
          <a:blip r:embed="rId8">
            <a:alphaModFix/>
          </a:blip>
          <a:srcRect b="18659" l="8333" r="8333" t="6574"/>
          <a:stretch/>
        </p:blipFill>
        <p:spPr>
          <a:xfrm>
            <a:off x="7859431" y="1085509"/>
            <a:ext cx="941561" cy="641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nafanyababy.ru/upload/img/thumbs/product_gallery/productimage/image/209_5cde088442929.jpg" id="132" name="Google Shape;132;p6"/>
          <p:cNvPicPr preferRelativeResize="0"/>
          <p:nvPr/>
        </p:nvPicPr>
        <p:blipFill rotWithShape="1">
          <a:blip r:embed="rId9">
            <a:alphaModFix/>
          </a:blip>
          <a:srcRect b="9566" l="10526" r="10526" t="9560"/>
          <a:stretch/>
        </p:blipFill>
        <p:spPr>
          <a:xfrm>
            <a:off x="6408204" y="1161004"/>
            <a:ext cx="648072" cy="60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nevnikbeloshveiki.ru/wp-content/uploads/2016/02/DSC_0006.jpg" id="133" name="Google Shape;13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11960" y="4869160"/>
            <a:ext cx="720080" cy="795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voistiker.ru/78-tm_home_default/termoetiketki-polo.jpg" id="134" name="Google Shape;134;p6"/>
          <p:cNvPicPr preferRelativeResize="0"/>
          <p:nvPr/>
        </p:nvPicPr>
        <p:blipFill rotWithShape="1">
          <a:blip r:embed="rId11">
            <a:alphaModFix/>
          </a:blip>
          <a:srcRect b="16666" l="27272" r="0" t="4545"/>
          <a:stretch/>
        </p:blipFill>
        <p:spPr>
          <a:xfrm>
            <a:off x="5364088" y="5517232"/>
            <a:ext cx="936104" cy="1014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th.com.ua/upload/iblock/726/7263a88c8a5162cb14ea335fcad7845c.jpg" id="135" name="Google Shape;135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04649" y="4366677"/>
            <a:ext cx="795042" cy="795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1.wp.com/podarimvip.ru/wp-content/uploads/2017/10/nosovoy-platok-s-vishevkoy.jpg" id="136" name="Google Shape;136;p6"/>
          <p:cNvPicPr preferRelativeResize="0"/>
          <p:nvPr/>
        </p:nvPicPr>
        <p:blipFill rotWithShape="1">
          <a:blip r:embed="rId13">
            <a:alphaModFix/>
          </a:blip>
          <a:srcRect b="13600" l="11340" r="14320" t="0"/>
          <a:stretch/>
        </p:blipFill>
        <p:spPr>
          <a:xfrm>
            <a:off x="7056276" y="4149079"/>
            <a:ext cx="648072" cy="61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0" y="1556792"/>
            <a:ext cx="5796136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 дошкольное отделение «Соколёнок»  работает по программе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«От рождения до школы»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fantasticbook.ru/pict/1011863438.jpg"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1196752"/>
            <a:ext cx="3240360" cy="465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10100" l="35824" r="4417" t="9051"/>
          <a:stretch/>
        </p:blipFill>
        <p:spPr>
          <a:xfrm>
            <a:off x="1691680" y="1052736"/>
            <a:ext cx="572113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251520" y="0"/>
            <a:ext cx="91450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детей осуществляется при организации всех видов детской деятельности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/>
        </p:nvSpPr>
        <p:spPr>
          <a:xfrm>
            <a:off x="323528" y="121855"/>
            <a:ext cx="871296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Организованная деятельность детей проводится по следующим образовательным областям: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«Социально-коммуникативное развитие»,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«Познавательное развитие»,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«Речевое развитие»,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«Художественно-эстетическое развитие»,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«Физическое развитие».</a:t>
            </a:r>
            <a:endParaRPr/>
          </a:p>
        </p:txBody>
      </p:sp>
      <p:pic>
        <p:nvPicPr>
          <p:cNvPr descr="https://bibliosfera.su/image/cache/catalog/img/pedagogika/ND00040081-800x1000.jpg"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5952" r="7737" t="2381"/>
          <a:stretch/>
        </p:blipFill>
        <p:spPr>
          <a:xfrm>
            <a:off x="6164958" y="1723156"/>
            <a:ext cx="1359370" cy="1921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y-bookshop.ru/image/1020451576.jpg"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2348880"/>
            <a:ext cx="1193893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ook.minemshop.ru/image/1021336252.jpg" id="156" name="Google Shape;1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39701">
            <a:off x="7378682" y="2625265"/>
            <a:ext cx="131564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iction-books.ru/img/1022151039.jpg" id="157" name="Google Shape;1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2160" y="3789040"/>
            <a:ext cx="1296144" cy="184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ntique.newbookshop.ru/pict/1010967798.jpg" id="158" name="Google Shape;15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26009" y="4293096"/>
            <a:ext cx="1234423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/>
        </p:nvSpPr>
        <p:spPr>
          <a:xfrm>
            <a:off x="323528" y="332656"/>
            <a:ext cx="8568952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 – коммуникативное развитие: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 договариваться с детьми, во что играть, кто кем будет в игре;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«вежливые» слова;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Иметь представление о работе своих родителей;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название своей Родины;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название города, деревни, где живут, улицу;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Соблюдать элементарные правила организованного поведения в детском саду;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Соблюдать правила поведения на улице и в транспорте;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Знать правила дорожного движения (улицу переходят в специальных местах, переходить только на зелёный сигнал светофора);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Соблюдать элементарные правила поведения в природе (способы безопасного взаимодействия с растениями и животными, бережного отношения к окружающей природе);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Иметь представление о значимости труда взрослых;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Бережно относится к тому, что сделано руками человека.</a:t>
            </a:r>
            <a:endParaRPr/>
          </a:p>
        </p:txBody>
      </p:sp>
      <p:pic>
        <p:nvPicPr>
          <p:cNvPr descr="http://dutsadok.com.ua/clipart/ljudi/aff190a1b2e0.png"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919" y="4869160"/>
            <a:ext cx="2533081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рек">
  <a:themeElements>
    <a:clrScheme name="Справедливость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2020-08-30T11:35:02Z</dcterms:created>
  <dc:creator>Vlad</dc:creator>
</cp:coreProperties>
</file>