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2" r:id="rId2"/>
    <p:sldId id="273" r:id="rId3"/>
    <p:sldId id="274" r:id="rId4"/>
    <p:sldId id="285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0099"/>
    <a:srgbClr val="000066"/>
    <a:srgbClr val="CC00CC"/>
    <a:srgbClr val="0000FF"/>
    <a:srgbClr val="008000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2" autoAdjust="0"/>
  </p:normalViewPr>
  <p:slideViewPr>
    <p:cSldViewPr>
      <p:cViewPr>
        <p:scale>
          <a:sx n="117" d="100"/>
          <a:sy n="117" d="100"/>
        </p:scale>
        <p:origin x="-14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04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04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04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747699-CD15-4964-B65D-3251048EE0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04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A5ED80-6BFA-46BB-A587-3A3F98194E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93A315-7319-43EA-A005-0A0E1EBB84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D12B48-9B63-4121-8FA4-565045BE7C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356A32-AAFA-4D0B-B746-C752F32E31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950502-EF88-49C5-BF91-BD58B19110E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F97E2-3083-4E30-ACC8-26859700D0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EA9A31-6152-4424-B952-2EC639693B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DC785B-E4DA-457C-9EE8-B2245F8222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26B73-B5A9-405D-86F1-837669501A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75506-FCF9-4584-A127-ED1CF750E2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8A43720-0309-48E9-B6D4-AC231003D77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94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&#1083;&#1086;&#1075;&#1086;&#1080;&#1075;&#1088;&#1099;/&#1041;&#1072;&#1073;&#1072;-&#1071;&#1075;&#1072;%20&#1091;&#1095;&#1080;&#1090;&#1089;&#1103;%20&#1095;&#1080;&#1090;&#1072;&#1090;&#1100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../&#1083;&#1086;&#1075;&#1086;&#1080;&#1075;&#1088;&#1099;/&#1041;&#1072;&#1073;&#1072;-&#1071;&#1075;&#1072;%20&#1091;&#1095;&#1080;&#1090;&#1089;&#1103;%20&#1095;&#1080;&#1090;&#1072;&#1090;&#1100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851648" cy="857256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000240"/>
            <a:ext cx="6143636" cy="207168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dirty="0">
                <a:solidFill>
                  <a:schemeClr val="bg1"/>
                </a:solidFill>
              </a:rPr>
              <a:t>Компьютерная программа «Баба-Яга учится </a:t>
            </a:r>
            <a:r>
              <a:rPr lang="ru-RU" sz="3600" dirty="0" smtClean="0">
                <a:solidFill>
                  <a:schemeClr val="bg1"/>
                </a:solidFill>
              </a:rPr>
              <a:t>читать 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928662" y="5643578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cs typeface="Arial" charset="0"/>
              </a:rPr>
              <a:t>Презентацию подготовила: </a:t>
            </a:r>
            <a:r>
              <a:rPr lang="ru-RU" sz="2000" b="1" dirty="0" smtClean="0">
                <a:cs typeface="Arial" charset="0"/>
              </a:rPr>
              <a:t>учитель-логопед </a:t>
            </a:r>
            <a:r>
              <a:rPr lang="ru-RU" sz="2000" dirty="0" smtClean="0"/>
              <a:t>Гольдштейн </a:t>
            </a:r>
            <a:r>
              <a:rPr lang="ru-RU" sz="2000" dirty="0" smtClean="0"/>
              <a:t>В. 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4481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Игра ориентирована на решение не всех аспектов, необходимых для успешного овладения навыком чтения. Но во многом она эффективна как для профилактики </a:t>
            </a:r>
            <a:r>
              <a:rPr lang="ru-RU" dirty="0" err="1"/>
              <a:t>дислексии</a:t>
            </a:r>
            <a:r>
              <a:rPr lang="ru-RU" dirty="0"/>
              <a:t> (специфическое нарушение процесса чтения), так и для обучения чтению.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3960440" cy="279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93079"/>
            <a:ext cx="5842992" cy="44481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Программа состоит из десяти игровых заданий. Каждое задание направлено на отработку определённых навыков и  процессов, которые необходимы для овладения чтением.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672408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00100"/>
            <a:ext cx="8229599" cy="52578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7564" y="210649"/>
            <a:ext cx="8147248" cy="595536"/>
          </a:xfrm>
        </p:spPr>
        <p:txBody>
          <a:bodyPr/>
          <a:lstStyle/>
          <a:p>
            <a:pPr algn="ctr"/>
            <a:r>
              <a:rPr lang="ru-RU" sz="3600" dirty="0" smtClean="0"/>
              <a:t>Содержание игры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5561958" cy="44481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Предложенные игровые задания разного уровня сложности. Порядок игр следует задавать логопеду, чтобы придерживаться принципу «от простого к сложному». Важно, что на каждой игре можно останавливаться неограниченное число раз. Всё зависит от того, на что специалист намерен акцентировать своё внимание в процессе работы.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538538" cy="26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692696"/>
            <a:ext cx="5544616" cy="44481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Игра «Баба-Яга учится читать» одинаково подходит для детей, знающих и незнающих буквы, так как в структуру игры включен раздел «</a:t>
            </a:r>
            <a:r>
              <a:rPr lang="ru-RU" sz="2800" dirty="0" err="1"/>
              <a:t>Букварик</a:t>
            </a:r>
            <a:r>
              <a:rPr lang="ru-RU" sz="2800" dirty="0"/>
              <a:t>», где можно прослушать стихи про каждую букву алфавита и закрепить их зрительные образы. В разделе «</a:t>
            </a:r>
            <a:r>
              <a:rPr lang="ru-RU" sz="2800" dirty="0" err="1"/>
              <a:t>Слогарик</a:t>
            </a:r>
            <a:r>
              <a:rPr lang="ru-RU" sz="2800" dirty="0"/>
              <a:t>» можно поупражняться в составлении слогов.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628628" cy="27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5554960" cy="44481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Работа с данной программой эффективна как на индивидуальных занятиях (за компьютером находится ребёнок), так и на групповых (за компьютером – логопед). Специфика групповых занятий – активизация психических процессов, так как каждому хочется первому и правильно ответить.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35523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448196"/>
          </a:xfrm>
        </p:spPr>
        <p:txBody>
          <a:bodyPr/>
          <a:lstStyle/>
          <a:p>
            <a:r>
              <a:rPr lang="ru-RU" sz="2800" dirty="0"/>
              <a:t>Вся игра – один захватывающий мультфильм из десяти серий. Ребёнок живёт в волшебном мире, обучаясь сложному психофизиологическому процессу – чтению.</a:t>
            </a:r>
          </a:p>
          <a:p>
            <a:endParaRPr lang="ru-RU" sz="2800" dirty="0"/>
          </a:p>
          <a:p>
            <a:r>
              <a:rPr lang="ru-RU" sz="2800" dirty="0"/>
              <a:t>После успешного прохождения всех десяти туров, последовательность которых задаёт логопед, игроков ждёт награда, что немаловажно для создания положительной мотивации.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448196"/>
          </a:xfrm>
        </p:spPr>
        <p:txBody>
          <a:bodyPr/>
          <a:lstStyle/>
          <a:p>
            <a:r>
              <a:rPr lang="ru-RU" sz="2800" dirty="0"/>
              <a:t>Но любая даже самая совершенная компьютерная программа не может дать столько, что способен дать высококвалифицированный специалист. Современные компьютерные технологии – лишь средства, вспомогательный обучающий материал, новые методы работы.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8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8" y="1900503"/>
            <a:ext cx="8225235" cy="46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Arial" charset="0"/>
              </a:rPr>
              <a:t>Критерии технологичности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же такое ИКТ?.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Использование компьютерной игры «</a:t>
            </a:r>
            <a:r>
              <a:rPr lang="ru-RU" dirty="0">
                <a:hlinkClick r:id="rId2" action="ppaction://hlinkfile"/>
              </a:rPr>
              <a:t>Баба-Яга учится читать</a:t>
            </a:r>
            <a:r>
              <a:rPr lang="ru-RU" dirty="0"/>
              <a:t>» в работе логопеда.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Содержание игры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1441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Arial" charset="0"/>
                <a:cs typeface="Arial" charset="0"/>
              </a:rPr>
              <a:t>Критерии технологичности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500066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ru-RU" b="1" dirty="0" smtClean="0">
                <a:cs typeface="Times New Roman" pitchFamily="18" charset="0"/>
              </a:rPr>
              <a:t>Образовательная технология должна удовлетворять основным требованиям (критерии технологичности):</a:t>
            </a:r>
          </a:p>
          <a:p>
            <a:pPr marL="1428750" lvl="3" indent="-514350"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3200" b="1" dirty="0" smtClean="0">
                <a:cs typeface="Times New Roman" pitchFamily="18" charset="0"/>
              </a:rPr>
              <a:t>Концептуальность</a:t>
            </a:r>
            <a:endParaRPr lang="ru-RU" sz="3200" dirty="0" smtClean="0">
              <a:cs typeface="Times New Roman" pitchFamily="18" charset="0"/>
            </a:endParaRPr>
          </a:p>
          <a:p>
            <a:pPr marL="1428750" lvl="3" indent="-514350"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3200" b="1" dirty="0" smtClean="0">
                <a:cs typeface="Times New Roman" pitchFamily="18" charset="0"/>
              </a:rPr>
              <a:t>Системность</a:t>
            </a:r>
            <a:endParaRPr lang="ru-RU" sz="3200" dirty="0" smtClean="0">
              <a:cs typeface="Times New Roman" pitchFamily="18" charset="0"/>
            </a:endParaRPr>
          </a:p>
          <a:p>
            <a:pPr marL="1428750" lvl="3" indent="-514350"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3200" b="1" dirty="0" smtClean="0">
                <a:cs typeface="Times New Roman" pitchFamily="18" charset="0"/>
              </a:rPr>
              <a:t>Управляемость</a:t>
            </a:r>
            <a:endParaRPr lang="ru-RU" sz="3200" dirty="0" smtClean="0">
              <a:cs typeface="Times New Roman" pitchFamily="18" charset="0"/>
            </a:endParaRPr>
          </a:p>
          <a:p>
            <a:pPr marL="1428750" lvl="3" indent="-514350"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3200" b="1" dirty="0" smtClean="0">
                <a:cs typeface="Times New Roman" pitchFamily="18" charset="0"/>
              </a:rPr>
              <a:t>Эффективность</a:t>
            </a:r>
          </a:p>
          <a:p>
            <a:pPr marL="1428750" lvl="3" indent="-514350">
              <a:buClr>
                <a:schemeClr val="bg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ru-RU" sz="3200" b="1" dirty="0" err="1" smtClean="0">
                <a:cs typeface="Times New Roman" pitchFamily="18" charset="0"/>
              </a:rPr>
              <a:t>Воспроизводимость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23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5112568" cy="4448196"/>
          </a:xfrm>
        </p:spPr>
        <p:txBody>
          <a:bodyPr/>
          <a:lstStyle/>
          <a:p>
            <a:r>
              <a:rPr lang="ru-RU" sz="2800" dirty="0"/>
              <a:t>Сегодня нет необходимости обсуждать, нужна или не нужна компьютеризация. Сама жизнь поставила специалистов перед проблемой внедрения компьютерной техники в систему специального (коррекционного) образования, в том числе – в практику работы учителя-логопеда.</a:t>
            </a:r>
          </a:p>
          <a:p>
            <a:endParaRPr lang="ru-RU" dirty="0"/>
          </a:p>
        </p:txBody>
      </p:sp>
      <p:pic>
        <p:nvPicPr>
          <p:cNvPr id="1026" name="Picture 2" descr="C:\Users\Admin\Desktop\9353062-cartoon-smiling-desktop-computer-vector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096344" cy="44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23528"/>
          </a:xfrm>
        </p:spPr>
        <p:txBody>
          <a:bodyPr/>
          <a:lstStyle/>
          <a:p>
            <a:pPr algn="ctr"/>
            <a:r>
              <a:rPr lang="ru-RU" dirty="0"/>
              <a:t>Что же такое ИКТ?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5050904" cy="4448196"/>
          </a:xfrm>
        </p:spPr>
        <p:txBody>
          <a:bodyPr/>
          <a:lstStyle/>
          <a:p>
            <a:r>
              <a:rPr lang="ru-RU" dirty="0"/>
              <a:t>Любая педагогическая технология - это </a:t>
            </a:r>
            <a:r>
              <a:rPr lang="ru-RU" b="1" i="1" dirty="0"/>
              <a:t>информационная технология</a:t>
            </a:r>
            <a:r>
              <a:rPr lang="ru-RU" dirty="0"/>
              <a:t>, так как основу технологического процесса обучения составляет получение и преобразование  информации.</a:t>
            </a:r>
          </a:p>
          <a:p>
            <a:endParaRPr lang="ru-RU" dirty="0"/>
          </a:p>
        </p:txBody>
      </p:sp>
      <p:pic>
        <p:nvPicPr>
          <p:cNvPr id="2050" name="Picture 2" descr="C:\Users\Admin\Desktop\kisspng-computer-child-cartoon-clip-art-playing-computer-5a9edce5038871.860667151520360677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952328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311424"/>
            <a:ext cx="4474840" cy="4448196"/>
          </a:xfrm>
        </p:spPr>
        <p:txBody>
          <a:bodyPr/>
          <a:lstStyle/>
          <a:p>
            <a:r>
              <a:rPr lang="ru-RU" dirty="0"/>
              <a:t>Более удачным термином для технологий обучения, использующих компьютер, является </a:t>
            </a:r>
            <a:r>
              <a:rPr lang="ru-RU" b="1" i="1" dirty="0"/>
              <a:t>компьютерная технология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 descr="C:\Users\Admin\Desktop\kisspng-computer-cartoon-clip-art-computer-class-5b24674e54e0b9.2432000415291123983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92488" cy="292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Использование компьютерной игры «</a:t>
            </a:r>
            <a:r>
              <a:rPr lang="ru-RU" sz="2800" dirty="0">
                <a:hlinkClick r:id="rId2" action="ppaction://hlinkfile"/>
              </a:rPr>
              <a:t>Баба-Яга учится читать</a:t>
            </a:r>
            <a:r>
              <a:rPr lang="ru-RU" sz="2800" dirty="0"/>
              <a:t>» в работе логопеда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121" y="1628800"/>
            <a:ext cx="4978896" cy="44481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Игра предназначена для детей старшего дошкольного возраста, но также эффективна при работе с учащимися первых классов, так как именно этот возрастной период (6-7 лет) является сенситивным (благоприятным) для обучения чтению. </a:t>
            </a:r>
          </a:p>
          <a:p>
            <a:endParaRPr lang="ru-RU" sz="2800" dirty="0"/>
          </a:p>
        </p:txBody>
      </p:sp>
      <p:pic>
        <p:nvPicPr>
          <p:cNvPr id="4098" name="Picture 2" descr="C:\Users\Admin\Desktop\56f722e161a557e1e40d6b2c9845e1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17" y="1844824"/>
            <a:ext cx="4071888" cy="40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7776864" cy="44481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«Баба-Яга учится читать» в игровой форме помогает каждому ребёнку незаметно для себя перейти на новую ступень интеллектуального развития – овладение письменной речью.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39248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4481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Но нельзя забывать: устная речь, звукопроизношение, пространственная ориентировка, фонематическое восприятие должны быть достаточно развиты к моменту начала обучения чтению.</a:t>
            </a:r>
          </a:p>
          <a:p>
            <a:endParaRPr lang="ru-RU" dirty="0"/>
          </a:p>
        </p:txBody>
      </p:sp>
      <p:pic>
        <p:nvPicPr>
          <p:cNvPr id="5122" name="Picture 2" descr="C:\Users\Admin\Desktop\1205574969_babajaga_uchitsja_chit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227</TotalTime>
  <Words>518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Пиксел</vt:lpstr>
      <vt:lpstr>Презентация PowerPoint</vt:lpstr>
      <vt:lpstr>План</vt:lpstr>
      <vt:lpstr>Критерии технологичности</vt:lpstr>
      <vt:lpstr>Презентация PowerPoint</vt:lpstr>
      <vt:lpstr>Что же такое ИКТ?</vt:lpstr>
      <vt:lpstr>Презентация PowerPoint</vt:lpstr>
      <vt:lpstr>Использование компьютерной игры «Баба-Яга учится читать» в работе логопеда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kemerovo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ПСИХОФИЗИОЛОГИЯ ВНИМАНИЯ</dc:title>
  <dc:creator>cstrike</dc:creator>
  <cp:lastModifiedBy>Пользователь Windows</cp:lastModifiedBy>
  <cp:revision>18</cp:revision>
  <dcterms:created xsi:type="dcterms:W3CDTF">2009-03-26T04:30:46Z</dcterms:created>
  <dcterms:modified xsi:type="dcterms:W3CDTF">2022-03-22T14:47:44Z</dcterms:modified>
</cp:coreProperties>
</file>