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0" r:id="rId4"/>
    <p:sldId id="257" r:id="rId5"/>
    <p:sldId id="262" r:id="rId6"/>
    <p:sldId id="269" r:id="rId7"/>
    <p:sldId id="272" r:id="rId8"/>
    <p:sldId id="258" r:id="rId9"/>
    <p:sldId id="263" r:id="rId10"/>
    <p:sldId id="271" r:id="rId11"/>
    <p:sldId id="264" r:id="rId12"/>
    <p:sldId id="265" r:id="rId13"/>
    <p:sldId id="266" r:id="rId14"/>
    <p:sldId id="267" r:id="rId15"/>
    <p:sldId id="273" r:id="rId16"/>
    <p:sldId id="26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FE6E99-CA40-4D84-9590-F56BFDE24E02}">
          <p14:sldIdLst>
            <p14:sldId id="256"/>
            <p14:sldId id="259"/>
            <p14:sldId id="270"/>
            <p14:sldId id="257"/>
            <p14:sldId id="262"/>
            <p14:sldId id="269"/>
            <p14:sldId id="272"/>
            <p14:sldId id="258"/>
            <p14:sldId id="263"/>
            <p14:sldId id="271"/>
            <p14:sldId id="264"/>
            <p14:sldId id="265"/>
            <p14:sldId id="266"/>
            <p14:sldId id="267"/>
            <p14:sldId id="273"/>
            <p14:sldId id="268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8043" autoAdjust="0"/>
  </p:normalViewPr>
  <p:slideViewPr>
    <p:cSldViewPr snapToGrid="0">
      <p:cViewPr>
        <p:scale>
          <a:sx n="81" d="100"/>
          <a:sy n="81" d="100"/>
        </p:scale>
        <p:origin x="-101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4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5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0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3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7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7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5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1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6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4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6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ABA1-7494-4AE4-B34B-E0477121516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0EE9-8852-4EBE-BB13-9FFF199A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4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0847" y="1184626"/>
            <a:ext cx="5410199" cy="6558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5416" y="1365719"/>
            <a:ext cx="696350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«Азов-</a:t>
            </a:r>
          </a:p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рупиночка России»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5648" y="1075509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360" y="23225"/>
            <a:ext cx="79796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Проект в подготовительной группе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МБДОУ №20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.Азова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3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7414" y="613528"/>
            <a:ext cx="874541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Times New Roman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0246" y="806013"/>
            <a:ext cx="713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23" y="597456"/>
            <a:ext cx="88685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>
                <a:solidFill>
                  <a:srgbClr val="70AD47">
                    <a:lumMod val="75000"/>
                  </a:srgbClr>
                </a:solidFill>
              </a:rPr>
              <a:t>Рассматривание открыток на тему</a:t>
            </a:r>
            <a:r>
              <a:rPr lang="ru-RU" sz="2000" dirty="0">
                <a:solidFill>
                  <a:srgbClr val="70AD47">
                    <a:lumMod val="75000"/>
                  </a:srgbClr>
                </a:solidFill>
              </a:rPr>
              <a:t>: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«Улицы родного города»- разнообразие архитектуры озеленение улиц, фотографий, иллюстраций в книжном уголке «Достопримечательности города»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Цель: </a:t>
            </a:r>
            <a:r>
              <a:rPr lang="ru-RU" sz="2000" dirty="0">
                <a:solidFill>
                  <a:srgbClr val="002060"/>
                </a:solidFill>
              </a:rPr>
              <a:t>Развивать любознательность и интерес к познанию родного города. </a:t>
            </a:r>
          </a:p>
          <a:p>
            <a:pPr lvl="0"/>
            <a:r>
              <a:rPr lang="ru-RU" sz="2000" b="1" u="sng" dirty="0">
                <a:solidFill>
                  <a:srgbClr val="70AD47">
                    <a:lumMod val="75000"/>
                  </a:srgbClr>
                </a:solidFill>
              </a:rPr>
              <a:t>Дидактическая игра «Путешествие по городу» 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Цель</a:t>
            </a:r>
            <a:r>
              <a:rPr lang="ru-RU" sz="2000" dirty="0">
                <a:solidFill>
                  <a:srgbClr val="002060"/>
                </a:solidFill>
              </a:rPr>
              <a:t>: Вызвать у детей интерес к истории возникновения исторических памятников города</a:t>
            </a:r>
          </a:p>
          <a:p>
            <a:pPr lvl="0"/>
            <a:r>
              <a:rPr lang="ru-RU" sz="2000" b="1" u="sng" dirty="0">
                <a:solidFill>
                  <a:srgbClr val="70AD47">
                    <a:lumMod val="75000"/>
                  </a:srgbClr>
                </a:solidFill>
              </a:rPr>
              <a:t>Беседа «Чем помочь родному городу?» 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Цель</a:t>
            </a:r>
            <a:r>
              <a:rPr lang="ru-RU" sz="2000" dirty="0">
                <a:solidFill>
                  <a:srgbClr val="002060"/>
                </a:solidFill>
              </a:rPr>
              <a:t>: Вызвать у детей желание поддерживать чистоту и порядок во  </a:t>
            </a:r>
            <a:r>
              <a:rPr lang="ru-RU" sz="2000" dirty="0" smtClean="0">
                <a:solidFill>
                  <a:srgbClr val="002060"/>
                </a:solidFill>
              </a:rPr>
              <a:t>дворах</a:t>
            </a:r>
            <a:r>
              <a:rPr lang="ru-RU" sz="2000" dirty="0">
                <a:solidFill>
                  <a:srgbClr val="002060"/>
                </a:solidFill>
              </a:rPr>
              <a:t>, чтобы они были чистыми и красивыми.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           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  <a:t>Сюжетно-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</a:rPr>
              <a:t>ролевые игры: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               </a:t>
            </a: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>
                <a:solidFill>
                  <a:srgbClr val="002060"/>
                </a:solidFill>
              </a:rPr>
              <a:t>Мы едем – едем – едем…»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                  Цель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  <a:r>
              <a:rPr lang="ru-RU" sz="2000" dirty="0">
                <a:solidFill>
                  <a:srgbClr val="002060"/>
                </a:solidFill>
              </a:rPr>
              <a:t> Учить воспроизводить достопримечательности города в </a:t>
            </a:r>
            <a:r>
              <a:rPr lang="ru-RU" sz="2000" dirty="0" smtClean="0">
                <a:solidFill>
                  <a:srgbClr val="002060"/>
                </a:solidFill>
              </a:rPr>
              <a:t>игре,          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                  воспитывать </a:t>
            </a:r>
            <a:r>
              <a:rPr lang="ru-RU" sz="2000" dirty="0">
                <a:solidFill>
                  <a:srgbClr val="002060"/>
                </a:solidFill>
              </a:rPr>
              <a:t>чувство коллективизма.</a:t>
            </a:r>
          </a:p>
        </p:txBody>
      </p:sp>
    </p:spTree>
    <p:extLst>
      <p:ext uri="{BB962C8B-B14F-4D97-AF65-F5344CB8AC3E}">
        <p14:creationId xmlns:p14="http://schemas.microsoft.com/office/powerpoint/2010/main" val="313590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753" y="559871"/>
            <a:ext cx="808892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Художественно - эстетическое развитие Развивать продуктивную деятельность детей и детское творчество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«Наша улица», Разные дома», «Мой город», «Мой любимый уголок Колпино»,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HP-PC\Desktop\фотки\IMG_20170915_1631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54" y="1690084"/>
            <a:ext cx="4108276" cy="3081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-PC\Desktop\фотки\IMG_20170915_1631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231" y="1690085"/>
            <a:ext cx="2989383" cy="3239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7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492" y="633046"/>
            <a:ext cx="3729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Работа с родителями: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Выставка рисунков «Наш город»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HP-PC\Desktop\фотки\IMG_20170911_0945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10" y="1834478"/>
            <a:ext cx="4051662" cy="3038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-PC\Desktop\фотки\IMG_20170911_0946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610" y="1913851"/>
            <a:ext cx="384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5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3" y="199292"/>
            <a:ext cx="597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Создание фотоальбома « Азов-крупиночка России»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HP-PC\Desktop\IMG-20171005-WA00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71" y="732747"/>
            <a:ext cx="216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C:\Users\HP-PC\Desktop\IMG-20171005-WA00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972" y="1201109"/>
            <a:ext cx="319724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1" name="Picture 5" descr="C:\Users\HP-PC\Desktop\IMG-20171005-WA00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99" y="3800316"/>
            <a:ext cx="4217343" cy="23722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P-PC\Desktop\IMG-20171005-WA001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209" y="3001109"/>
            <a:ext cx="3657600" cy="36010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631" y="819772"/>
            <a:ext cx="3554540" cy="227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02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7" y="5080"/>
            <a:ext cx="5009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Участие детей в интерактивной программе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2000" b="1" u="sng" dirty="0" smtClean="0">
                <a:solidFill>
                  <a:srgbClr val="002060"/>
                </a:solidFill>
              </a:rPr>
              <a:t>«История Азова»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HP-PC\Desktop\фотки\IMG_20170908_16380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44"/>
          <a:stretch/>
        </p:blipFill>
        <p:spPr bwMode="auto">
          <a:xfrm>
            <a:off x="556256" y="1008183"/>
            <a:ext cx="428293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C:\Users\HP-PC\Desktop\фотки\20171005_151345_161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660" y="124562"/>
            <a:ext cx="3595280" cy="47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P-PC\Desktop\20171005_151522_014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201" y="3137917"/>
            <a:ext cx="2447163" cy="3262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3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7" y="50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3753" y="189746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u="sng" dirty="0" smtClean="0">
              <a:solidFill>
                <a:srgbClr val="FF0000"/>
              </a:solidFill>
            </a:endParaRPr>
          </a:p>
          <a:p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905" y="135077"/>
            <a:ext cx="253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C:\Users\HP-PC\Desktop\фотки\IMG-20171005-WA0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34" y="1081762"/>
            <a:ext cx="359999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C:\Users\HP-PC\Desktop\фотки\IMG-20171005-WA00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316" y="374412"/>
            <a:ext cx="4165438" cy="31240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-PC\Desktop\фотки\IMG-20171005-WA00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333" y="3766986"/>
            <a:ext cx="4739421" cy="2668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26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7" y="50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HP-PC\Desktop\фотки\IMG_20170908_1100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19" y="896933"/>
            <a:ext cx="3600361" cy="480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753" y="189746"/>
            <a:ext cx="365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Мы любим наш город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905" y="135077"/>
            <a:ext cx="416870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Любимый город мой - Азов.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Как хорошо живётся в нём!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Он лучше городов других.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Ему я посвящаю стих!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А  он в ответ мне шлёт привет,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Огнями улыбается.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И города добрее нет!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Азов мне очень нравится</a:t>
            </a:r>
            <a:r>
              <a:rPr lang="ru-RU" sz="2400" dirty="0" smtClean="0">
                <a:solidFill>
                  <a:srgbClr val="002060"/>
                </a:solidFill>
              </a:rPr>
              <a:t>!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905" y="3174082"/>
            <a:ext cx="369392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03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7" y="50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9599" y="189746"/>
            <a:ext cx="795996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Вывод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Данный </a:t>
            </a:r>
            <a:r>
              <a:rPr lang="ru-RU" sz="2400" b="1" dirty="0">
                <a:solidFill>
                  <a:srgbClr val="002060"/>
                </a:solidFill>
              </a:rPr>
              <a:t>проект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позволил </a:t>
            </a:r>
            <a:r>
              <a:rPr lang="ru-RU" sz="2400" dirty="0">
                <a:solidFill>
                  <a:srgbClr val="002060"/>
                </a:solidFill>
              </a:rPr>
              <a:t>детям овладеть такими понятиями как </a:t>
            </a:r>
            <a:r>
              <a:rPr lang="ru-RU" sz="2400" i="1" dirty="0">
                <a:solidFill>
                  <a:srgbClr val="002060"/>
                </a:solidFill>
              </a:rPr>
              <a:t>«</a:t>
            </a:r>
            <a:r>
              <a:rPr lang="ru-RU" sz="2400" b="1" i="1" dirty="0">
                <a:solidFill>
                  <a:srgbClr val="002060"/>
                </a:solidFill>
              </a:rPr>
              <a:t>город</a:t>
            </a:r>
            <a:r>
              <a:rPr lang="ru-RU" sz="2400" i="1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«микрорайон»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«прошлое»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«настоящее»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«край»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научил </a:t>
            </a:r>
            <a:r>
              <a:rPr lang="ru-RU" sz="2400" dirty="0">
                <a:solidFill>
                  <a:srgbClr val="002060"/>
                </a:solidFill>
              </a:rPr>
              <a:t>их бережному отношению к культуре и </a:t>
            </a:r>
            <a:r>
              <a:rPr lang="ru-RU" sz="2400" b="1" dirty="0">
                <a:solidFill>
                  <a:srgbClr val="002060"/>
                </a:solidFill>
              </a:rPr>
              <a:t>истории города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привёл </a:t>
            </a:r>
            <a:r>
              <a:rPr lang="ru-RU" sz="2400" dirty="0">
                <a:solidFill>
                  <a:srgbClr val="002060"/>
                </a:solidFill>
              </a:rPr>
              <a:t>к </a:t>
            </a:r>
            <a:r>
              <a:rPr lang="ru-RU" sz="2400" b="1" dirty="0">
                <a:solidFill>
                  <a:srgbClr val="002060"/>
                </a:solidFill>
              </a:rPr>
              <a:t>осознанию</a:t>
            </a:r>
            <a:r>
              <a:rPr lang="ru-RU" sz="2400" dirty="0">
                <a:solidFill>
                  <a:srgbClr val="002060"/>
                </a:solidFill>
              </a:rPr>
              <a:t>, как важно ценить и уважать свою Родину. У детей появился ярко выраженный интерес к своему </a:t>
            </a:r>
            <a:r>
              <a:rPr lang="ru-RU" sz="2400" dirty="0" smtClean="0">
                <a:solidFill>
                  <a:srgbClr val="002060"/>
                </a:solidFill>
              </a:rPr>
              <a:t>городу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увеличился </a:t>
            </a:r>
            <a:r>
              <a:rPr lang="ru-RU" sz="2400" dirty="0">
                <a:solidFill>
                  <a:srgbClr val="002060"/>
                </a:solidFill>
              </a:rPr>
              <a:t>объем знаний о родном </a:t>
            </a:r>
            <a:r>
              <a:rPr lang="ru-RU" sz="2400" dirty="0" smtClean="0">
                <a:solidFill>
                  <a:srgbClr val="002060"/>
                </a:solidFill>
              </a:rPr>
              <a:t>городе, достопримечательностях, </a:t>
            </a:r>
            <a:r>
              <a:rPr lang="ru-RU" sz="2400" dirty="0">
                <a:solidFill>
                  <a:srgbClr val="002060"/>
                </a:solidFill>
              </a:rPr>
              <a:t>земляках, народных промыслах.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Развились нравственно-патриотические качества: гордость, гуманизм, желания сохранять и приумножать богатства города.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905" y="135077"/>
            <a:ext cx="253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50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7" y="50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3753" y="189746"/>
            <a:ext cx="85195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 Список литературы: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000" dirty="0">
                <a:solidFill>
                  <a:srgbClr val="002060"/>
                </a:solidFill>
                <a:ea typeface="Times New Roman"/>
              </a:rPr>
              <a:t>1. Алёшина Н. В. Знакомство дошкольников с родным городом – М. ТЦ. Сфера, 1999г</a:t>
            </a:r>
            <a:br>
              <a:rPr lang="ru-RU" sz="2000" dirty="0">
                <a:solidFill>
                  <a:srgbClr val="002060"/>
                </a:solidFill>
                <a:ea typeface="Times New Roman"/>
              </a:rPr>
            </a:br>
            <a:r>
              <a:rPr lang="ru-RU" sz="2000" dirty="0">
                <a:solidFill>
                  <a:srgbClr val="002060"/>
                </a:solidFill>
                <a:ea typeface="Times New Roman"/>
              </a:rPr>
              <a:t>2. Алёшина Н. В. Патриотическое воспитание дошкольников – М, ЦГА, 2004</a:t>
            </a:r>
            <a:br>
              <a:rPr lang="ru-RU" sz="2000" dirty="0">
                <a:solidFill>
                  <a:srgbClr val="002060"/>
                </a:solidFill>
                <a:ea typeface="Times New Roman"/>
              </a:rPr>
            </a:br>
            <a:r>
              <a:rPr lang="ru-RU" sz="2000" dirty="0">
                <a:solidFill>
                  <a:srgbClr val="002060"/>
                </a:solidFill>
                <a:ea typeface="Times New Roman"/>
              </a:rPr>
              <a:t>3. Якушева Т. А. Воспитание гражданско-патриотических чувств у ребенка старшего дошкольного возраста // Дошкольная педагогика 2006г, №6</a:t>
            </a:r>
            <a:br>
              <a:rPr lang="ru-RU" sz="2000" dirty="0">
                <a:solidFill>
                  <a:srgbClr val="002060"/>
                </a:solidFill>
                <a:ea typeface="Times New Roman"/>
              </a:rPr>
            </a:br>
            <a:r>
              <a:rPr lang="ru-RU" sz="2000" dirty="0">
                <a:solidFill>
                  <a:srgbClr val="002060"/>
                </a:solidFill>
                <a:ea typeface="Times New Roman"/>
              </a:rPr>
              <a:t>4. </a:t>
            </a:r>
            <a:r>
              <a:rPr lang="ru-RU" sz="2000" dirty="0" err="1">
                <a:solidFill>
                  <a:srgbClr val="002060"/>
                </a:solidFill>
                <a:ea typeface="Times New Roman"/>
              </a:rPr>
              <a:t>Комратова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 Н. Г., Грибова Л. Ф. Патриотическое воспитание детей 4-6 лет: методическое пособие. – М., 2007.</a:t>
            </a:r>
            <a:br>
              <a:rPr lang="ru-RU" sz="2000" dirty="0">
                <a:solidFill>
                  <a:srgbClr val="002060"/>
                </a:solidFill>
                <a:ea typeface="Times New Roman"/>
              </a:rPr>
            </a:br>
            <a:r>
              <a:rPr lang="ru-RU" sz="2000" dirty="0">
                <a:solidFill>
                  <a:srgbClr val="002060"/>
                </a:solidFill>
                <a:ea typeface="Times New Roman"/>
              </a:rPr>
              <a:t>5. «Мы живем в России», гражданско-патриотическое воспитание дошкольников, Москва, Издательство «Скрипторий», 2008г.</a:t>
            </a:r>
            <a:br>
              <a:rPr lang="ru-RU" sz="2000" dirty="0">
                <a:solidFill>
                  <a:srgbClr val="002060"/>
                </a:solidFill>
                <a:ea typeface="Times New Roman"/>
              </a:rPr>
            </a:br>
            <a:r>
              <a:rPr lang="ru-RU" sz="2000" dirty="0">
                <a:solidFill>
                  <a:srgbClr val="002060"/>
                </a:solidFill>
                <a:ea typeface="Times New Roman"/>
              </a:rPr>
              <a:t>6. </a:t>
            </a:r>
            <a:r>
              <a:rPr lang="ru-RU" sz="2000" dirty="0" err="1">
                <a:solidFill>
                  <a:srgbClr val="002060"/>
                </a:solidFill>
                <a:ea typeface="Times New Roman"/>
              </a:rPr>
              <a:t>Рыбалкова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 И. Ознакомление с родным городом как средство патриотического воспитания Дошкольное воспитание 2003г. №6 с 45-55</a:t>
            </a:r>
            <a:br>
              <a:rPr lang="ru-RU" sz="2000" dirty="0">
                <a:solidFill>
                  <a:srgbClr val="002060"/>
                </a:solidFill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b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</a:br>
            <a:endParaRPr lang="ru-RU" sz="2800" b="1" u="sng" dirty="0" smtClean="0">
              <a:solidFill>
                <a:srgbClr val="FF0000"/>
              </a:solidFill>
            </a:endParaRPr>
          </a:p>
          <a:p>
            <a:endParaRPr lang="ru-RU" sz="2800" b="1" u="sng" dirty="0" smtClean="0">
              <a:solidFill>
                <a:srgbClr val="FF0000"/>
              </a:solidFill>
            </a:endParaRPr>
          </a:p>
          <a:p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905" y="135077"/>
            <a:ext cx="253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14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9232" y="40773"/>
            <a:ext cx="826476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Введение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  <a:ea typeface="Times New Roman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Неотъемлемая 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часть любой системы образования - воспитание патриотизма. Патриотизм - это любовь и привязанность к Родине, преданность ей, ответственность за нее, желание трудиться на ее благо, беречь и умножать богатства.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2060"/>
                </a:solidFill>
                <a:ea typeface="Times New Roman"/>
              </a:rPr>
              <a:t>Любовь к Отчизне начинается с любви к своей малой родине - месту, где родился человек. Базовый этап формирования у детей любви к Родине - накопление ими социального опыта жизни в своем городе, усвоение принятых в нем норм поведения, взаимоотношений, приобщение к миру его культуры.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2060"/>
                </a:solidFill>
                <a:ea typeface="Times New Roman"/>
              </a:rPr>
              <a:t>Дошкольное детство можно назвать порой ежедневных открытий. Взрослым следует дарить детям радость этих открытий, наполнив их идеологическим и воспитательным содержанием, которые должны способствовать формированию нравственных основ и чувства патриотизма. Раздвигая горизонты познаваемого детьми, мы зароняем в их сердца искорку любви к родному краю, к 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 Родине</a:t>
            </a:r>
            <a:r>
              <a:rPr lang="ru-RU" sz="2000" dirty="0" smtClean="0">
                <a:solidFill>
                  <a:srgbClr val="002060"/>
                </a:solidFill>
                <a:latin typeface="Arial"/>
                <a:ea typeface="Times New Roman"/>
              </a:rPr>
              <a:t>.                                       </a:t>
            </a:r>
            <a:endParaRPr lang="ru-RU" sz="20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005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7414" y="613528"/>
            <a:ext cx="874541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Times New Roman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014" y="798194"/>
            <a:ext cx="874541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Тип проекта: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открытый</a:t>
            </a:r>
            <a:r>
              <a:rPr lang="ru-RU" sz="2000" dirty="0">
                <a:solidFill>
                  <a:srgbClr val="002060"/>
                </a:solidFill>
              </a:rPr>
              <a:t>, исследовательский, кратковременный.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Осуществляется </a:t>
            </a:r>
            <a:r>
              <a:rPr lang="ru-RU" sz="2000" dirty="0">
                <a:solidFill>
                  <a:srgbClr val="002060"/>
                </a:solidFill>
              </a:rPr>
              <a:t>внутри ДОУ в контакте с семьями воспитанников.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Участники </a:t>
            </a:r>
            <a:r>
              <a:rPr lang="ru-RU" sz="2400" b="1" u="sng" dirty="0">
                <a:solidFill>
                  <a:srgbClr val="FF0000"/>
                </a:solidFill>
              </a:rPr>
              <a:t>проекта: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дети подготовительной группы </a:t>
            </a:r>
            <a:r>
              <a:rPr lang="ru-RU" sz="2000" dirty="0">
                <a:solidFill>
                  <a:srgbClr val="002060"/>
                </a:solidFill>
              </a:rPr>
              <a:t>№ </a:t>
            </a:r>
            <a:r>
              <a:rPr lang="ru-RU" sz="2000" dirty="0" smtClean="0">
                <a:solidFill>
                  <a:srgbClr val="002060"/>
                </a:solidFill>
              </a:rPr>
              <a:t>4, </a:t>
            </a:r>
            <a:r>
              <a:rPr lang="ru-RU" sz="2000" dirty="0">
                <a:solidFill>
                  <a:srgbClr val="002060"/>
                </a:solidFill>
              </a:rPr>
              <a:t>воспитатели, родители.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Срок реализации: краткосрочный (с </a:t>
            </a:r>
            <a:r>
              <a:rPr lang="ru-RU" sz="2000" dirty="0" smtClean="0">
                <a:solidFill>
                  <a:srgbClr val="002060"/>
                </a:solidFill>
              </a:rPr>
              <a:t>04.09.17 </a:t>
            </a:r>
            <a:r>
              <a:rPr lang="ru-RU" sz="2000" dirty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15.09.17)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139" y="3184213"/>
            <a:ext cx="3960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rgbClr val="FF0000"/>
                </a:solidFill>
              </a:rPr>
              <a:t>Вспитатели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Шевченко Г.Н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2000" dirty="0" err="1" smtClean="0">
                <a:solidFill>
                  <a:srgbClr val="002060"/>
                </a:solidFill>
              </a:rPr>
              <a:t>Аветисян</a:t>
            </a:r>
            <a:r>
              <a:rPr lang="ru-RU" sz="2000" dirty="0" smtClean="0">
                <a:solidFill>
                  <a:srgbClr val="002060"/>
                </a:solidFill>
              </a:rPr>
              <a:t> Е.С.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3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7414" y="613528"/>
            <a:ext cx="874541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Times New Roman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399" y="387885"/>
            <a:ext cx="89916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Актуальность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 огромном мире у каждого есть своя малая Родина, и мы несем по жизни в сердце ее частицу. Воспитать в ребенке патриотические чувства означает воспитать привязанность и любовь к малой Родине. И если мы хотим, чтобы наши дети полюбили свою страну, нам необходимо сделать немало, чтобы они полюбили то место, где родились и </a:t>
            </a:r>
            <a:r>
              <a:rPr lang="ru-RU" sz="2000" dirty="0" smtClean="0">
                <a:solidFill>
                  <a:srgbClr val="002060"/>
                </a:solidFill>
              </a:rPr>
              <a:t>живут. Чтобы </a:t>
            </a:r>
            <a:r>
              <a:rPr lang="ru-RU" sz="2000" dirty="0">
                <a:solidFill>
                  <a:srgbClr val="002060"/>
                </a:solidFill>
              </a:rPr>
              <a:t>вызвать интерес к родному городу, необходим подбор материала, который был бы доступен для восприятия ребенка, оставлял яркие впечатления. </a:t>
            </a:r>
            <a:r>
              <a:rPr lang="ru-RU" sz="2000" dirty="0" smtClean="0">
                <a:solidFill>
                  <a:srgbClr val="002060"/>
                </a:solidFill>
              </a:rPr>
              <a:t>Полученные </a:t>
            </a:r>
            <a:r>
              <a:rPr lang="ru-RU" sz="2000" dirty="0">
                <a:solidFill>
                  <a:srgbClr val="002060"/>
                </a:solidFill>
              </a:rPr>
              <a:t>знания о родном городе будут </a:t>
            </a:r>
            <a:r>
              <a:rPr lang="ru-RU" sz="2000" dirty="0" smtClean="0">
                <a:solidFill>
                  <a:srgbClr val="002060"/>
                </a:solidFill>
              </a:rPr>
              <a:t> способствовать </a:t>
            </a:r>
            <a:r>
              <a:rPr lang="ru-RU" sz="2000" dirty="0">
                <a:solidFill>
                  <a:srgbClr val="002060"/>
                </a:solidFill>
              </a:rPr>
              <a:t>воспитанию у дошкольников таких чувств как </a:t>
            </a:r>
            <a:r>
              <a:rPr lang="ru-RU" sz="2000" dirty="0" smtClean="0">
                <a:solidFill>
                  <a:srgbClr val="002060"/>
                </a:solidFill>
              </a:rPr>
              <a:t>привязанность</a:t>
            </a:r>
            <a:r>
              <a:rPr lang="ru-RU" sz="2000" dirty="0">
                <a:solidFill>
                  <a:srgbClr val="002060"/>
                </a:solidFill>
              </a:rPr>
              <a:t>, любовь к </a:t>
            </a:r>
            <a:r>
              <a:rPr lang="ru-RU" sz="2000" dirty="0" smtClean="0">
                <a:solidFill>
                  <a:srgbClr val="002060"/>
                </a:solidFill>
              </a:rPr>
              <a:t>родному краю.  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 Проект «Азов – крупиночка России» </a:t>
            </a:r>
            <a:r>
              <a:rPr lang="ru-RU" sz="2000" dirty="0">
                <a:solidFill>
                  <a:srgbClr val="002060"/>
                </a:solidFill>
              </a:rPr>
              <a:t>был разработан к </a:t>
            </a:r>
            <a:r>
              <a:rPr lang="ru-RU" sz="2000" dirty="0" smtClean="0">
                <a:solidFill>
                  <a:srgbClr val="002060"/>
                </a:solidFill>
              </a:rPr>
              <a:t>950-летию </a:t>
            </a:r>
            <a:r>
              <a:rPr lang="ru-RU" sz="2000" dirty="0">
                <a:solidFill>
                  <a:srgbClr val="002060"/>
                </a:solidFill>
              </a:rPr>
              <a:t>города </a:t>
            </a:r>
            <a:r>
              <a:rPr lang="ru-RU" sz="2000" dirty="0" smtClean="0">
                <a:solidFill>
                  <a:srgbClr val="002060"/>
                </a:solidFill>
              </a:rPr>
              <a:t>Азова.  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Данный </a:t>
            </a:r>
            <a:r>
              <a:rPr lang="ru-RU" sz="2000" dirty="0">
                <a:solidFill>
                  <a:srgbClr val="002060"/>
                </a:solidFill>
              </a:rPr>
              <a:t>проект стал эффективным в формировании системного подхода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воспитанию </a:t>
            </a:r>
            <a:r>
              <a:rPr lang="ru-RU" sz="2000" dirty="0">
                <a:solidFill>
                  <a:srgbClr val="002060"/>
                </a:solidFill>
              </a:rPr>
              <a:t>у детей старшего дошкольного возраста любви к родному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городу</a:t>
            </a:r>
            <a:r>
              <a:rPr lang="ru-RU" sz="2000" dirty="0">
                <a:solidFill>
                  <a:srgbClr val="002060"/>
                </a:solidFill>
              </a:rPr>
              <a:t>. Проект составлен на основе </a:t>
            </a:r>
            <a:r>
              <a:rPr lang="ru-RU" sz="2000" dirty="0" smtClean="0">
                <a:solidFill>
                  <a:srgbClr val="002060"/>
                </a:solidFill>
              </a:rPr>
              <a:t>личностно- </a:t>
            </a:r>
            <a:r>
              <a:rPr lang="ru-RU" sz="2000" dirty="0">
                <a:solidFill>
                  <a:srgbClr val="002060"/>
                </a:solidFill>
              </a:rPr>
              <a:t>ориентированного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взаимодействия</a:t>
            </a:r>
            <a:r>
              <a:rPr lang="ru-RU" sz="2000" dirty="0">
                <a:solidFill>
                  <a:srgbClr val="002060"/>
                </a:solidFill>
              </a:rPr>
              <a:t>, интеграции средств, методов и различных видов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деятельности </a:t>
            </a:r>
            <a:r>
              <a:rPr lang="ru-RU" sz="2000" dirty="0">
                <a:solidFill>
                  <a:srgbClr val="002060"/>
                </a:solidFill>
              </a:rPr>
              <a:t>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139" y="3184213"/>
            <a:ext cx="3960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77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108" y="91478"/>
            <a:ext cx="8311661" cy="643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Цель проекта: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и приобщение дошкольников к истории и культуре родного города, местным достопримечательностям, воспитание любви и привязанности к родному краю. </a:t>
            </a:r>
            <a:endParaRPr lang="ru-RU" sz="2000" dirty="0" smtClean="0">
              <a:solidFill>
                <a:srgbClr val="002060"/>
              </a:solidFill>
              <a:ea typeface="Times New Roman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Содействовать 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развитию у детей познавательного интереса и познавательной деятельности, расширять кругозор дошкольников. </a:t>
            </a:r>
            <a:endParaRPr lang="ru-RU" sz="2000" dirty="0" smtClean="0">
              <a:solidFill>
                <a:srgbClr val="002060"/>
              </a:solidFill>
              <a:ea typeface="Times New Roman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2060"/>
                </a:solidFill>
                <a:ea typeface="Times New Roman"/>
              </a:rPr>
              <a:t>Познакомить детей с знаменитыми земляками и главными достопримечательностями города  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Азова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2060"/>
                </a:solidFill>
                <a:ea typeface="Times New Roman"/>
              </a:rPr>
              <a:t>Развивать связную речь детей; обогащать и активизировать словарь детей 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  Воспитывать 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у детей гордость за свою малую Родину, любовь к родному городу, желание его видеть красивым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              Формировать 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партнёрские отношения между педагогами,  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                           родителями 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и детьми</a:t>
            </a:r>
            <a:endParaRPr lang="ru-RU" sz="2000" dirty="0" smtClean="0">
              <a:solidFill>
                <a:srgbClr val="002060"/>
              </a:solidFill>
              <a:ea typeface="Times New Roman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endParaRPr lang="ru-RU" sz="2000" dirty="0">
              <a:solidFill>
                <a:srgbClr val="7030A0"/>
              </a:solidFill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7323" y="3903345"/>
            <a:ext cx="611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0836" y="1625043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125"/>
              </a:spcBef>
              <a:spcAft>
                <a:spcPts val="1125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Задачи:</a:t>
            </a:r>
            <a:endParaRPr lang="ru-RU" sz="2400" b="1" u="sng" dirty="0">
              <a:solidFill>
                <a:srgbClr val="FF0000"/>
              </a:solidFill>
              <a:latin typeface="Georgia" panose="02040502050405020303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204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7414" y="613528"/>
            <a:ext cx="874541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Times New Roman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0246" y="806013"/>
            <a:ext cx="71393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>
                <a:solidFill>
                  <a:srgbClr val="FF0000"/>
                </a:solidFill>
              </a:rPr>
              <a:t>Ресурсное обеспечение: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Открытки, буклеты, фотографии </a:t>
            </a:r>
            <a:r>
              <a:rPr lang="ru-RU" sz="2000" dirty="0" smtClean="0">
                <a:solidFill>
                  <a:srgbClr val="002060"/>
                </a:solidFill>
              </a:rPr>
              <a:t>о родном </a:t>
            </a:r>
            <a:r>
              <a:rPr lang="ru-RU" sz="2000" dirty="0">
                <a:solidFill>
                  <a:srgbClr val="002060"/>
                </a:solidFill>
              </a:rPr>
              <a:t>городе, крае</a:t>
            </a:r>
          </a:p>
          <a:p>
            <a:pPr lvl="0"/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Фотографии </a:t>
            </a:r>
            <a:r>
              <a:rPr lang="ru-RU" sz="2000" dirty="0">
                <a:solidFill>
                  <a:srgbClr val="002060"/>
                </a:solidFill>
              </a:rPr>
              <a:t>улиц родного города</a:t>
            </a:r>
          </a:p>
          <a:p>
            <a:pPr lvl="0"/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Альбомы </a:t>
            </a:r>
            <a:r>
              <a:rPr lang="ru-RU" sz="2000" dirty="0">
                <a:solidFill>
                  <a:srgbClr val="002060"/>
                </a:solidFill>
              </a:rPr>
              <a:t>с видами улиц, на которых находятся знакомые всем здания, архитектурные ансамбли, памятники.</a:t>
            </a:r>
          </a:p>
          <a:p>
            <a:pPr lvl="0"/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Слайды</a:t>
            </a:r>
            <a:r>
              <a:rPr lang="ru-RU" sz="2000" dirty="0">
                <a:solidFill>
                  <a:srgbClr val="002060"/>
                </a:solidFill>
              </a:rPr>
              <a:t>, фильмы о памятных местах «малой Родины»</a:t>
            </a:r>
          </a:p>
          <a:p>
            <a:pPr lvl="0"/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Художественные </a:t>
            </a:r>
            <a:r>
              <a:rPr lang="ru-RU" sz="2000" dirty="0">
                <a:solidFill>
                  <a:srgbClr val="002060"/>
                </a:solidFill>
              </a:rPr>
              <a:t>произведения и литературные </a:t>
            </a:r>
            <a:r>
              <a:rPr lang="ru-RU" sz="2000" dirty="0" smtClean="0">
                <a:solidFill>
                  <a:srgbClr val="002060"/>
                </a:solidFill>
              </a:rPr>
              <a:t>материалы</a:t>
            </a:r>
          </a:p>
          <a:p>
            <a:pPr lvl="0"/>
            <a:endParaRPr lang="ru-RU" sz="2000" dirty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Экскурсии по городу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2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676" y="376026"/>
            <a:ext cx="894470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Ожидаемые  результаты:</a:t>
            </a:r>
          </a:p>
          <a:p>
            <a:endParaRPr lang="ru-RU" sz="2400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1. Дети </a:t>
            </a:r>
            <a:r>
              <a:rPr lang="ru-RU" sz="2000" dirty="0">
                <a:solidFill>
                  <a:srgbClr val="002060"/>
                </a:solidFill>
              </a:rPr>
              <a:t>знают название города и </a:t>
            </a:r>
            <a:r>
              <a:rPr lang="ru-RU" sz="2000" dirty="0" smtClean="0">
                <a:solidFill>
                  <a:srgbClr val="002060"/>
                </a:solidFill>
              </a:rPr>
              <a:t>могут объясняют </a:t>
            </a:r>
            <a:r>
              <a:rPr lang="ru-RU" sz="2000" dirty="0">
                <a:solidFill>
                  <a:srgbClr val="002060"/>
                </a:solidFill>
              </a:rPr>
              <a:t>его происхождение.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2. </a:t>
            </a:r>
            <a:r>
              <a:rPr lang="ru-RU" sz="2000" dirty="0" smtClean="0">
                <a:solidFill>
                  <a:srgbClr val="002060"/>
                </a:solidFill>
              </a:rPr>
              <a:t>Рассказать </a:t>
            </a:r>
            <a:r>
              <a:rPr lang="ru-RU" sz="2000" dirty="0">
                <a:solidFill>
                  <a:srgbClr val="002060"/>
                </a:solidFill>
              </a:rPr>
              <a:t>о </a:t>
            </a:r>
            <a:r>
              <a:rPr lang="ru-RU" sz="2000" dirty="0" smtClean="0">
                <a:solidFill>
                  <a:srgbClr val="002060"/>
                </a:solidFill>
              </a:rPr>
              <a:t>зданиях и </a:t>
            </a:r>
            <a:r>
              <a:rPr lang="ru-RU" sz="2000" dirty="0">
                <a:solidFill>
                  <a:srgbClr val="002060"/>
                </a:solidFill>
              </a:rPr>
              <a:t>достопримечательностях города.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3</a:t>
            </a:r>
            <a:r>
              <a:rPr lang="ru-RU" sz="2000" dirty="0" smtClean="0">
                <a:solidFill>
                  <a:srgbClr val="002060"/>
                </a:solidFill>
              </a:rPr>
              <a:t>. Представление о знаменитых </a:t>
            </a:r>
            <a:r>
              <a:rPr lang="ru-RU" sz="2000" dirty="0">
                <a:solidFill>
                  <a:srgbClr val="002060"/>
                </a:solidFill>
              </a:rPr>
              <a:t>земляках.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2. </a:t>
            </a:r>
            <a:r>
              <a:rPr lang="ru-RU" sz="2000" dirty="0" smtClean="0">
                <a:solidFill>
                  <a:srgbClr val="002060"/>
                </a:solidFill>
              </a:rPr>
              <a:t>Владеть </a:t>
            </a:r>
            <a:r>
              <a:rPr lang="ru-RU" sz="2000" dirty="0">
                <a:solidFill>
                  <a:srgbClr val="002060"/>
                </a:solidFill>
              </a:rPr>
              <a:t>и активно </a:t>
            </a:r>
            <a:r>
              <a:rPr lang="ru-RU" sz="2000" dirty="0" smtClean="0">
                <a:solidFill>
                  <a:srgbClr val="002060"/>
                </a:solidFill>
              </a:rPr>
              <a:t>использовать словарь по данной теме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5.  Получить доступные возрасту знания об истории родного края. 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6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Навыки </a:t>
            </a:r>
            <a:r>
              <a:rPr lang="ru-RU" sz="2000" dirty="0">
                <a:solidFill>
                  <a:srgbClr val="002060"/>
                </a:solidFill>
              </a:rPr>
              <a:t>социального общения со взрослыми. </a:t>
            </a:r>
          </a:p>
          <a:p>
            <a:r>
              <a:rPr lang="ru-RU" sz="2000" dirty="0">
                <a:solidFill>
                  <a:srgbClr val="002060"/>
                </a:solidFill>
              </a:rPr>
              <a:t>7. </a:t>
            </a:r>
            <a:r>
              <a:rPr lang="ru-RU" sz="2000" dirty="0" smtClean="0">
                <a:solidFill>
                  <a:srgbClr val="002060"/>
                </a:solidFill>
              </a:rPr>
              <a:t> Создание условий, способствующих </a:t>
            </a:r>
            <a:r>
              <a:rPr lang="ru-RU" sz="2000" dirty="0">
                <a:solidFill>
                  <a:srgbClr val="002060"/>
                </a:solidFill>
              </a:rPr>
              <a:t>расширению и углублению знаний дошкольников о городе.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676" y="44506"/>
            <a:ext cx="87102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endParaRPr lang="ru-RU" sz="2000" dirty="0">
              <a:solidFill>
                <a:srgbClr val="7030A0"/>
              </a:solidFill>
            </a:endParaRPr>
          </a:p>
          <a:p>
            <a:pPr lvl="0"/>
            <a:endParaRPr lang="ru-RU" sz="2000" dirty="0">
              <a:solidFill>
                <a:srgbClr val="7030A0"/>
              </a:solidFill>
            </a:endParaRPr>
          </a:p>
          <a:p>
            <a:pPr lvl="0"/>
            <a:r>
              <a:rPr lang="ru-RU" sz="2000" b="1" dirty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9227" y="563533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4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568" y="16310"/>
            <a:ext cx="887437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Содержание </a:t>
            </a:r>
            <a:r>
              <a:rPr lang="ru-RU" sz="2400" b="1" dirty="0">
                <a:solidFill>
                  <a:srgbClr val="0070C0"/>
                </a:solidFill>
              </a:rPr>
              <a:t>проекта</a:t>
            </a:r>
          </a:p>
          <a:p>
            <a:r>
              <a:rPr lang="ru-RU" sz="2400" b="1" u="sng" dirty="0">
                <a:solidFill>
                  <a:srgbClr val="FF0000"/>
                </a:solidFill>
              </a:rPr>
              <a:t>Подготовительный этап:</a:t>
            </a:r>
          </a:p>
          <a:p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sz="2000" dirty="0">
                <a:solidFill>
                  <a:srgbClr val="002060"/>
                </a:solidFill>
              </a:rPr>
              <a:t>выявить уровень знаний детей о родном городе с помощью вопросов, бесед;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• составление списков информационных источников, справочников, методической литературы, художественной литературы;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• подготовка необходимых печатных материалов;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• информирование родителей об участии детей в проекте, вовлечение их в проект;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• определение времени для работы над проектом;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• подборка интернет ресурсов, сохранение ссылок;</a:t>
            </a:r>
          </a:p>
          <a:p>
            <a:r>
              <a:rPr lang="ru-RU" sz="2400" b="1" u="sng" dirty="0">
                <a:solidFill>
                  <a:srgbClr val="00B050"/>
                </a:solidFill>
              </a:rPr>
              <a:t>План действий: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• Постановка проблемы: Что мы знаем о родном городе? Что хотим узнать?</a:t>
            </a:r>
          </a:p>
          <a:p>
            <a:r>
              <a:rPr lang="ru-RU" sz="2000" dirty="0">
                <a:solidFill>
                  <a:srgbClr val="002060"/>
                </a:solidFill>
              </a:rPr>
              <a:t>• Определение предстоящей деятельности: Как нам найти ответы на вопросы?</a:t>
            </a:r>
          </a:p>
          <a:p>
            <a:r>
              <a:rPr lang="ru-RU" sz="2000" dirty="0">
                <a:solidFill>
                  <a:srgbClr val="002060"/>
                </a:solidFill>
              </a:rPr>
              <a:t>• Планирование деятельности детьми совместно с взрослыми, определение средств и способов реализации проекта.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• </a:t>
            </a:r>
            <a:r>
              <a:rPr lang="ru-RU" sz="2000" dirty="0">
                <a:solidFill>
                  <a:srgbClr val="002060"/>
                </a:solidFill>
              </a:rPr>
              <a:t>Выполнение проекта детьми и взрослыми.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• </a:t>
            </a:r>
            <a:r>
              <a:rPr lang="ru-RU" sz="2000" dirty="0">
                <a:solidFill>
                  <a:srgbClr val="002060"/>
                </a:solidFill>
              </a:rPr>
              <a:t>Обсуждение результатов.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• </a:t>
            </a:r>
            <a:r>
              <a:rPr lang="ru-RU" sz="2000" dirty="0">
                <a:solidFill>
                  <a:srgbClr val="002060"/>
                </a:solidFill>
              </a:rPr>
              <a:t>Определение перспектив проектирования.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55334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415" y="43190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Практический</a:t>
            </a: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этап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676" y="566410"/>
            <a:ext cx="880403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>
                <a:solidFill>
                  <a:srgbClr val="002060"/>
                </a:solidFill>
              </a:rPr>
              <a:t>Формировать устойчивый интерес и заботливое отношение к родному городу, чувство патриотизма, чувство гордости быть гражданином города  </a:t>
            </a:r>
            <a:r>
              <a:rPr lang="ru-RU" sz="2000" dirty="0" smtClean="0">
                <a:solidFill>
                  <a:srgbClr val="002060"/>
                </a:solidFill>
              </a:rPr>
              <a:t>Азова. </a:t>
            </a:r>
            <a:r>
              <a:rPr lang="ru-RU" sz="2000" dirty="0">
                <a:solidFill>
                  <a:srgbClr val="002060"/>
                </a:solidFill>
              </a:rPr>
              <a:t>Расширять представления детей о достопримечательностях родного </a:t>
            </a:r>
            <a:r>
              <a:rPr lang="ru-RU" sz="2000" dirty="0" smtClean="0">
                <a:solidFill>
                  <a:srgbClr val="002060"/>
                </a:solidFill>
              </a:rPr>
              <a:t>города.  </a:t>
            </a:r>
            <a:r>
              <a:rPr lang="ru-RU" sz="2000" dirty="0">
                <a:solidFill>
                  <a:srgbClr val="002060"/>
                </a:solidFill>
              </a:rPr>
              <a:t>Формировать восприятие целостной картины мира, расширять кругозор детей; познакомить с именами людей прославивших родной город.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Непосредственно образовательная деятельность.</a:t>
            </a:r>
            <a:br>
              <a:rPr lang="ru-RU" sz="2000" b="1" u="sng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Тема</a:t>
            </a:r>
            <a:r>
              <a:rPr lang="ru-RU" sz="2000" b="1" dirty="0">
                <a:solidFill>
                  <a:srgbClr val="00B050"/>
                </a:solidFill>
              </a:rPr>
              <a:t>: «Приезжайте в наш город».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(</a:t>
            </a:r>
            <a:r>
              <a:rPr lang="ru-RU" sz="2000" dirty="0">
                <a:solidFill>
                  <a:srgbClr val="002060"/>
                </a:solidFill>
              </a:rPr>
              <a:t>Продолжать учить детей составлять описательные рассказы по памяти, совершенствовать навыки монологической речи.)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Рисование «Город </a:t>
            </a:r>
            <a:r>
              <a:rPr lang="ru-RU" sz="2000" b="1" dirty="0" smtClean="0">
                <a:solidFill>
                  <a:srgbClr val="00B050"/>
                </a:solidFill>
              </a:rPr>
              <a:t>Азов </a:t>
            </a:r>
            <a:r>
              <a:rPr lang="ru-RU" sz="2000" b="1" dirty="0">
                <a:solidFill>
                  <a:srgbClr val="00B050"/>
                </a:solidFill>
              </a:rPr>
              <a:t>вечером».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Продолжать формировать представление об архитектуре родного </a:t>
            </a:r>
            <a:r>
              <a:rPr lang="ru-RU" sz="2000" dirty="0" smtClean="0">
                <a:solidFill>
                  <a:srgbClr val="002060"/>
                </a:solidFill>
              </a:rPr>
              <a:t>города. Учить </a:t>
            </a:r>
            <a:r>
              <a:rPr lang="ru-RU" sz="2000" dirty="0">
                <a:solidFill>
                  <a:srgbClr val="002060"/>
                </a:solidFill>
              </a:rPr>
              <a:t>передавать в рисунке образ вечернего города - дома светлее неба, в окнах горят разноцветные огни. Развивать чувство композиции, цвета.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</a:t>
            </a:r>
            <a:r>
              <a:rPr lang="ru-RU" sz="2000" b="1" dirty="0" smtClean="0">
                <a:solidFill>
                  <a:srgbClr val="00B050"/>
                </a:solidFill>
              </a:rPr>
              <a:t>Аппликация</a:t>
            </a:r>
            <a:r>
              <a:rPr lang="ru-RU" sz="2000" b="1" dirty="0">
                <a:solidFill>
                  <a:srgbClr val="00B050"/>
                </a:solidFill>
              </a:rPr>
              <a:t>.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</a:t>
            </a: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>
                <a:solidFill>
                  <a:srgbClr val="002060"/>
                </a:solidFill>
              </a:rPr>
              <a:t>Фонтан в нашем городе».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 Расширять </a:t>
            </a:r>
            <a:r>
              <a:rPr lang="ru-RU" sz="2000" dirty="0">
                <a:solidFill>
                  <a:srgbClr val="002060"/>
                </a:solidFill>
              </a:rPr>
              <a:t>представление у детей об архитектуре нашего города.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Учить </a:t>
            </a:r>
            <a:r>
              <a:rPr lang="ru-RU" sz="2000" dirty="0">
                <a:solidFill>
                  <a:srgbClr val="002060"/>
                </a:solidFill>
              </a:rPr>
              <a:t>передавать в симметричное строение нашего фонтана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773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1043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HP-PC</cp:lastModifiedBy>
  <cp:revision>40</cp:revision>
  <dcterms:created xsi:type="dcterms:W3CDTF">2016-05-05T22:04:12Z</dcterms:created>
  <dcterms:modified xsi:type="dcterms:W3CDTF">2021-02-10T17:21:17Z</dcterms:modified>
</cp:coreProperties>
</file>