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86" r:id="rId4"/>
    <p:sldId id="275" r:id="rId5"/>
    <p:sldId id="280" r:id="rId6"/>
    <p:sldId id="290" r:id="rId7"/>
    <p:sldId id="288" r:id="rId8"/>
    <p:sldId id="287" r:id="rId9"/>
    <p:sldId id="267" r:id="rId10"/>
    <p:sldId id="289" r:id="rId11"/>
  </p:sldIdLst>
  <p:sldSz cx="9144000" cy="6858000" type="screen4x3"/>
  <p:notesSz cx="6858000" cy="9144000"/>
  <p:embeddedFontLst>
    <p:embeddedFont>
      <p:font typeface="Rubius" charset="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66"/>
    <a:srgbClr val="8D1E1B"/>
    <a:srgbClr val="000099"/>
    <a:srgbClr val="3333CC"/>
    <a:srgbClr val="C42A26"/>
    <a:srgbClr val="000050"/>
    <a:srgbClr val="FFFFCC"/>
    <a:srgbClr val="006600"/>
    <a:srgbClr val="A4232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5649" y="1844824"/>
            <a:ext cx="5752702" cy="263450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90000"/>
              </a:lnSpc>
            </a:pPr>
            <a:r>
              <a:rPr lang="ru-RU" sz="3200" b="1" dirty="0" err="1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Индивидульное</a:t>
            </a:r>
            <a:r>
              <a:rPr lang="ru-RU" sz="32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занятие</a:t>
            </a:r>
            <a:r>
              <a:rPr lang="ru-RU" sz="54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66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/>
            </a:r>
            <a:br>
              <a:rPr lang="ru-RU" sz="54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66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</a:br>
            <a:r>
              <a:rPr lang="ru-RU" sz="54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66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Автоматизация </a:t>
            </a:r>
            <a:r>
              <a:rPr lang="ru-RU" sz="5400" b="1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C0066"/>
                </a:solidFill>
                <a:effectLst>
                  <a:reflection blurRad="6350" stA="55000" endA="300" endPos="45500" dir="5400000" sy="-100000" algn="bl" rotWithShape="0"/>
                </a:effectLst>
                <a:latin typeface="Rubius" pitchFamily="2" charset="0"/>
              </a:rPr>
              <a:t>звука Л </a:t>
            </a:r>
            <a:endParaRPr lang="ru-RU" sz="5400" b="1" dirty="0">
              <a:ln w="9525">
                <a:solidFill>
                  <a:srgbClr val="000050"/>
                </a:solidFill>
              </a:ln>
              <a:gradFill>
                <a:gsLst>
                  <a:gs pos="90000">
                    <a:srgbClr val="000099"/>
                  </a:gs>
                  <a:gs pos="9000">
                    <a:srgbClr val="000099"/>
                  </a:gs>
                  <a:gs pos="28000">
                    <a:srgbClr val="FFFFCC"/>
                  </a:gs>
                  <a:gs pos="46673">
                    <a:srgbClr val="000099"/>
                  </a:gs>
                  <a:gs pos="72000">
                    <a:srgbClr val="FFFFCC"/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Rubius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725144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 Польских </a:t>
            </a:r>
            <a:r>
              <a:rPr lang="ru-RU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С.А.</a:t>
            </a:r>
          </a:p>
          <a:p>
            <a:pPr algn="ctr"/>
            <a:r>
              <a:rPr lang="ru-RU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БДОУ </a:t>
            </a:r>
            <a:r>
              <a:rPr lang="ru-RU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Омска «Детский сад №207 комбинированного вида»</a:t>
            </a:r>
            <a:endParaRPr lang="ru-RU" sz="2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И ПОВТОРИ </a:t>
            </a:r>
            <a:b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РАССКАЗ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19675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D1E1B"/>
                </a:solidFill>
              </a:rPr>
              <a:t>Кукла</a:t>
            </a:r>
          </a:p>
          <a:p>
            <a:r>
              <a:rPr lang="ru-RU" sz="2400" b="1" dirty="0" smtClean="0">
                <a:solidFill>
                  <a:srgbClr val="8D1E1B"/>
                </a:solidFill>
              </a:rPr>
              <a:t>У Аллы была кукла. Алла звала куклу Ладой. У куклы – голубые глаза и длинные волосы. Алла катала куклу на велосипеде. Кукла упала в лужу и испачкалась. Алла  долго мыла Ладу мылом, одела на неё голубое платье и завязала ей белые банты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36" name="Picture 12" descr="https://thumbs.dreamstime.com/z/set-vector-icons-small-children-bicycles-set-vector-icons-small-children-ride-bikes-175430226.jpg"/>
          <p:cNvPicPr>
            <a:picLocks noChangeAspect="1" noChangeArrowheads="1"/>
          </p:cNvPicPr>
          <p:nvPr/>
        </p:nvPicPr>
        <p:blipFill>
          <a:blip r:embed="rId2" cstate="print"/>
          <a:srcRect l="7540" t="55357" r="52874" b="8929"/>
          <a:stretch>
            <a:fillRect/>
          </a:stretch>
        </p:blipFill>
        <p:spPr bwMode="auto">
          <a:xfrm>
            <a:off x="4139952" y="3573016"/>
            <a:ext cx="302433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 ДЕТСКИЙ САД\Звукопроизношение\Л\АЛЬБОМ Л\ОБЛАКА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162"/>
          <a:stretch>
            <a:fillRect/>
          </a:stretch>
        </p:blipFill>
        <p:spPr bwMode="auto">
          <a:xfrm>
            <a:off x="179512" y="188640"/>
            <a:ext cx="8799119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6064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ЛЕТИМ К ОБЛАКАМ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6139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КАРТИНКИ</a:t>
            </a:r>
            <a:b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/>
        </p:nvSpPr>
        <p:spPr>
          <a:xfrm>
            <a:off x="462372" y="1180319"/>
            <a:ext cx="8219256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</p:txBody>
      </p:sp>
      <p:pic>
        <p:nvPicPr>
          <p:cNvPr id="5" name="Picture 2" descr="F:\логопедия\презентации\Презентации картинки\предметы\kartinki-photoshop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73974"/>
            <a:ext cx="1800200" cy="13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060848"/>
            <a:ext cx="129810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23728" y="2060848"/>
            <a:ext cx="1440160" cy="41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ЛАМПА</a:t>
            </a:r>
          </a:p>
        </p:txBody>
      </p:sp>
      <p:pic>
        <p:nvPicPr>
          <p:cNvPr id="9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96952"/>
            <a:ext cx="2304256" cy="138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&amp;Kcy;&amp;acy;&amp;rcy;&amp;tcy;&amp;icy;&amp;ncy;&amp;kcy;&amp;icy; &amp;pcy;&amp;ocy; &amp;zcy;&amp;acy;&amp;pcy;&amp;rcy;&amp;ocy;&amp;scy;&amp;ucy; &amp;Lcy;&amp;Acy;&amp;Mcy;&amp;Pcy;&amp;A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780928"/>
            <a:ext cx="1655043" cy="16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635896" y="1988840"/>
            <a:ext cx="159452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ЛОДКА</a:t>
            </a:r>
          </a:p>
        </p:txBody>
      </p:sp>
      <p:pic>
        <p:nvPicPr>
          <p:cNvPr id="12" name="Picture 4" descr="https://png.rinvik.ru/files/vid-sverhu-narisovannaya-lup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1" y="2924944"/>
            <a:ext cx="1346362" cy="108012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292080" y="1916832"/>
            <a:ext cx="1738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ЛУПА</a:t>
            </a:r>
          </a:p>
        </p:txBody>
      </p:sp>
      <p:pic>
        <p:nvPicPr>
          <p:cNvPr id="14" name="Picture 4" descr="H:\мой альбом по автоматизации\л\картинки\5rSZVL_xFaw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2636912"/>
            <a:ext cx="1871861" cy="160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092280" y="1916832"/>
            <a:ext cx="1378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ЛЫЖИ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501317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 и повтори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1594520" cy="432048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CC0066"/>
                </a:solidFill>
              </a:rPr>
              <a:t>Ю – ЛА </a:t>
            </a:r>
          </a:p>
        </p:txBody>
      </p:sp>
      <p:pic>
        <p:nvPicPr>
          <p:cNvPr id="79874" name="Picture 22" descr="baby toy 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72816"/>
            <a:ext cx="1390980" cy="1912218"/>
          </a:xfrm>
        </p:spPr>
      </p:pic>
      <p:sp>
        <p:nvSpPr>
          <p:cNvPr id="4" name="TextBox 3"/>
          <p:cNvSpPr txBox="1"/>
          <p:nvPr/>
        </p:nvSpPr>
        <p:spPr>
          <a:xfrm>
            <a:off x="1763688" y="33265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  </a:t>
            </a:r>
            <a:r>
              <a:rPr lang="ru-RU" sz="3200" b="1" dirty="0" smtClean="0">
                <a:solidFill>
                  <a:srgbClr val="CC0066"/>
                </a:solidFill>
              </a:rPr>
              <a:t> </a:t>
            </a:r>
            <a:endParaRPr lang="ru-RU" sz="3200" b="1" dirty="0">
              <a:solidFill>
                <a:srgbClr val="CC0066"/>
              </a:solidFill>
            </a:endParaRPr>
          </a:p>
        </p:txBody>
      </p:sp>
      <p:pic>
        <p:nvPicPr>
          <p:cNvPr id="5" name="Рисунок 5" descr="D:\Логопедия\Картинки\Январь 2011\11949850521159759855utensile_sega_architetto_01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44824"/>
            <a:ext cx="1832078" cy="171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83768" y="1124744"/>
            <a:ext cx="1921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+mj-lt"/>
              </a:rPr>
              <a:t>ПИ – ЛА </a:t>
            </a:r>
            <a:endParaRPr lang="ru-RU" sz="2400" b="1" dirty="0">
              <a:solidFill>
                <a:srgbClr val="CC0066"/>
              </a:solidFill>
              <a:latin typeface="+mj-lt"/>
            </a:endParaRPr>
          </a:p>
        </p:txBody>
      </p:sp>
      <p:pic>
        <p:nvPicPr>
          <p:cNvPr id="7" name="Picture 8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700808"/>
            <a:ext cx="2592834" cy="176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860032" y="1124744"/>
            <a:ext cx="2448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+mj-lt"/>
              </a:rPr>
              <a:t>ПИ – ЛОТ </a:t>
            </a:r>
            <a:endParaRPr lang="ru-RU" sz="2400" b="1" dirty="0">
              <a:solidFill>
                <a:srgbClr val="CC0066"/>
              </a:solidFill>
              <a:latin typeface="+mj-lt"/>
            </a:endParaRPr>
          </a:p>
        </p:txBody>
      </p:sp>
      <p:pic>
        <p:nvPicPr>
          <p:cNvPr id="9" name="Picture 8" descr="PIGEON 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653136"/>
            <a:ext cx="1780803" cy="178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763688" y="386104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+mj-lt"/>
              </a:rPr>
              <a:t>ГО – ЛУБЬ </a:t>
            </a:r>
            <a:endParaRPr lang="ru-RU" sz="2400" b="1" dirty="0">
              <a:solidFill>
                <a:srgbClr val="CC0066"/>
              </a:solidFill>
              <a:latin typeface="+mj-lt"/>
            </a:endParaRPr>
          </a:p>
        </p:txBody>
      </p:sp>
      <p:pic>
        <p:nvPicPr>
          <p:cNvPr id="12" name="Picture 2" descr="https://im0-tub-ru.yandex.net/i?id=a4c1af19a77bea4026cae1cef132b893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437112"/>
            <a:ext cx="2088232" cy="175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5220072" y="3861048"/>
            <a:ext cx="3143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+mj-lt"/>
              </a:rPr>
              <a:t>У – ЛЫ – БКА  </a:t>
            </a:r>
            <a:endParaRPr lang="ru-RU" sz="2400" b="1" dirty="0">
              <a:solidFill>
                <a:srgbClr val="CC006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ДОБАВЬ ЗВУК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КОНЦЕ СЛОВА</a:t>
            </a:r>
          </a:p>
        </p:txBody>
      </p:sp>
      <p:pic>
        <p:nvPicPr>
          <p:cNvPr id="231427" name="Picture 5" descr="&amp;Kcy;&amp;acy;&amp;rcy;&amp;tcy;&amp;icy;&amp;ncy;&amp;kcy;&amp;icy; &amp;pcy;&amp;ocy; &amp;zcy;&amp;acy;&amp;pcy;&amp;rcy;&amp;ocy;&amp;scy;&amp;ucy; &amp;b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96268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19872" y="20608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66"/>
                </a:solidFill>
              </a:rPr>
              <a:t>БА – Л </a:t>
            </a:r>
            <a:endParaRPr lang="ru-RU" sz="2400" b="1" dirty="0">
              <a:solidFill>
                <a:srgbClr val="CC0066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628800"/>
            <a:ext cx="2280302" cy="14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64288" y="2060848"/>
            <a:ext cx="166652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Л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593_big"/>
          <p:cNvPicPr>
            <a:picLocks noChangeAspect="1" noChangeArrowheads="1"/>
          </p:cNvPicPr>
          <p:nvPr/>
        </p:nvPicPr>
        <p:blipFill>
          <a:blip r:embed="rId4" cstate="print"/>
          <a:srcRect l="13249" r="11674"/>
          <a:stretch>
            <a:fillRect/>
          </a:stretch>
        </p:blipFill>
        <p:spPr bwMode="auto">
          <a:xfrm>
            <a:off x="467544" y="3356992"/>
            <a:ext cx="1224136" cy="16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619672" y="3933056"/>
            <a:ext cx="1637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66"/>
                </a:solidFill>
                <a:latin typeface="+mj-lt"/>
              </a:rPr>
              <a:t>СТУ – Л </a:t>
            </a:r>
            <a:endParaRPr lang="ru-RU" sz="2400" b="1" dirty="0">
              <a:solidFill>
                <a:srgbClr val="CC0066"/>
              </a:solidFill>
              <a:latin typeface="+mj-lt"/>
            </a:endParaRPr>
          </a:p>
        </p:txBody>
      </p:sp>
      <p:pic>
        <p:nvPicPr>
          <p:cNvPr id="11" name="Picture 2" descr="fc93ac0301c0c61adff39fc9ae3521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84984"/>
            <a:ext cx="1584176" cy="17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&amp;Kcy;&amp;acy;&amp;rcy;&amp;tcy;&amp;icy;&amp;ncy;&amp;kcy;&amp;icy; &amp;pcy;&amp;ocy; &amp;zcy;&amp;acy;&amp;pcy;&amp;rcy;&amp;ocy;&amp;scy;&amp;ucy; &amp;ocy;&amp;scy;&amp;iocy;&amp;lcy; &amp;kcy;&amp;lcy;&amp;icy;&amp;pcy;&amp;acy;&amp;rcy;&amp;t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941168"/>
            <a:ext cx="1799729" cy="154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48064" y="40050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66"/>
                </a:solidFill>
              </a:rPr>
              <a:t>ДЯТЕ – Л </a:t>
            </a:r>
            <a:endParaRPr lang="ru-RU" sz="2400" b="1" dirty="0">
              <a:solidFill>
                <a:srgbClr val="CC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573325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66"/>
                </a:solidFill>
              </a:rPr>
              <a:t>ОСЁ – Л </a:t>
            </a:r>
            <a:endParaRPr lang="ru-RU" sz="24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904656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 ПОТЕШКУ И ВЫПОЛНИ ДВИЖЕНИЯ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8D1E1B"/>
                </a:solidFill>
              </a:rPr>
              <a:t>Баба </a:t>
            </a:r>
            <a:r>
              <a:rPr lang="ru-RU" b="1" dirty="0" err="1" smtClean="0">
                <a:solidFill>
                  <a:srgbClr val="8D1E1B"/>
                </a:solidFill>
              </a:rPr>
              <a:t>ш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r>
              <a:rPr lang="ru-RU" b="1" dirty="0" smtClean="0">
                <a:solidFill>
                  <a:srgbClr val="8D1E1B"/>
                </a:solidFill>
              </a:rPr>
              <a:t>, </a:t>
            </a:r>
            <a:r>
              <a:rPr lang="ru-RU" b="1" dirty="0" err="1" smtClean="0">
                <a:solidFill>
                  <a:srgbClr val="8D1E1B"/>
                </a:solidFill>
              </a:rPr>
              <a:t>ш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r>
              <a:rPr lang="ru-RU" b="1" dirty="0" smtClean="0">
                <a:solidFill>
                  <a:srgbClr val="8D1E1B"/>
                </a:solidFill>
              </a:rPr>
              <a:t>, </a:t>
            </a:r>
            <a:r>
              <a:rPr lang="ru-RU" b="1" dirty="0" err="1" smtClean="0">
                <a:solidFill>
                  <a:srgbClr val="8D1E1B"/>
                </a:solidFill>
              </a:rPr>
              <a:t>ш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r>
              <a:rPr lang="ru-RU" b="1" dirty="0" smtClean="0">
                <a:solidFill>
                  <a:srgbClr val="8D1E1B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8D1E1B"/>
                </a:solidFill>
              </a:rPr>
              <a:t>(идем),</a:t>
            </a:r>
            <a:r>
              <a:rPr lang="ru-RU" b="1" dirty="0" smtClean="0">
                <a:solidFill>
                  <a:srgbClr val="8D1E1B"/>
                </a:solidFill>
              </a:rPr>
              <a:t/>
            </a:r>
            <a:br>
              <a:rPr lang="ru-RU" b="1" dirty="0" smtClean="0">
                <a:solidFill>
                  <a:srgbClr val="8D1E1B"/>
                </a:solidFill>
              </a:rPr>
            </a:br>
            <a:r>
              <a:rPr lang="ru-RU" b="1" dirty="0" smtClean="0">
                <a:solidFill>
                  <a:srgbClr val="8D1E1B"/>
                </a:solidFill>
              </a:rPr>
              <a:t>Пирожок </a:t>
            </a:r>
            <a:r>
              <a:rPr lang="ru-RU" b="1" dirty="0" err="1" smtClean="0">
                <a:solidFill>
                  <a:srgbClr val="8D1E1B"/>
                </a:solidFill>
              </a:rPr>
              <a:t>наш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r>
              <a:rPr lang="ru-RU" b="1" dirty="0" smtClean="0">
                <a:solidFill>
                  <a:srgbClr val="8D1E1B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8D1E1B"/>
                </a:solidFill>
              </a:rPr>
              <a:t>(делаем вид, что поднимаем пирожок с пола).</a:t>
            </a:r>
            <a:r>
              <a:rPr lang="ru-RU" b="1" dirty="0" smtClean="0">
                <a:solidFill>
                  <a:srgbClr val="8D1E1B"/>
                </a:solidFill>
              </a:rPr>
              <a:t/>
            </a:r>
            <a:br>
              <a:rPr lang="ru-RU" b="1" dirty="0" smtClean="0">
                <a:solidFill>
                  <a:srgbClr val="8D1E1B"/>
                </a:solidFill>
              </a:rPr>
            </a:br>
            <a:r>
              <a:rPr lang="ru-RU" b="1" dirty="0" err="1" smtClean="0">
                <a:solidFill>
                  <a:srgbClr val="8D1E1B"/>
                </a:solidFill>
              </a:rPr>
              <a:t>Се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r>
              <a:rPr lang="ru-RU" b="1" dirty="0" smtClean="0">
                <a:solidFill>
                  <a:srgbClr val="8D1E1B"/>
                </a:solidFill>
              </a:rPr>
              <a:t>, </a:t>
            </a:r>
            <a:r>
              <a:rPr lang="ru-RU" b="1" dirty="0" err="1" smtClean="0">
                <a:solidFill>
                  <a:srgbClr val="8D1E1B"/>
                </a:solidFill>
              </a:rPr>
              <a:t>пое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r>
              <a:rPr lang="ru-RU" b="1" dirty="0" smtClean="0">
                <a:solidFill>
                  <a:srgbClr val="8D1E1B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8D1E1B"/>
                </a:solidFill>
              </a:rPr>
              <a:t>(присели на корточки, сделали вид, что едим)</a:t>
            </a:r>
            <a:r>
              <a:rPr lang="ru-RU" b="1" dirty="0" smtClean="0">
                <a:solidFill>
                  <a:srgbClr val="8D1E1B"/>
                </a:solidFill>
              </a:rPr>
              <a:t/>
            </a:r>
            <a:br>
              <a:rPr lang="ru-RU" b="1" dirty="0" smtClean="0">
                <a:solidFill>
                  <a:srgbClr val="8D1E1B"/>
                </a:solidFill>
              </a:rPr>
            </a:br>
            <a:r>
              <a:rPr lang="ru-RU" b="1" dirty="0" smtClean="0">
                <a:solidFill>
                  <a:srgbClr val="8D1E1B"/>
                </a:solidFill>
              </a:rPr>
              <a:t>И дальше </a:t>
            </a:r>
            <a:r>
              <a:rPr lang="ru-RU" b="1" dirty="0" err="1" smtClean="0">
                <a:solidFill>
                  <a:srgbClr val="8D1E1B"/>
                </a:solidFill>
              </a:rPr>
              <a:t>пош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endParaRPr lang="ru-RU" b="1" dirty="0" smtClean="0">
              <a:solidFill>
                <a:srgbClr val="8D1E1B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8D1E1B"/>
                </a:solidFill>
              </a:rPr>
              <a:t> (идем).</a:t>
            </a:r>
            <a:r>
              <a:rPr lang="ru-RU" b="1" dirty="0" smtClean="0">
                <a:solidFill>
                  <a:srgbClr val="8D1E1B"/>
                </a:solidFill>
              </a:rPr>
              <a:t/>
            </a:r>
            <a:br>
              <a:rPr lang="ru-RU" b="1" dirty="0" smtClean="0">
                <a:solidFill>
                  <a:srgbClr val="8D1E1B"/>
                </a:solidFill>
              </a:rPr>
            </a:br>
            <a:r>
              <a:rPr lang="ru-RU" b="1" dirty="0" smtClean="0">
                <a:solidFill>
                  <a:srgbClr val="8D1E1B"/>
                </a:solidFill>
              </a:rPr>
              <a:t>Баба </a:t>
            </a:r>
            <a:r>
              <a:rPr lang="ru-RU" b="1" dirty="0" err="1" smtClean="0">
                <a:solidFill>
                  <a:srgbClr val="8D1E1B"/>
                </a:solidFill>
              </a:rPr>
              <a:t>вста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r>
              <a:rPr lang="ru-RU" b="1" dirty="0" smtClean="0">
                <a:solidFill>
                  <a:srgbClr val="8D1E1B"/>
                </a:solidFill>
              </a:rPr>
              <a:t> на носок, а потом на пятку </a:t>
            </a:r>
          </a:p>
          <a:p>
            <a:pPr algn="ctr">
              <a:buNone/>
            </a:pPr>
            <a:r>
              <a:rPr lang="ru-RU" dirty="0" smtClean="0">
                <a:solidFill>
                  <a:srgbClr val="8D1E1B"/>
                </a:solidFill>
              </a:rPr>
              <a:t>(выполняем),</a:t>
            </a:r>
            <a:r>
              <a:rPr lang="ru-RU" b="1" dirty="0" smtClean="0">
                <a:solidFill>
                  <a:srgbClr val="8D1E1B"/>
                </a:solidFill>
              </a:rPr>
              <a:t/>
            </a:r>
            <a:br>
              <a:rPr lang="ru-RU" b="1" dirty="0" smtClean="0">
                <a:solidFill>
                  <a:srgbClr val="8D1E1B"/>
                </a:solidFill>
              </a:rPr>
            </a:br>
            <a:r>
              <a:rPr lang="ru-RU" b="1" dirty="0" err="1" smtClean="0">
                <a:solidFill>
                  <a:srgbClr val="8D1E1B"/>
                </a:solidFill>
              </a:rPr>
              <a:t>Ста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8D1E1B"/>
                </a:solidFill>
              </a:rPr>
              <a:t>а</a:t>
            </a:r>
            <a:r>
              <a:rPr lang="ru-RU" b="1" dirty="0" smtClean="0">
                <a:solidFill>
                  <a:srgbClr val="8D1E1B"/>
                </a:solidFill>
              </a:rPr>
              <a:t> русского плясать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8D1E1B"/>
                </a:solidFill>
              </a:rPr>
              <a:t> (делаем ручками «фонарики» или кружимся),</a:t>
            </a:r>
            <a:br>
              <a:rPr lang="ru-RU" dirty="0" smtClean="0">
                <a:solidFill>
                  <a:srgbClr val="8D1E1B"/>
                </a:solidFill>
              </a:rPr>
            </a:br>
            <a:r>
              <a:rPr lang="ru-RU" b="1" dirty="0" smtClean="0">
                <a:solidFill>
                  <a:srgbClr val="8D1E1B"/>
                </a:solidFill>
              </a:rPr>
              <a:t>А потом – вприсядку </a:t>
            </a:r>
          </a:p>
          <a:p>
            <a:pPr algn="ctr">
              <a:buNone/>
            </a:pPr>
            <a:r>
              <a:rPr lang="ru-RU" dirty="0" smtClean="0">
                <a:solidFill>
                  <a:srgbClr val="8D1E1B"/>
                </a:solidFill>
              </a:rPr>
              <a:t>(приседаем).</a:t>
            </a:r>
            <a:endParaRPr lang="ru-RU" dirty="0">
              <a:solidFill>
                <a:srgbClr val="8D1E1B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25.userapi.com/c858224/v858224533/10fa4a/LcSv70m5Fsk.jpg"/>
          <p:cNvPicPr>
            <a:picLocks noChangeAspect="1" noChangeArrowheads="1"/>
          </p:cNvPicPr>
          <p:nvPr/>
        </p:nvPicPr>
        <p:blipFill>
          <a:blip r:embed="rId2" cstate="print"/>
          <a:srcRect l="10013" t="11874" r="69961" b="58440"/>
          <a:stretch>
            <a:fillRect/>
          </a:stretch>
        </p:blipFill>
        <p:spPr bwMode="auto">
          <a:xfrm>
            <a:off x="899592" y="1772816"/>
            <a:ext cx="1656184" cy="1552673"/>
          </a:xfrm>
          <a:prstGeom prst="rect">
            <a:avLst/>
          </a:prstGeom>
          <a:noFill/>
        </p:spPr>
      </p:pic>
      <p:pic>
        <p:nvPicPr>
          <p:cNvPr id="4" name="Picture 2" descr="https://sun1-25.userapi.com/c858224/v858224533/10fa4a/LcSv70m5Fsk.jpg"/>
          <p:cNvPicPr>
            <a:picLocks noChangeAspect="1" noChangeArrowheads="1"/>
          </p:cNvPicPr>
          <p:nvPr/>
        </p:nvPicPr>
        <p:blipFill>
          <a:blip r:embed="rId2" cstate="print"/>
          <a:srcRect l="11265" t="57392" r="71212" b="12923"/>
          <a:stretch>
            <a:fillRect/>
          </a:stretch>
        </p:blipFill>
        <p:spPr bwMode="auto">
          <a:xfrm>
            <a:off x="755576" y="3922770"/>
            <a:ext cx="1512168" cy="1620180"/>
          </a:xfrm>
          <a:prstGeom prst="rect">
            <a:avLst/>
          </a:prstGeom>
          <a:noFill/>
        </p:spPr>
      </p:pic>
      <p:pic>
        <p:nvPicPr>
          <p:cNvPr id="5" name="Picture 2" descr="https://sun1-25.userapi.com/c858224/v858224533/10fa4a/LcSv70m5Fsk.jpg"/>
          <p:cNvPicPr>
            <a:picLocks noChangeAspect="1" noChangeArrowheads="1"/>
          </p:cNvPicPr>
          <p:nvPr/>
        </p:nvPicPr>
        <p:blipFill>
          <a:blip r:embed="rId2" cstate="print"/>
          <a:srcRect l="31291" t="11874" r="49935" b="58440"/>
          <a:stretch>
            <a:fillRect/>
          </a:stretch>
        </p:blipFill>
        <p:spPr bwMode="auto">
          <a:xfrm>
            <a:off x="2843808" y="1052736"/>
            <a:ext cx="1584176" cy="1584176"/>
          </a:xfrm>
          <a:prstGeom prst="rect">
            <a:avLst/>
          </a:prstGeom>
          <a:noFill/>
        </p:spPr>
      </p:pic>
      <p:pic>
        <p:nvPicPr>
          <p:cNvPr id="6" name="Picture 2" descr="https://sun1-25.userapi.com/c858224/v858224533/10fa4a/LcSv70m5Fsk.jpg"/>
          <p:cNvPicPr>
            <a:picLocks noChangeAspect="1" noChangeArrowheads="1"/>
          </p:cNvPicPr>
          <p:nvPr/>
        </p:nvPicPr>
        <p:blipFill>
          <a:blip r:embed="rId2" cstate="print"/>
          <a:srcRect l="51317" t="11874" r="29909" b="58440"/>
          <a:stretch>
            <a:fillRect/>
          </a:stretch>
        </p:blipFill>
        <p:spPr bwMode="auto">
          <a:xfrm>
            <a:off x="4572000" y="1844824"/>
            <a:ext cx="1584176" cy="1584176"/>
          </a:xfrm>
          <a:prstGeom prst="rect">
            <a:avLst/>
          </a:prstGeom>
          <a:noFill/>
        </p:spPr>
      </p:pic>
      <p:pic>
        <p:nvPicPr>
          <p:cNvPr id="7" name="Picture 2" descr="https://sun1-25.userapi.com/c858224/v858224533/10fa4a/LcSv70m5Fsk.jpg"/>
          <p:cNvPicPr>
            <a:picLocks noChangeAspect="1" noChangeArrowheads="1"/>
          </p:cNvPicPr>
          <p:nvPr/>
        </p:nvPicPr>
        <p:blipFill>
          <a:blip r:embed="rId2" cstate="print"/>
          <a:srcRect l="72177" t="11874" r="8631" b="58440"/>
          <a:stretch>
            <a:fillRect/>
          </a:stretch>
        </p:blipFill>
        <p:spPr bwMode="auto">
          <a:xfrm>
            <a:off x="6516216" y="1124744"/>
            <a:ext cx="1656184" cy="1620180"/>
          </a:xfrm>
          <a:prstGeom prst="rect">
            <a:avLst/>
          </a:prstGeom>
          <a:noFill/>
        </p:spPr>
      </p:pic>
      <p:pic>
        <p:nvPicPr>
          <p:cNvPr id="8" name="Picture 2" descr="https://sun1-25.userapi.com/c858224/v858224533/10fa4a/LcSv70m5Fsk.jpg"/>
          <p:cNvPicPr>
            <a:picLocks noChangeAspect="1" noChangeArrowheads="1"/>
          </p:cNvPicPr>
          <p:nvPr/>
        </p:nvPicPr>
        <p:blipFill>
          <a:blip r:embed="rId2" cstate="print"/>
          <a:srcRect l="31291" t="57392" r="51186" b="12923"/>
          <a:stretch>
            <a:fillRect/>
          </a:stretch>
        </p:blipFill>
        <p:spPr bwMode="auto">
          <a:xfrm>
            <a:off x="2555776" y="4653136"/>
            <a:ext cx="1521769" cy="1630467"/>
          </a:xfrm>
          <a:prstGeom prst="rect">
            <a:avLst/>
          </a:prstGeom>
          <a:noFill/>
        </p:spPr>
      </p:pic>
      <p:pic>
        <p:nvPicPr>
          <p:cNvPr id="9" name="Picture 2" descr="https://sun1-25.userapi.com/c858224/v858224533/10fa4a/LcSv70m5Fsk.jpg"/>
          <p:cNvPicPr>
            <a:picLocks noChangeAspect="1" noChangeArrowheads="1"/>
          </p:cNvPicPr>
          <p:nvPr/>
        </p:nvPicPr>
        <p:blipFill>
          <a:blip r:embed="rId2" cstate="print"/>
          <a:srcRect l="51317" t="57392" r="29908" b="12923"/>
          <a:stretch>
            <a:fillRect/>
          </a:stretch>
        </p:blipFill>
        <p:spPr bwMode="auto">
          <a:xfrm>
            <a:off x="4572000" y="4005064"/>
            <a:ext cx="1584176" cy="1584176"/>
          </a:xfrm>
          <a:prstGeom prst="rect">
            <a:avLst/>
          </a:prstGeom>
          <a:noFill/>
        </p:spPr>
      </p:pic>
      <p:pic>
        <p:nvPicPr>
          <p:cNvPr id="10" name="Picture 2" descr="https://sun1-25.userapi.com/c858224/v858224533/10fa4a/LcSv70m5Fsk.jpg"/>
          <p:cNvPicPr>
            <a:picLocks noChangeAspect="1" noChangeArrowheads="1"/>
          </p:cNvPicPr>
          <p:nvPr/>
        </p:nvPicPr>
        <p:blipFill>
          <a:blip r:embed="rId2" cstate="print"/>
          <a:srcRect l="71343" t="57392" r="9882" b="12923"/>
          <a:stretch>
            <a:fillRect/>
          </a:stretch>
        </p:blipFill>
        <p:spPr bwMode="auto">
          <a:xfrm>
            <a:off x="6588224" y="4509120"/>
            <a:ext cx="1584176" cy="15841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75656" y="26064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ПОВТОРИ СКОРОГОВОРКИ</a:t>
            </a:r>
            <a:endParaRPr lang="ru-RU" sz="32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IC\Downloads\8f2951e380c93513064146a1a1d5c61f.jpg"/>
          <p:cNvPicPr>
            <a:picLocks noChangeAspect="1" noChangeArrowheads="1"/>
          </p:cNvPicPr>
          <p:nvPr/>
        </p:nvPicPr>
        <p:blipFill>
          <a:blip r:embed="rId2" cstate="print"/>
          <a:srcRect l="1416" t="1000" r="49489" b="67003"/>
          <a:stretch>
            <a:fillRect/>
          </a:stretch>
        </p:blipFill>
        <p:spPr bwMode="auto">
          <a:xfrm>
            <a:off x="611560" y="1556792"/>
            <a:ext cx="3744416" cy="345638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592" y="332656"/>
            <a:ext cx="7272808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25400" dist="254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ПОВТОРИ ЧИСТОГОВОРКУ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DENIC\Downloads\8f2951e380c93513064146a1a1d5c61f.jpg"/>
          <p:cNvPicPr>
            <a:picLocks noChangeAspect="1" noChangeArrowheads="1"/>
          </p:cNvPicPr>
          <p:nvPr/>
        </p:nvPicPr>
        <p:blipFill>
          <a:blip r:embed="rId2" cstate="print"/>
          <a:srcRect l="1658" t="65251" r="50000" b="2796"/>
          <a:stretch>
            <a:fillRect/>
          </a:stretch>
        </p:blipFill>
        <p:spPr bwMode="auto">
          <a:xfrm>
            <a:off x="4572000" y="2492896"/>
            <a:ext cx="3692047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324798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518457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ВЫУЧИ СТИХОТВОРЕНИЕ</a:t>
            </a:r>
            <a:b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снег, </a:t>
            </a:r>
            <a:b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мел.</a:t>
            </a:r>
            <a:b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 заяц тоже бел.</a:t>
            </a:r>
            <a:b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вот белка не бела,</a:t>
            </a:r>
            <a:b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Белой даже не была.</a:t>
            </a:r>
            <a:br>
              <a:rPr lang="ru-RU" sz="4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DENIC\Downloads\hello_html_3436a9b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836712"/>
            <a:ext cx="1872208" cy="1872208"/>
          </a:xfrm>
          <a:prstGeom prst="rect">
            <a:avLst/>
          </a:prstGeom>
          <a:noFill/>
        </p:spPr>
      </p:pic>
      <p:pic>
        <p:nvPicPr>
          <p:cNvPr id="1029" name="Picture 5" descr="C:\Users\DENIC\Downloads\chalk-clip-art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052736"/>
            <a:ext cx="2438769" cy="2258020"/>
          </a:xfrm>
          <a:prstGeom prst="rect">
            <a:avLst/>
          </a:prstGeom>
          <a:noFill/>
        </p:spPr>
      </p:pic>
      <p:pic>
        <p:nvPicPr>
          <p:cNvPr id="1036" name="Picture 12" descr="C:\Users\DENIC\Downloads\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96952"/>
            <a:ext cx="2416111" cy="2559439"/>
          </a:xfrm>
          <a:prstGeom prst="rect">
            <a:avLst/>
          </a:prstGeom>
          <a:noFill/>
        </p:spPr>
      </p:pic>
      <p:pic>
        <p:nvPicPr>
          <p:cNvPr id="1049" name="Picture 25" descr="Клипарт Squirrel Белка на прозрачном фоне. Обсуждение на LiveInternet -  Российский Сервис Онлайн-Дневников | Красная белка, Бурундуки, Бел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437112"/>
            <a:ext cx="2736304" cy="2197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2046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127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Rubius</vt:lpstr>
      <vt:lpstr>Тема Office</vt:lpstr>
      <vt:lpstr>Индивидульное занятие Автоматизация звука Л </vt:lpstr>
      <vt:lpstr>Слайд 2</vt:lpstr>
      <vt:lpstr>НАЗОВИ КАРТИНКИ </vt:lpstr>
      <vt:lpstr>Ю – ЛА </vt:lpstr>
      <vt:lpstr>ДОБАВЬ ЗВУК Л В КОНЦЕ СЛОВА</vt:lpstr>
      <vt:lpstr>ПОВТОРИ ПОТЕШКУ И ВЫПОЛНИ ДВИЖЕНИЯ</vt:lpstr>
      <vt:lpstr>Слайд 7</vt:lpstr>
      <vt:lpstr>Слайд 8</vt:lpstr>
      <vt:lpstr>ВЫУЧИ СТИХОТВОРЕНИЕ  Белый снег,  белый мел. Белый заяц тоже бел. А вот белка не бела, Белой даже не была. </vt:lpstr>
      <vt:lpstr>ПОСЛУШАЙ И ПОВТОРИ   РАССКАЗ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DENIC</cp:lastModifiedBy>
  <cp:revision>140</cp:revision>
  <dcterms:created xsi:type="dcterms:W3CDTF">2015-04-19T15:51:03Z</dcterms:created>
  <dcterms:modified xsi:type="dcterms:W3CDTF">2023-11-30T14:59:02Z</dcterms:modified>
</cp:coreProperties>
</file>