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  <p:sldMasterId id="2147483696" r:id="rId4"/>
    <p:sldMasterId id="2147483714" r:id="rId5"/>
  </p:sldMasterIdLst>
  <p:sldIdLst>
    <p:sldId id="264" r:id="rId6"/>
    <p:sldId id="259" r:id="rId7"/>
    <p:sldId id="256" r:id="rId8"/>
    <p:sldId id="261" r:id="rId9"/>
    <p:sldId id="262" r:id="rId10"/>
    <p:sldId id="263" r:id="rId11"/>
    <p:sldId id="265" r:id="rId12"/>
    <p:sldId id="277" r:id="rId13"/>
    <p:sldId id="278" r:id="rId14"/>
    <p:sldId id="268" r:id="rId15"/>
    <p:sldId id="270" r:id="rId16"/>
    <p:sldId id="274" r:id="rId17"/>
    <p:sldId id="273" r:id="rId18"/>
    <p:sldId id="279" r:id="rId19"/>
    <p:sldId id="283" r:id="rId20"/>
    <p:sldId id="282" r:id="rId21"/>
    <p:sldId id="280" r:id="rId22"/>
    <p:sldId id="285" r:id="rId23"/>
    <p:sldId id="281" r:id="rId24"/>
    <p:sldId id="287" r:id="rId25"/>
    <p:sldId id="288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0A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D0A614-1F04-41F2-AD18-6009B70BBEF4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8512BD0A-9657-4029-9077-A39B1F7C9FC0}">
      <dgm:prSet phldrT="[Текст]" custT="1"/>
      <dgm:spPr/>
      <dgm:t>
        <a:bodyPr/>
        <a:lstStyle/>
        <a:p>
          <a:r>
            <a:rPr lang="ru-RU" sz="3200" b="1" dirty="0" smtClean="0"/>
            <a:t>КУЛЬТУРА</a:t>
          </a:r>
          <a:endParaRPr lang="ru-RU" sz="3200" b="1" dirty="0"/>
        </a:p>
      </dgm:t>
    </dgm:pt>
    <dgm:pt modelId="{0F533F06-AAFC-4C66-9ADD-2166E00EF28B}" type="parTrans" cxnId="{B611D827-501D-49B1-A1BA-28FF01B97747}">
      <dgm:prSet/>
      <dgm:spPr/>
      <dgm:t>
        <a:bodyPr/>
        <a:lstStyle/>
        <a:p>
          <a:endParaRPr lang="ru-RU"/>
        </a:p>
      </dgm:t>
    </dgm:pt>
    <dgm:pt modelId="{24DF0BEA-25F1-424F-87DC-354C9B53CC38}" type="sibTrans" cxnId="{B611D827-501D-49B1-A1BA-28FF01B97747}">
      <dgm:prSet/>
      <dgm:spPr/>
      <dgm:t>
        <a:bodyPr/>
        <a:lstStyle/>
        <a:p>
          <a:endParaRPr lang="ru-RU"/>
        </a:p>
      </dgm:t>
    </dgm:pt>
    <dgm:pt modelId="{AF3271D4-9F38-4FDA-8871-3495AB24D9A7}">
      <dgm:prSet phldrT="[Текст]" custT="1"/>
      <dgm:spPr/>
      <dgm:t>
        <a:bodyPr/>
        <a:lstStyle/>
        <a:p>
          <a:r>
            <a:rPr lang="ru-RU" sz="3200" b="1" dirty="0" smtClean="0"/>
            <a:t>ОБЩЕСТВО</a:t>
          </a:r>
          <a:endParaRPr lang="ru-RU" sz="3200" b="1" dirty="0"/>
        </a:p>
      </dgm:t>
    </dgm:pt>
    <dgm:pt modelId="{F2A91A2B-D696-492B-9603-BF3353215BB5}" type="parTrans" cxnId="{66ED1310-6AA2-45E0-919F-D72097B64383}">
      <dgm:prSet/>
      <dgm:spPr/>
      <dgm:t>
        <a:bodyPr/>
        <a:lstStyle/>
        <a:p>
          <a:endParaRPr lang="ru-RU"/>
        </a:p>
      </dgm:t>
    </dgm:pt>
    <dgm:pt modelId="{F0AF8C4E-ADEF-4C2C-9662-2BB7A65DE55F}" type="sibTrans" cxnId="{66ED1310-6AA2-45E0-919F-D72097B64383}">
      <dgm:prSet/>
      <dgm:spPr/>
      <dgm:t>
        <a:bodyPr/>
        <a:lstStyle/>
        <a:p>
          <a:endParaRPr lang="ru-RU"/>
        </a:p>
      </dgm:t>
    </dgm:pt>
    <dgm:pt modelId="{47265391-4A23-494F-AE91-419D1EDDF43A}">
      <dgm:prSet phldrT="[Текст]" custT="1"/>
      <dgm:spPr/>
      <dgm:t>
        <a:bodyPr/>
        <a:lstStyle/>
        <a:p>
          <a:r>
            <a:rPr lang="ru-RU" sz="3200" b="1" dirty="0" smtClean="0"/>
            <a:t>ЯЗЫК</a:t>
          </a:r>
          <a:endParaRPr lang="ru-RU" sz="3200" b="1" dirty="0"/>
        </a:p>
      </dgm:t>
    </dgm:pt>
    <dgm:pt modelId="{BB11FFA0-1B45-45D2-BA00-9765876398FE}" type="parTrans" cxnId="{783AF892-485F-4ED7-A18A-3B7B1041E7CA}">
      <dgm:prSet/>
      <dgm:spPr/>
      <dgm:t>
        <a:bodyPr/>
        <a:lstStyle/>
        <a:p>
          <a:endParaRPr lang="ru-RU"/>
        </a:p>
      </dgm:t>
    </dgm:pt>
    <dgm:pt modelId="{56770F65-BCD6-4294-BEE2-2E18FEAB3A72}" type="sibTrans" cxnId="{783AF892-485F-4ED7-A18A-3B7B1041E7CA}">
      <dgm:prSet/>
      <dgm:spPr/>
      <dgm:t>
        <a:bodyPr/>
        <a:lstStyle/>
        <a:p>
          <a:endParaRPr lang="ru-RU"/>
        </a:p>
      </dgm:t>
    </dgm:pt>
    <dgm:pt modelId="{1F84A8B6-BFC9-4591-9B99-33A33ABD2DED}" type="pres">
      <dgm:prSet presAssocID="{65D0A614-1F04-41F2-AD18-6009B70BBEF4}" presName="compositeShape" presStyleCnt="0">
        <dgm:presLayoutVars>
          <dgm:chMax val="7"/>
          <dgm:dir/>
          <dgm:resizeHandles val="exact"/>
        </dgm:presLayoutVars>
      </dgm:prSet>
      <dgm:spPr/>
    </dgm:pt>
    <dgm:pt modelId="{3903B2DD-4783-4A8E-BC4F-4106F74B7006}" type="pres">
      <dgm:prSet presAssocID="{65D0A614-1F04-41F2-AD18-6009B70BBEF4}" presName="wedge1" presStyleLbl="node1" presStyleIdx="0" presStyleCnt="3" custAng="21431153" custScaleX="158389" custScaleY="117223"/>
      <dgm:spPr/>
      <dgm:t>
        <a:bodyPr/>
        <a:lstStyle/>
        <a:p>
          <a:endParaRPr lang="ru-RU"/>
        </a:p>
      </dgm:t>
    </dgm:pt>
    <dgm:pt modelId="{A1C105A4-2132-4F70-9130-31E0AAC7D7C6}" type="pres">
      <dgm:prSet presAssocID="{65D0A614-1F04-41F2-AD18-6009B70BBEF4}" presName="dummy1a" presStyleCnt="0"/>
      <dgm:spPr/>
    </dgm:pt>
    <dgm:pt modelId="{C92BAD31-39C3-4E34-8D52-9AE22574C53F}" type="pres">
      <dgm:prSet presAssocID="{65D0A614-1F04-41F2-AD18-6009B70BBEF4}" presName="dummy1b" presStyleCnt="0"/>
      <dgm:spPr/>
    </dgm:pt>
    <dgm:pt modelId="{FCFE257C-F1DA-47EA-A82B-89FB8B82C4E3}" type="pres">
      <dgm:prSet presAssocID="{65D0A614-1F04-41F2-AD18-6009B70BBEF4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B26A23-40DA-497A-A9FA-170D17F88D7D}" type="pres">
      <dgm:prSet presAssocID="{65D0A614-1F04-41F2-AD18-6009B70BBEF4}" presName="wedge2" presStyleLbl="node1" presStyleIdx="1" presStyleCnt="3" custScaleX="169884" custScaleY="109139" custLinFactNeighborX="461" custLinFactNeighborY="1383"/>
      <dgm:spPr/>
      <dgm:t>
        <a:bodyPr/>
        <a:lstStyle/>
        <a:p>
          <a:endParaRPr lang="ru-RU"/>
        </a:p>
      </dgm:t>
    </dgm:pt>
    <dgm:pt modelId="{961913AF-6903-4CAA-8FC8-F7FD84D7B3AB}" type="pres">
      <dgm:prSet presAssocID="{65D0A614-1F04-41F2-AD18-6009B70BBEF4}" presName="dummy2a" presStyleCnt="0"/>
      <dgm:spPr/>
    </dgm:pt>
    <dgm:pt modelId="{938C92B8-F9E2-45C4-86C1-BB56B68065D6}" type="pres">
      <dgm:prSet presAssocID="{65D0A614-1F04-41F2-AD18-6009B70BBEF4}" presName="dummy2b" presStyleCnt="0"/>
      <dgm:spPr/>
    </dgm:pt>
    <dgm:pt modelId="{5D17D62E-E80D-4FCE-BDDF-B134701D4560}" type="pres">
      <dgm:prSet presAssocID="{65D0A614-1F04-41F2-AD18-6009B70BBEF4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C8E17E-A2E9-4334-9DD9-FD2D08F22290}" type="pres">
      <dgm:prSet presAssocID="{65D0A614-1F04-41F2-AD18-6009B70BBEF4}" presName="wedge3" presStyleLbl="node1" presStyleIdx="2" presStyleCnt="3" custAng="21416580" custScaleX="174698" custScaleY="116617" custLinFactNeighborX="1548" custLinFactNeighborY="-977"/>
      <dgm:spPr/>
      <dgm:t>
        <a:bodyPr/>
        <a:lstStyle/>
        <a:p>
          <a:endParaRPr lang="ru-RU"/>
        </a:p>
      </dgm:t>
    </dgm:pt>
    <dgm:pt modelId="{D903F59B-98D5-48E3-BFB7-7D9DE0059676}" type="pres">
      <dgm:prSet presAssocID="{65D0A614-1F04-41F2-AD18-6009B70BBEF4}" presName="dummy3a" presStyleCnt="0"/>
      <dgm:spPr/>
    </dgm:pt>
    <dgm:pt modelId="{B4B6D097-54DC-4CA1-8646-0B26BC283503}" type="pres">
      <dgm:prSet presAssocID="{65D0A614-1F04-41F2-AD18-6009B70BBEF4}" presName="dummy3b" presStyleCnt="0"/>
      <dgm:spPr/>
    </dgm:pt>
    <dgm:pt modelId="{0DAD5DD3-FC7A-412B-9A88-763980BEA362}" type="pres">
      <dgm:prSet presAssocID="{65D0A614-1F04-41F2-AD18-6009B70BBEF4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DA83A1-6A59-4329-A460-ED45E37949C7}" type="pres">
      <dgm:prSet presAssocID="{24DF0BEA-25F1-424F-87DC-354C9B53CC38}" presName="arrowWedge1" presStyleLbl="fgSibTrans2D1" presStyleIdx="0" presStyleCnt="3" custScaleX="102020" custScaleY="104719" custLinFactNeighborX="18699" custLinFactNeighborY="682"/>
      <dgm:spPr/>
    </dgm:pt>
    <dgm:pt modelId="{279129B9-F718-4161-B3E9-4FA0642EED97}" type="pres">
      <dgm:prSet presAssocID="{F0AF8C4E-ADEF-4C2C-9662-2BB7A65DE55F}" presName="arrowWedge2" presStyleLbl="fgSibTrans2D1" presStyleIdx="1" presStyleCnt="3" custLinFactNeighborX="684" custLinFactNeighborY="5301"/>
      <dgm:spPr/>
    </dgm:pt>
    <dgm:pt modelId="{6469F1BE-5223-4DF2-8750-BF58EDBB81FF}" type="pres">
      <dgm:prSet presAssocID="{56770F65-BCD6-4294-BEE2-2E18FEAB3A72}" presName="arrowWedge3" presStyleLbl="fgSibTrans2D1" presStyleIdx="2" presStyleCnt="3" custAng="0" custScaleX="118851" custScaleY="89160" custLinFactNeighborX="-9014" custLinFactNeighborY="-5035"/>
      <dgm:spPr/>
    </dgm:pt>
  </dgm:ptLst>
  <dgm:cxnLst>
    <dgm:cxn modelId="{EBB3BA77-31B8-4A51-BA44-23D0B3721051}" type="presOf" srcId="{47265391-4A23-494F-AE91-419D1EDDF43A}" destId="{42C8E17E-A2E9-4334-9DD9-FD2D08F22290}" srcOrd="0" destOrd="0" presId="urn:microsoft.com/office/officeart/2005/8/layout/cycle8"/>
    <dgm:cxn modelId="{9EEE6FCA-0314-4125-827E-A6C39E2606BA}" type="presOf" srcId="{8512BD0A-9657-4029-9077-A39B1F7C9FC0}" destId="{3903B2DD-4783-4A8E-BC4F-4106F74B7006}" srcOrd="0" destOrd="0" presId="urn:microsoft.com/office/officeart/2005/8/layout/cycle8"/>
    <dgm:cxn modelId="{1CE45E7B-E7EE-44F6-8937-FADA4126B98D}" type="presOf" srcId="{47265391-4A23-494F-AE91-419D1EDDF43A}" destId="{0DAD5DD3-FC7A-412B-9A88-763980BEA362}" srcOrd="1" destOrd="0" presId="urn:microsoft.com/office/officeart/2005/8/layout/cycle8"/>
    <dgm:cxn modelId="{928852A6-F788-4EA0-BCD2-520DB4D77495}" type="presOf" srcId="{65D0A614-1F04-41F2-AD18-6009B70BBEF4}" destId="{1F84A8B6-BFC9-4591-9B99-33A33ABD2DED}" srcOrd="0" destOrd="0" presId="urn:microsoft.com/office/officeart/2005/8/layout/cycle8"/>
    <dgm:cxn modelId="{66ED1310-6AA2-45E0-919F-D72097B64383}" srcId="{65D0A614-1F04-41F2-AD18-6009B70BBEF4}" destId="{AF3271D4-9F38-4FDA-8871-3495AB24D9A7}" srcOrd="1" destOrd="0" parTransId="{F2A91A2B-D696-492B-9603-BF3353215BB5}" sibTransId="{F0AF8C4E-ADEF-4C2C-9662-2BB7A65DE55F}"/>
    <dgm:cxn modelId="{B611D827-501D-49B1-A1BA-28FF01B97747}" srcId="{65D0A614-1F04-41F2-AD18-6009B70BBEF4}" destId="{8512BD0A-9657-4029-9077-A39B1F7C9FC0}" srcOrd="0" destOrd="0" parTransId="{0F533F06-AAFC-4C66-9ADD-2166E00EF28B}" sibTransId="{24DF0BEA-25F1-424F-87DC-354C9B53CC38}"/>
    <dgm:cxn modelId="{A26BF7B9-EDB4-4D0A-BF1E-BC9572ADBD1B}" type="presOf" srcId="{AF3271D4-9F38-4FDA-8871-3495AB24D9A7}" destId="{5D17D62E-E80D-4FCE-BDDF-B134701D4560}" srcOrd="1" destOrd="0" presId="urn:microsoft.com/office/officeart/2005/8/layout/cycle8"/>
    <dgm:cxn modelId="{343EDCA3-8B05-4537-8FE4-5F6B0E8D7CF2}" type="presOf" srcId="{AF3271D4-9F38-4FDA-8871-3495AB24D9A7}" destId="{63B26A23-40DA-497A-A9FA-170D17F88D7D}" srcOrd="0" destOrd="0" presId="urn:microsoft.com/office/officeart/2005/8/layout/cycle8"/>
    <dgm:cxn modelId="{A67E7D21-8B7F-4A66-AA07-900E632C2FB4}" type="presOf" srcId="{8512BD0A-9657-4029-9077-A39B1F7C9FC0}" destId="{FCFE257C-F1DA-47EA-A82B-89FB8B82C4E3}" srcOrd="1" destOrd="0" presId="urn:microsoft.com/office/officeart/2005/8/layout/cycle8"/>
    <dgm:cxn modelId="{783AF892-485F-4ED7-A18A-3B7B1041E7CA}" srcId="{65D0A614-1F04-41F2-AD18-6009B70BBEF4}" destId="{47265391-4A23-494F-AE91-419D1EDDF43A}" srcOrd="2" destOrd="0" parTransId="{BB11FFA0-1B45-45D2-BA00-9765876398FE}" sibTransId="{56770F65-BCD6-4294-BEE2-2E18FEAB3A72}"/>
    <dgm:cxn modelId="{492EB354-4D2B-4E22-9245-27D4046D43CB}" type="presParOf" srcId="{1F84A8B6-BFC9-4591-9B99-33A33ABD2DED}" destId="{3903B2DD-4783-4A8E-BC4F-4106F74B7006}" srcOrd="0" destOrd="0" presId="urn:microsoft.com/office/officeart/2005/8/layout/cycle8"/>
    <dgm:cxn modelId="{2A9876E4-A9D0-49DB-A69E-B51BD3575DF2}" type="presParOf" srcId="{1F84A8B6-BFC9-4591-9B99-33A33ABD2DED}" destId="{A1C105A4-2132-4F70-9130-31E0AAC7D7C6}" srcOrd="1" destOrd="0" presId="urn:microsoft.com/office/officeart/2005/8/layout/cycle8"/>
    <dgm:cxn modelId="{35C51012-592F-4622-952A-E154E4E8F447}" type="presParOf" srcId="{1F84A8B6-BFC9-4591-9B99-33A33ABD2DED}" destId="{C92BAD31-39C3-4E34-8D52-9AE22574C53F}" srcOrd="2" destOrd="0" presId="urn:microsoft.com/office/officeart/2005/8/layout/cycle8"/>
    <dgm:cxn modelId="{25EDEB61-0006-4A24-B742-699A19E0D1AD}" type="presParOf" srcId="{1F84A8B6-BFC9-4591-9B99-33A33ABD2DED}" destId="{FCFE257C-F1DA-47EA-A82B-89FB8B82C4E3}" srcOrd="3" destOrd="0" presId="urn:microsoft.com/office/officeart/2005/8/layout/cycle8"/>
    <dgm:cxn modelId="{7C74BB74-351A-4B3B-9427-79F909E95B8D}" type="presParOf" srcId="{1F84A8B6-BFC9-4591-9B99-33A33ABD2DED}" destId="{63B26A23-40DA-497A-A9FA-170D17F88D7D}" srcOrd="4" destOrd="0" presId="urn:microsoft.com/office/officeart/2005/8/layout/cycle8"/>
    <dgm:cxn modelId="{510B7908-B8BC-47BB-B5CD-AEF729CBC838}" type="presParOf" srcId="{1F84A8B6-BFC9-4591-9B99-33A33ABD2DED}" destId="{961913AF-6903-4CAA-8FC8-F7FD84D7B3AB}" srcOrd="5" destOrd="0" presId="urn:microsoft.com/office/officeart/2005/8/layout/cycle8"/>
    <dgm:cxn modelId="{D9E7FE9F-A863-48E3-B9AA-CCC6E539DE46}" type="presParOf" srcId="{1F84A8B6-BFC9-4591-9B99-33A33ABD2DED}" destId="{938C92B8-F9E2-45C4-86C1-BB56B68065D6}" srcOrd="6" destOrd="0" presId="urn:microsoft.com/office/officeart/2005/8/layout/cycle8"/>
    <dgm:cxn modelId="{ABC4E9AE-FDC3-4EC4-B2DF-E911A4403762}" type="presParOf" srcId="{1F84A8B6-BFC9-4591-9B99-33A33ABD2DED}" destId="{5D17D62E-E80D-4FCE-BDDF-B134701D4560}" srcOrd="7" destOrd="0" presId="urn:microsoft.com/office/officeart/2005/8/layout/cycle8"/>
    <dgm:cxn modelId="{E1ED9F14-F4ED-40FF-8664-4FE67BC02D74}" type="presParOf" srcId="{1F84A8B6-BFC9-4591-9B99-33A33ABD2DED}" destId="{42C8E17E-A2E9-4334-9DD9-FD2D08F22290}" srcOrd="8" destOrd="0" presId="urn:microsoft.com/office/officeart/2005/8/layout/cycle8"/>
    <dgm:cxn modelId="{C943E3E5-29E1-49AD-BC45-CBC0396FC518}" type="presParOf" srcId="{1F84A8B6-BFC9-4591-9B99-33A33ABD2DED}" destId="{D903F59B-98D5-48E3-BFB7-7D9DE0059676}" srcOrd="9" destOrd="0" presId="urn:microsoft.com/office/officeart/2005/8/layout/cycle8"/>
    <dgm:cxn modelId="{EED18F70-9ED2-4480-BADD-C07A47109BEA}" type="presParOf" srcId="{1F84A8B6-BFC9-4591-9B99-33A33ABD2DED}" destId="{B4B6D097-54DC-4CA1-8646-0B26BC283503}" srcOrd="10" destOrd="0" presId="urn:microsoft.com/office/officeart/2005/8/layout/cycle8"/>
    <dgm:cxn modelId="{CA0FCFAD-C7BB-4D86-800F-588956539597}" type="presParOf" srcId="{1F84A8B6-BFC9-4591-9B99-33A33ABD2DED}" destId="{0DAD5DD3-FC7A-412B-9A88-763980BEA362}" srcOrd="11" destOrd="0" presId="urn:microsoft.com/office/officeart/2005/8/layout/cycle8"/>
    <dgm:cxn modelId="{F60DAB14-67DC-4C99-9E96-92CCF7477138}" type="presParOf" srcId="{1F84A8B6-BFC9-4591-9B99-33A33ABD2DED}" destId="{41DA83A1-6A59-4329-A460-ED45E37949C7}" srcOrd="12" destOrd="0" presId="urn:microsoft.com/office/officeart/2005/8/layout/cycle8"/>
    <dgm:cxn modelId="{6639FB61-9F4D-45A2-842C-80D47A7094DF}" type="presParOf" srcId="{1F84A8B6-BFC9-4591-9B99-33A33ABD2DED}" destId="{279129B9-F718-4161-B3E9-4FA0642EED97}" srcOrd="13" destOrd="0" presId="urn:microsoft.com/office/officeart/2005/8/layout/cycle8"/>
    <dgm:cxn modelId="{EE60077A-BA6D-47D8-8E9F-CC4B0F5C9B19}" type="presParOf" srcId="{1F84A8B6-BFC9-4591-9B99-33A33ABD2DED}" destId="{6469F1BE-5223-4DF2-8750-BF58EDBB81FF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03B2DD-4783-4A8E-BC4F-4106F74B7006}">
      <dsp:nvSpPr>
        <dsp:cNvPr id="0" name=""/>
        <dsp:cNvSpPr/>
      </dsp:nvSpPr>
      <dsp:spPr>
        <a:xfrm rot="21431153">
          <a:off x="2903254" y="38797"/>
          <a:ext cx="6735832" cy="4985160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КУЛЬТУРА</a:t>
          </a:r>
          <a:endParaRPr lang="ru-RU" sz="3200" b="1" kern="1200" dirty="0"/>
        </a:p>
      </dsp:txBody>
      <dsp:txXfrm>
        <a:off x="6417439" y="1028024"/>
        <a:ext cx="2405654" cy="1483678"/>
      </dsp:txXfrm>
    </dsp:sp>
    <dsp:sp modelId="{63B26A23-40DA-497A-A9FA-170D17F88D7D}">
      <dsp:nvSpPr>
        <dsp:cNvPr id="0" name=""/>
        <dsp:cNvSpPr/>
      </dsp:nvSpPr>
      <dsp:spPr>
        <a:xfrm>
          <a:off x="2590849" y="421390"/>
          <a:ext cx="7224682" cy="4641370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ОБЩЕСТВО</a:t>
          </a:r>
          <a:endParaRPr lang="ru-RU" sz="3200" b="1" kern="1200" dirty="0"/>
        </a:p>
      </dsp:txBody>
      <dsp:txXfrm>
        <a:off x="4311011" y="3432755"/>
        <a:ext cx="3870365" cy="1215597"/>
      </dsp:txXfrm>
    </dsp:sp>
    <dsp:sp modelId="{42C8E17E-A2E9-4334-9DD9-FD2D08F22290}">
      <dsp:nvSpPr>
        <dsp:cNvPr id="0" name=""/>
        <dsp:cNvSpPr/>
      </dsp:nvSpPr>
      <dsp:spPr>
        <a:xfrm rot="21416580">
          <a:off x="2447127" y="10134"/>
          <a:ext cx="7429408" cy="4959388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ЯЗЫК</a:t>
          </a:r>
          <a:endParaRPr lang="ru-RU" sz="3200" b="1" kern="1200" dirty="0"/>
        </a:p>
      </dsp:txBody>
      <dsp:txXfrm>
        <a:off x="3273036" y="1143493"/>
        <a:ext cx="2653360" cy="1476008"/>
      </dsp:txXfrm>
    </dsp:sp>
    <dsp:sp modelId="{41DA83A1-6A59-4329-A460-ED45E37949C7}">
      <dsp:nvSpPr>
        <dsp:cNvPr id="0" name=""/>
        <dsp:cNvSpPr/>
      </dsp:nvSpPr>
      <dsp:spPr>
        <a:xfrm>
          <a:off x="4710654" y="57951"/>
          <a:ext cx="4875782" cy="5004774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9129B9-F718-4161-B3E9-4FA0642EED97}">
      <dsp:nvSpPr>
        <dsp:cNvPr id="0" name=""/>
        <dsp:cNvSpPr/>
      </dsp:nvSpPr>
      <dsp:spPr>
        <a:xfrm>
          <a:off x="3824889" y="603738"/>
          <a:ext cx="4779241" cy="4779241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69F1BE-5223-4DF2-8750-BF58EDBB81FF}">
      <dsp:nvSpPr>
        <dsp:cNvPr id="0" name=""/>
        <dsp:cNvSpPr/>
      </dsp:nvSpPr>
      <dsp:spPr>
        <a:xfrm>
          <a:off x="2867102" y="115120"/>
          <a:ext cx="5680176" cy="4261171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B6C3-2A19-4CD1-A4AC-823AC49C79AD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14A97-DB29-48A4-AA73-21B9AE50EF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984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B6C3-2A19-4CD1-A4AC-823AC49C79AD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14A97-DB29-48A4-AA73-21B9AE50EF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465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B6C3-2A19-4CD1-A4AC-823AC49C79AD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14A97-DB29-48A4-AA73-21B9AE50EF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866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BFF29-C6BB-43E3-AB96-406B39CA2D53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200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B64BE-627B-4822-A06F-91D0461DC5AA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955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27DC74-8D59-4555-8C5D-01DA6C773C51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91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9FB349-FC7E-4E69-B690-A5916E199B93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484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B975CD-6505-4831-A440-E624A8A2C524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675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351AB-466D-49A1-87D3-080FC57450C0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512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3D7050-7630-4855-9B28-79125EEFC529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811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B39CA-0B7F-43B3-982E-7EF99CDA326C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378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B6C3-2A19-4CD1-A4AC-823AC49C79AD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14A97-DB29-48A4-AA73-21B9AE50EF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1564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2AAE5B-8CA4-4F53-AF23-7182D9E03B6E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1601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0FCA7B-7CEA-4DF7-8F0D-74648E0B4E5E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8975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48562D-23EA-4C92-8D13-81F747BDB1A1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4789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B3116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B3116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2A2F2F-1CE5-45CB-AD90-62ED0CFBDEC5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7680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FC56E-9B41-4A0E-826B-5AEE7989B03F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419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D04C0-4841-488F-B833-E02922E34D1E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0497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F228C3-06F9-4E3C-958F-337665CA8FE3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0376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72169-B05B-4FD1-AC60-20D5BC013FF4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7422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E366C0-050B-40FD-BCC8-E8A1728291D0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3389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BFF29-C6BB-43E3-AB96-406B39CA2D53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927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B6C3-2A19-4CD1-A4AC-823AC49C79AD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14A97-DB29-48A4-AA73-21B9AE50EF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9869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B64BE-627B-4822-A06F-91D0461DC5AA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3567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27DC74-8D59-4555-8C5D-01DA6C773C51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4984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9FB349-FC7E-4E69-B690-A5916E199B93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3801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B975CD-6505-4831-A440-E624A8A2C524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0353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351AB-466D-49A1-87D3-080FC57450C0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1970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3D7050-7630-4855-9B28-79125EEFC529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887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B39CA-0B7F-43B3-982E-7EF99CDA326C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4227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2AAE5B-8CA4-4F53-AF23-7182D9E03B6E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7682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0FCA7B-7CEA-4DF7-8F0D-74648E0B4E5E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883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48562D-23EA-4C92-8D13-81F747BDB1A1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56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B6C3-2A19-4CD1-A4AC-823AC49C79AD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14A97-DB29-48A4-AA73-21B9AE50EF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5415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B3116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B3116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2A2F2F-1CE5-45CB-AD90-62ED0CFBDEC5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6796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FC56E-9B41-4A0E-826B-5AEE7989B03F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722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D04C0-4841-488F-B833-E02922E34D1E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7420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F228C3-06F9-4E3C-958F-337665CA8FE3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2542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72169-B05B-4FD1-AC60-20D5BC013FF4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2840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E366C0-050B-40FD-BCC8-E8A1728291D0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6103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BFF29-C6BB-43E3-AB96-406B39CA2D53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5579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B64BE-627B-4822-A06F-91D0461DC5AA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9678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27DC74-8D59-4555-8C5D-01DA6C773C51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2362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9FB349-FC7E-4E69-B690-A5916E199B93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225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B6C3-2A19-4CD1-A4AC-823AC49C79AD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14A97-DB29-48A4-AA73-21B9AE50EF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7505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B975CD-6505-4831-A440-E624A8A2C524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7023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351AB-466D-49A1-87D3-080FC57450C0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8882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3D7050-7630-4855-9B28-79125EEFC529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2626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B39CA-0B7F-43B3-982E-7EF99CDA326C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4614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2AAE5B-8CA4-4F53-AF23-7182D9E03B6E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9913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0FCA7B-7CEA-4DF7-8F0D-74648E0B4E5E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0630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48562D-23EA-4C92-8D13-81F747BDB1A1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1774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B3116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B3116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2A2F2F-1CE5-45CB-AD90-62ED0CFBDEC5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1970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FC56E-9B41-4A0E-826B-5AEE7989B03F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4150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D04C0-4841-488F-B833-E02922E34D1E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711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B6C3-2A19-4CD1-A4AC-823AC49C79AD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14A97-DB29-48A4-AA73-21B9AE50EF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7673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F228C3-06F9-4E3C-958F-337665CA8FE3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3931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72169-B05B-4FD1-AC60-20D5BC013FF4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0164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E366C0-050B-40FD-BCC8-E8A1728291D0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1373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BFF29-C6BB-43E3-AB96-406B39CA2D53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452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B64BE-627B-4822-A06F-91D0461DC5AA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4586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27DC74-8D59-4555-8C5D-01DA6C773C51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6082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9FB349-FC7E-4E69-B690-A5916E199B93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1499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B975CD-6505-4831-A440-E624A8A2C524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7886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351AB-466D-49A1-87D3-080FC57450C0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8740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3D7050-7630-4855-9B28-79125EEFC529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391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B6C3-2A19-4CD1-A4AC-823AC49C79AD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14A97-DB29-48A4-AA73-21B9AE50EF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6310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B39CA-0B7F-43B3-982E-7EF99CDA326C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5209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2AAE5B-8CA4-4F53-AF23-7182D9E03B6E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0114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0FCA7B-7CEA-4DF7-8F0D-74648E0B4E5E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1669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48562D-23EA-4C92-8D13-81F747BDB1A1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9225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B3116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B3116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2A2F2F-1CE5-45CB-AD90-62ED0CFBDEC5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9436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FC56E-9B41-4A0E-826B-5AEE7989B03F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5999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D04C0-4841-488F-B833-E02922E34D1E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5415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F228C3-06F9-4E3C-958F-337665CA8FE3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3254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72169-B05B-4FD1-AC60-20D5BC013FF4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1055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E366C0-050B-40FD-BCC8-E8A1728291D0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100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B6C3-2A19-4CD1-A4AC-823AC49C79AD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14A97-DB29-48A4-AA73-21B9AE50EF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110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B6C3-2A19-4CD1-A4AC-823AC49C79AD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14A97-DB29-48A4-AA73-21B9AE50EF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644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2B6C3-2A19-4CD1-A4AC-823AC49C79AD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14A97-DB29-48A4-AA73-21B9AE50EF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846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E7AF86-5BDE-4E73-8703-0525C510C36B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043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E7AF86-5BDE-4E73-8703-0525C510C36B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450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E7AF86-5BDE-4E73-8703-0525C510C36B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97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E7AF86-5BDE-4E73-8703-0525C510C36B}" type="datetime1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4/25/2023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06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&#1051;&#1070;&#1041;&#1054;&#1055;&#1067;&#1058;&#1057;&#1058;&#1042;&#1054;.mp4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videoplayback%20(13).mp4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ru.wikipedia.org/wiki/%D0%A8%D1%83%D1%82%D0%BA%D0%B0" TargetMode="External"/><Relationship Id="rId5" Type="http://schemas.openxmlformats.org/officeDocument/2006/relationships/hyperlink" Target="https://ru.wikipedia.org/wiki/%D0%9D%D0%B0%D0%BC%D1%91%D0%BA" TargetMode="Externa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terme.ru/slovari/filosofsko-terminologicheskii-slovar-2004.html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damion.club/uploads/posts/2022-09/1663867758_26-damion-club-p-kremovii-fon-vkontakte-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9" name="Рисунок 8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9115" y="1333500"/>
            <a:ext cx="4536282" cy="30241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57614" y="3393809"/>
            <a:ext cx="4791871" cy="31945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6230" y="319129"/>
            <a:ext cx="4322439" cy="343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8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damion.club/uploads/posts/2022-09/1663867758_26-damion-club-p-kremovii-fon-vkontakte-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62840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Красота, духовность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456926" y="1038805"/>
            <a:ext cx="5157787" cy="520578"/>
          </a:xfrm>
        </p:spPr>
        <p:txBody>
          <a:bodyPr/>
          <a:lstStyle/>
          <a:p>
            <a:r>
              <a:rPr lang="ru-RU" dirty="0" smtClean="0"/>
              <a:t>взрослые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6362700" y="1295401"/>
            <a:ext cx="2901031" cy="309256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Ребенок</a:t>
            </a:r>
            <a:endParaRPr lang="ru-RU" dirty="0"/>
          </a:p>
        </p:txBody>
      </p:sp>
      <p:pic>
        <p:nvPicPr>
          <p:cNvPr id="16" name="Объект 15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235" y="1547132"/>
            <a:ext cx="3784208" cy="50280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6680" y="1548503"/>
            <a:ext cx="3591560" cy="4957416"/>
          </a:xfrm>
          <a:prstGeom prst="rect">
            <a:avLst/>
          </a:prstGeom>
        </p:spPr>
      </p:pic>
      <p:pic>
        <p:nvPicPr>
          <p:cNvPr id="9" name="Picture 2" descr="https://damion.club/uploads/posts/2022-09/1663867758_26-damion-club-p-kremovii-fon-vkontakte-26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52731" r="14846"/>
          <a:stretch>
            <a:fillRect/>
          </a:stretch>
        </p:blipFill>
        <p:spPr bwMode="auto">
          <a:xfrm>
            <a:off x="9298744" y="4"/>
            <a:ext cx="2921391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 rot="16200000">
            <a:off x="6586950" y="2939480"/>
            <a:ext cx="526419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A0A0A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_ _ _ _ _ _ _ _ _  глоссарий  _ _ _ _ _ _ _ _ _ _</a:t>
            </a:r>
            <a:endParaRPr lang="ru-RU" sz="20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A0A0A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51962" y="84402"/>
            <a:ext cx="2640037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ПРИЁМ</a:t>
            </a:r>
          </a:p>
          <a:p>
            <a:pPr algn="ctr"/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Антите́за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антите́зис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 (от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др.-греч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ἀντίθεσις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«противопоставление») — приём противопоставления, контраста, заключающийся в резком противопоставлении понятий, положений, образов, состояний.</a:t>
            </a:r>
          </a:p>
          <a:p>
            <a:pPr algn="ctr"/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ПРИЁМ</a:t>
            </a:r>
          </a:p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Чувственно-эмоциональное восприятие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– приём, основанный на эмоциональном переживании, осознании внешней и внутренней реальности, чувственном познании.</a:t>
            </a:r>
          </a:p>
          <a:p>
            <a:pPr algn="ctr"/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Образ – символ.</a:t>
            </a:r>
          </a:p>
          <a:p>
            <a:pPr algn="ctr"/>
            <a:endParaRPr lang="ru-RU" dirty="0" smtClean="0"/>
          </a:p>
          <a:p>
            <a:pPr algn="ctr"/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71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damion.club/uploads/posts/2022-09/1663867758_26-damion-club-p-kremovii-fon-vkontakte-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Антиутопия. Рассказ- предупреждение.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 время написания -1952</a:t>
            </a:r>
          </a:p>
          <a:p>
            <a:r>
              <a:rPr lang="ru-RU" dirty="0" smtClean="0"/>
              <a:t>Время действия – возможно, 2061 год</a:t>
            </a:r>
            <a:endParaRPr lang="ru-RU" dirty="0"/>
          </a:p>
        </p:txBody>
      </p:sp>
      <p:pic>
        <p:nvPicPr>
          <p:cNvPr id="15" name="Объект 14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80292" y="2576146"/>
            <a:ext cx="5417283" cy="3771899"/>
          </a:xfrm>
          <a:prstGeom prst="rect">
            <a:avLst/>
          </a:prstGeom>
        </p:spPr>
      </p:pic>
      <p:sp>
        <p:nvSpPr>
          <p:cNvPr id="13" name="Текст 1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Нынешнее время 2022-2023 год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13273" y="4502727"/>
            <a:ext cx="2867358" cy="191492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28338" y="4482790"/>
            <a:ext cx="3171080" cy="193486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05545" y="2618586"/>
            <a:ext cx="2875085" cy="1864204"/>
          </a:xfrm>
          <a:prstGeom prst="rect">
            <a:avLst/>
          </a:prstGeom>
        </p:spPr>
      </p:pic>
      <p:pic>
        <p:nvPicPr>
          <p:cNvPr id="21" name="Объект 20"/>
          <p:cNvPicPr>
            <a:picLocks noGrp="1" noChangeAspect="1"/>
          </p:cNvPicPr>
          <p:nvPr>
            <p:ph sz="quarter" idx="4"/>
          </p:nvPr>
        </p:nvPicPr>
        <p:blipFill>
          <a:blip r:embed="rId7" cstate="print"/>
          <a:stretch>
            <a:fillRect/>
          </a:stretch>
        </p:blipFill>
        <p:spPr>
          <a:xfrm>
            <a:off x="6054397" y="2580737"/>
            <a:ext cx="3094326" cy="190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27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damion.club/uploads/posts/2022-09/1663867758_26-damion-club-p-kremovii-fon-vkontakte-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802493"/>
          </a:xfrm>
        </p:spPr>
        <p:txBody>
          <a:bodyPr/>
          <a:lstStyle/>
          <a:p>
            <a:r>
              <a:rPr lang="ru-RU" dirty="0" smtClean="0"/>
              <a:t>Концепты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53856" y="724561"/>
            <a:ext cx="5157787" cy="823912"/>
          </a:xfrm>
        </p:spPr>
        <p:txBody>
          <a:bodyPr/>
          <a:lstStyle/>
          <a:p>
            <a:r>
              <a:rPr lang="ru-RU" dirty="0" smtClean="0"/>
              <a:t>Цивилизация- Прошлое 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84738" y="1688122"/>
            <a:ext cx="3657600" cy="47056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Нет будущего</a:t>
            </a:r>
          </a:p>
          <a:p>
            <a:pPr marL="0" indent="0" algn="ctr">
              <a:buNone/>
            </a:pPr>
            <a:r>
              <a:rPr lang="ru-RU" dirty="0" smtClean="0"/>
              <a:t>Безверие</a:t>
            </a:r>
          </a:p>
          <a:p>
            <a:pPr marL="0" indent="0" algn="ctr">
              <a:buNone/>
            </a:pPr>
            <a:r>
              <a:rPr lang="ru-RU" dirty="0" err="1" smtClean="0"/>
              <a:t>Бездуховность</a:t>
            </a:r>
            <a:r>
              <a:rPr lang="ru-RU" dirty="0" smtClean="0"/>
              <a:t> </a:t>
            </a:r>
          </a:p>
          <a:p>
            <a:pPr marL="0" indent="0" algn="ctr">
              <a:buNone/>
            </a:pPr>
            <a:r>
              <a:rPr lang="ru-RU" dirty="0" smtClean="0"/>
              <a:t>Осквернение</a:t>
            </a:r>
          </a:p>
          <a:p>
            <a:pPr marL="0" indent="0" algn="ctr">
              <a:buNone/>
            </a:pPr>
            <a:r>
              <a:rPr lang="ru-RU" dirty="0" smtClean="0"/>
              <a:t>Месть</a:t>
            </a:r>
          </a:p>
          <a:p>
            <a:pPr marL="0" indent="0" algn="ctr">
              <a:buNone/>
            </a:pPr>
            <a:r>
              <a:rPr lang="ru-RU" dirty="0" smtClean="0"/>
              <a:t>Ненависть </a:t>
            </a:r>
          </a:p>
          <a:p>
            <a:pPr marL="0" indent="0" algn="ctr">
              <a:buNone/>
            </a:pPr>
            <a:r>
              <a:rPr lang="ru-RU" dirty="0" smtClean="0"/>
              <a:t>Самоуничтожение </a:t>
            </a:r>
          </a:p>
          <a:p>
            <a:pPr marL="0" indent="0" algn="ctr">
              <a:buNone/>
            </a:pPr>
            <a:r>
              <a:rPr lang="ru-RU" dirty="0" smtClean="0"/>
              <a:t>Война 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26944" y="696425"/>
            <a:ext cx="5183188" cy="823912"/>
          </a:xfrm>
        </p:spPr>
        <p:txBody>
          <a:bodyPr/>
          <a:lstStyle/>
          <a:p>
            <a:r>
              <a:rPr lang="ru-RU" dirty="0" smtClean="0"/>
              <a:t>Красота </a:t>
            </a:r>
            <a:r>
              <a:rPr lang="ru-RU" dirty="0"/>
              <a:t>-</a:t>
            </a:r>
            <a:r>
              <a:rPr lang="ru-RU" dirty="0" smtClean="0"/>
              <a:t>духовность 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7199141" y="1773555"/>
            <a:ext cx="3140613" cy="36845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Есть будущее </a:t>
            </a:r>
          </a:p>
          <a:p>
            <a:pPr>
              <a:buNone/>
            </a:pPr>
            <a:r>
              <a:rPr lang="ru-RU" dirty="0" smtClean="0"/>
              <a:t>Свет</a:t>
            </a:r>
          </a:p>
          <a:p>
            <a:pPr>
              <a:buNone/>
            </a:pPr>
            <a:r>
              <a:rPr lang="ru-RU" dirty="0" smtClean="0"/>
              <a:t>Улыбка</a:t>
            </a:r>
          </a:p>
          <a:p>
            <a:pPr>
              <a:buNone/>
            </a:pPr>
            <a:r>
              <a:rPr lang="ru-RU" dirty="0" smtClean="0"/>
              <a:t>Красота</a:t>
            </a:r>
          </a:p>
          <a:p>
            <a:pPr>
              <a:buNone/>
            </a:pPr>
            <a:r>
              <a:rPr lang="ru-RU" dirty="0" smtClean="0"/>
              <a:t>Душа</a:t>
            </a:r>
          </a:p>
          <a:p>
            <a:pPr>
              <a:buNone/>
            </a:pPr>
            <a:r>
              <a:rPr lang="ru-RU" dirty="0" smtClean="0"/>
              <a:t>Добро</a:t>
            </a:r>
          </a:p>
          <a:p>
            <a:pPr>
              <a:buNone/>
            </a:pPr>
            <a:r>
              <a:rPr lang="ru-RU" dirty="0" smtClean="0"/>
              <a:t>Мир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Стрелка вверх 7"/>
          <p:cNvSpPr/>
          <p:nvPr/>
        </p:nvSpPr>
        <p:spPr>
          <a:xfrm>
            <a:off x="1139483" y="1659985"/>
            <a:ext cx="323557" cy="3910818"/>
          </a:xfrm>
          <a:prstGeom prst="up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верх 8"/>
          <p:cNvSpPr/>
          <p:nvPr/>
        </p:nvSpPr>
        <p:spPr>
          <a:xfrm>
            <a:off x="6710289" y="1561514"/>
            <a:ext cx="323557" cy="3910818"/>
          </a:xfrm>
          <a:prstGeom prst="up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461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amion.club/uploads/posts/2022-09/1663867758_26-damion-club-p-kremovii-fon-vkontakte-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9" name="Рисунок 8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9115" y="1333500"/>
            <a:ext cx="4536282" cy="30241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57614" y="3393809"/>
            <a:ext cx="4791871" cy="31945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6230" y="319129"/>
            <a:ext cx="4322439" cy="343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32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Лингвокультурологический</a:t>
            </a:r>
            <a:r>
              <a:rPr lang="ru-RU" dirty="0" smtClean="0"/>
              <a:t> подход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722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626" y="717821"/>
            <a:ext cx="8761413" cy="706964"/>
          </a:xfrm>
        </p:spPr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Культурологический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подход                        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преподаванию русского языка</a:t>
            </a:r>
            <a:endParaRPr lang="ru-RU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/>
          </p:nvPr>
        </p:nvGraphicFramePr>
        <p:xfrm>
          <a:off x="0" y="1795244"/>
          <a:ext cx="12192000" cy="5062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353697" y="4110680"/>
            <a:ext cx="3245708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ТРИАДА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0667" y="2634144"/>
            <a:ext cx="2281805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Язык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— ярчайшее проявление культуры, «культурный код нации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»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48039" y="722876"/>
            <a:ext cx="2625753" cy="3477875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Язык, отражая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в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концентрирован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ном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виде духовную жизнь человечества, является лучшим средством воспитания и развития личности ребенка 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09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dirty="0">
                <a:solidFill>
                  <a:srgbClr val="5F6368"/>
                </a:solidFill>
                <a:latin typeface="arial" panose="020B0604020202020204" pitchFamily="34" charset="0"/>
              </a:rPr>
              <a:t>Степанов Юрий</a:t>
            </a:r>
            <a:r>
              <a:rPr lang="ru-RU" dirty="0">
                <a:solidFill>
                  <a:srgbClr val="4D5156"/>
                </a:solidFill>
                <a:latin typeface="arial" panose="020B0604020202020204" pitchFamily="34" charset="0"/>
              </a:rPr>
              <a:t> </a:t>
            </a:r>
            <a:r>
              <a:rPr lang="ru-RU" dirty="0" smtClean="0">
                <a:solidFill>
                  <a:srgbClr val="4D5156"/>
                </a:solidFill>
                <a:latin typeface="arial" panose="020B0604020202020204" pitchFamily="34" charset="0"/>
              </a:rPr>
              <a:t>Сергеевич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Степанов Ю.С. Константы: Словарь русской культуры. М., </a:t>
            </a:r>
            <a:r>
              <a:rPr lang="ru-RU" dirty="0" smtClean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2004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Концепты</a:t>
            </a:r>
            <a:r>
              <a:rPr lang="ru-RU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по мнению Ю.С. Степанова, это особые ментальные образования, представляющие форму существования культуры. Главное в концепте – это многомерность и целостность смысла, существующая в непрерывном культурно-историческом пространстве [8, с. 60].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Знания каждого человека образуют концептуальную систему. Полученные знания находятся вокруг концептов, с каждым из которых ассоциирована возможная информация. Человек мыслит концептами. В основе мировоззрения каждого – определенная система концептов.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. </a:t>
            </a:r>
            <a:endParaRPr lang="ru-RU" dirty="0">
              <a:solidFill>
                <a:srgbClr val="333333"/>
              </a:solidFill>
              <a:latin typeface="Helvetica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131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Зинченко В.Г. Методы изучения литературы. Системный подход. М., 2002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На уроках литературы концепты могут переосмысляться и дополняться новыми знаниями. Это способствует расширению границ представления учащимся важных национальных, философских, общечеловеческих концептов. При осмыслении ключевых концептов художественного произведения происходит становление ценностно-смысловой сферы обучающихся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742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Тематика концептов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9556" y="2446981"/>
            <a:ext cx="11458833" cy="4773484"/>
          </a:xfrm>
        </p:spPr>
        <p:txBody>
          <a:bodyPr>
            <a:noAutofit/>
          </a:bodyPr>
          <a:lstStyle/>
          <a:p>
            <a:pPr lvl="0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мир – 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пространство, время, число, родина, туманное утро, зимняя ночь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;</a:t>
            </a:r>
          </a:p>
          <a:p>
            <a:pPr lvl="0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стихия и природа – 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вода, огонь, дерево, цветы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;</a:t>
            </a:r>
          </a:p>
          <a:p>
            <a:pPr lvl="0"/>
            <a:r>
              <a:rPr lang="ru-RU" sz="2000" b="1" dirty="0">
                <a:solidFill>
                  <a:srgbClr val="002060"/>
                </a:solidFill>
              </a:rPr>
              <a:t>представления о человеке – </a:t>
            </a:r>
            <a:r>
              <a:rPr lang="ru-RU" sz="2000" b="1" i="1" dirty="0">
                <a:solidFill>
                  <a:srgbClr val="002060"/>
                </a:solidFill>
              </a:rPr>
              <a:t>интеллигент, гений, дурак, странник</a:t>
            </a:r>
            <a:r>
              <a:rPr lang="ru-RU" sz="2000" b="1" dirty="0">
                <a:solidFill>
                  <a:srgbClr val="002060"/>
                </a:solidFill>
              </a:rPr>
              <a:t>;</a:t>
            </a:r>
          </a:p>
          <a:p>
            <a:pPr lvl="0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нравственные концепты – 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совесть, стыд, правда, истина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;</a:t>
            </a:r>
          </a:p>
          <a:p>
            <a:pPr lvl="0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социальные понятия и отношения – 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свобода, воля, дружба, война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;</a:t>
            </a:r>
          </a:p>
          <a:p>
            <a:pPr lvl="0"/>
            <a:r>
              <a:rPr lang="ru-RU" sz="2000" b="1" dirty="0">
                <a:solidFill>
                  <a:srgbClr val="002060"/>
                </a:solidFill>
              </a:rPr>
              <a:t>эмоциональные концепты: </a:t>
            </a:r>
            <a:r>
              <a:rPr lang="ru-RU" sz="2000" b="1" i="1" dirty="0">
                <a:solidFill>
                  <a:srgbClr val="002060"/>
                </a:solidFill>
              </a:rPr>
              <a:t>счастье, радость</a:t>
            </a:r>
            <a:r>
              <a:rPr lang="ru-RU" sz="2000" b="1" dirty="0">
                <a:solidFill>
                  <a:srgbClr val="002060"/>
                </a:solidFill>
              </a:rPr>
              <a:t>;</a:t>
            </a:r>
          </a:p>
          <a:p>
            <a:pPr lvl="0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мир артефактов: 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храм, дом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</a:rPr>
              <a:t>геральдика, сакральные предметы (колокол, свеча и др.)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;</a:t>
            </a:r>
          </a:p>
          <a:p>
            <a:pPr lvl="0"/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концептосфера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научного знания: 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философия, филология, математика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;</a:t>
            </a:r>
          </a:p>
          <a:p>
            <a:pPr lvl="0"/>
            <a:r>
              <a:rPr lang="ru-RU" sz="2000" b="1" dirty="0" err="1">
                <a:solidFill>
                  <a:srgbClr val="002060"/>
                </a:solidFill>
              </a:rPr>
              <a:t>концептосфера</a:t>
            </a:r>
            <a:r>
              <a:rPr lang="ru-RU" sz="2000" b="1" dirty="0">
                <a:solidFill>
                  <a:srgbClr val="002060"/>
                </a:solidFill>
              </a:rPr>
              <a:t> искусства: </a:t>
            </a:r>
            <a:r>
              <a:rPr lang="ru-RU" sz="2000" b="1" i="1" dirty="0">
                <a:solidFill>
                  <a:srgbClr val="002060"/>
                </a:solidFill>
              </a:rPr>
              <a:t>архитектура, живопись, музыка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000" b="1" i="1" dirty="0">
                <a:solidFill>
                  <a:srgbClr val="002060"/>
                </a:solidFill>
              </a:rPr>
              <a:t>танец</a:t>
            </a:r>
            <a:r>
              <a:rPr lang="ru-RU" sz="2000" b="1" dirty="0">
                <a:solidFill>
                  <a:srgbClr val="002060"/>
                </a:solidFill>
              </a:rPr>
              <a:t>.</a:t>
            </a:r>
          </a:p>
          <a:p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54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Концепты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процессе школьного литературного образования рассматриваются: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бытийные, или универсальные, концепты (мир, жизнь, смерть, бессмертие, истина, идеал, Бог, дьявол);</a:t>
            </a:r>
            <a:endParaRPr lang="ru-RU" sz="3200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социальные концепты (конфликт, преступление, наказание, власть, война, мир, общество, человек, семья);</a:t>
            </a:r>
            <a:endParaRPr lang="ru-RU" sz="3200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этические концепты (добро, зло);</a:t>
            </a:r>
            <a:endParaRPr lang="ru-RU" sz="3200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эстетические концепты (прекрасное, безобразное, идеальное, искусство, образ, гармония, дисгармония).</a:t>
            </a:r>
            <a:endParaRPr lang="ru-RU" sz="3200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0886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www.karandash.by/image/design/8941/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75349"/>
            <a:ext cx="12192000" cy="8133349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Мастер – класс</a:t>
            </a:r>
            <a:br>
              <a:rPr lang="ru-RU" sz="4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Тайна концептуального подхода для интенсивного обучения на разных предметах</a:t>
            </a: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3385" y="5908431"/>
            <a:ext cx="1112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Учитель русского языка и литературы МОУ «Гимназия №2»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– ГРИГОРЬЕВА МАРИНА АНДРЕЕВНА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53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9707" y="584886"/>
            <a:ext cx="9216151" cy="1400432"/>
          </a:xfrm>
        </p:spPr>
        <p:txBody>
          <a:bodyPr/>
          <a:lstStyle/>
          <a:p>
            <a:pPr algn="ctr"/>
            <a:r>
              <a:rPr lang="ru-RU" sz="3200" b="1" i="1" dirty="0"/>
              <a:t>Методические приемы работы с концептами в урочной  деятельности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b="1" u="sng" dirty="0" smtClean="0"/>
              <a:t>1.Типы уроков</a:t>
            </a:r>
            <a:endParaRPr lang="ru-RU" sz="3200" b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6605" y="2296295"/>
            <a:ext cx="11516497" cy="4609070"/>
          </a:xfr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77500" lnSpcReduction="20000"/>
          </a:bodyPr>
          <a:lstStyle/>
          <a:p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Уроки 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одного 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 (5-8 классы);</a:t>
            </a:r>
          </a:p>
          <a:p>
            <a:endParaRPr lang="ru-RU" sz="2800" b="1" i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Словарные уроки: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уроки-практикумы, лабораторные занятия, предполагающие работу с 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различными словарями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выполнение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микропроекта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«Что я узнал о слове (… ) из словарей», «Значение и смысл слова (… )», когда учащийся собирает информацию о заданном слове из разных источников и систематизирует ее в виде </a:t>
            </a:r>
            <a:r>
              <a:rPr lang="ru-RU" sz="2400" b="1" i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микропроекта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>
              <a:buNone/>
            </a:pP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Уроки- презентации групповых и индивидуальных проектов по различным тематическим  концептам на занятиях 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подготовки 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итоговому сочинению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endParaRPr lang="ru-RU" sz="28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Уроки </a:t>
            </a:r>
            <a: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комплексного и   </a:t>
            </a:r>
            <a:r>
              <a:rPr lang="ru-RU" sz="2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лингвокультуроведческого</a:t>
            </a:r>
            <a: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2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концептного</a:t>
            </a:r>
            <a: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анализа текста в старших классах при подготовке к итоговому </a:t>
            </a:r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сочинению.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>
              <a:solidFill>
                <a:srgbClr val="C000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1453978" y="2685533"/>
            <a:ext cx="416012" cy="354227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3503140" y="4123036"/>
            <a:ext cx="416012" cy="354227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5565720" y="5272216"/>
            <a:ext cx="416012" cy="354227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44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527222"/>
            <a:ext cx="8761413" cy="1153410"/>
          </a:xfrm>
        </p:spPr>
        <p:txBody>
          <a:bodyPr/>
          <a:lstStyle/>
          <a:p>
            <a:pPr algn="ctr"/>
            <a:r>
              <a:rPr lang="ru-RU" b="1" i="1" dirty="0" smtClean="0"/>
              <a:t>Жанры </a:t>
            </a:r>
            <a:r>
              <a:rPr lang="ru-RU" b="1" i="1" dirty="0"/>
              <a:t>«Уроков одного слова»: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093" y="1103927"/>
            <a:ext cx="12084907" cy="5474043"/>
          </a:xfrm>
          <a:solidFill>
            <a:schemeClr val="bg2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уроки-презентации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уроки - «портреты слова», проводимые как тематические уроки, как уроки закрепления и обобщения знаний по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лексикографии, вводные и обобщающие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уроки, занятия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факультативных и элективных курсов, 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уроки-кроссворды, уроки-тезаурусы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др., 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тематические уроки по любой программной теме, когда с помощью ключевого слова задается тематический подбор текстового и дидактического материала; 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4) уроки развития речи и подготовки к сочинениям «Мое любимое слово», «Родное слово», 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5) уроки анализа текстов — отрывков из произведений  писателей, уроки  анализа текста, сравнения нескольких текстов через анализ слова-концепта.</a:t>
            </a:r>
          </a:p>
          <a:p>
            <a:endParaRPr lang="ru-RU" sz="2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rgbClr val="B31166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Хомякова Л.П., МО "СОШ №49"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B31166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45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amion.club/uploads/posts/2022-09/1663867758_26-damion-club-p-kremovii-fon-vkontakte-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Концепт-смысловая концентрация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590843" y="1825625"/>
            <a:ext cx="5428957" cy="4351338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Д.С.Лихачев: 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Концепт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расширяет значение, оставляя возможности для сотворчества, домысливания, «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дофантазирования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» и для эмоциональной ауры слова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 мнению академика Д.С.Лихачева,  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«Концепт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является результатом столкновения словарного значения слова с личным и народным опытом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человека».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19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img2.goodfon.ru/original/2048x2048/c/b1/smaylik-zerkalo-ulyboch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9968" y="0"/>
            <a:ext cx="8042031" cy="682784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40900" y="478312"/>
            <a:ext cx="6216161" cy="3896751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4400" dirty="0" smtClean="0"/>
              <a:t>Улыбнись</a:t>
            </a:r>
            <a:r>
              <a:rPr lang="ru-RU" sz="4400" dirty="0"/>
              <a:t>! </a:t>
            </a:r>
            <a:endParaRPr lang="ru-RU" sz="4400" dirty="0" smtClean="0"/>
          </a:p>
          <a:p>
            <a:pPr marL="0" indent="0">
              <a:buNone/>
            </a:pPr>
            <a:r>
              <a:rPr lang="ru-RU" sz="4400" dirty="0" smtClean="0"/>
              <a:t>Сделай </a:t>
            </a:r>
            <a:r>
              <a:rPr lang="ru-RU" sz="4400" dirty="0"/>
              <a:t>зеркалу </a:t>
            </a:r>
            <a:r>
              <a:rPr lang="ru-RU" sz="4400" dirty="0" smtClean="0"/>
              <a:t>приятно.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04669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damion.club/uploads/posts/2022-09/1663867758_26-damion-club-p-kremovii-fon-vkontakte-26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52731" r="14846"/>
          <a:stretch>
            <a:fillRect/>
          </a:stretch>
        </p:blipFill>
        <p:spPr bwMode="auto">
          <a:xfrm>
            <a:off x="9453488" y="0"/>
            <a:ext cx="2738511" cy="6858000"/>
          </a:xfrm>
          <a:prstGeom prst="rect">
            <a:avLst/>
          </a:prstGeom>
          <a:noFill/>
        </p:spPr>
      </p:pic>
      <p:pic>
        <p:nvPicPr>
          <p:cNvPr id="12290" name="Picture 2" descr="https://kartinkin.net/uploads/posts/2022-12/1670523789_33-kartinkin-net-p-zloe-solnishko-kartinki-krasivo-4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3106" y="2717735"/>
            <a:ext cx="5600943" cy="449195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Улыбка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397977"/>
            <a:ext cx="5181600" cy="4778986"/>
          </a:xfrm>
        </p:spPr>
        <p:txBody>
          <a:bodyPr>
            <a:normAutofit/>
          </a:bodyPr>
          <a:lstStyle/>
          <a:p>
            <a:r>
              <a:rPr lang="ru-RU" dirty="0" smtClean="0"/>
              <a:t>Приветствие</a:t>
            </a:r>
          </a:p>
          <a:p>
            <a:r>
              <a:rPr lang="ru-RU" dirty="0" smtClean="0"/>
              <a:t> Радость</a:t>
            </a:r>
          </a:p>
          <a:p>
            <a:r>
              <a:rPr lang="ru-RU" dirty="0" smtClean="0"/>
              <a:t> </a:t>
            </a:r>
            <a:r>
              <a:rPr lang="ru-RU" dirty="0"/>
              <a:t>Т</a:t>
            </a:r>
            <a:r>
              <a:rPr lang="ru-RU" dirty="0" smtClean="0"/>
              <a:t>айна</a:t>
            </a:r>
          </a:p>
          <a:p>
            <a:r>
              <a:rPr lang="ru-RU" dirty="0" smtClean="0"/>
              <a:t> Счастье</a:t>
            </a:r>
          </a:p>
          <a:p>
            <a:r>
              <a:rPr lang="ru-RU" dirty="0"/>
              <a:t>Ч</a:t>
            </a:r>
            <a:r>
              <a:rPr lang="ru-RU" dirty="0" smtClean="0"/>
              <a:t>удо </a:t>
            </a:r>
          </a:p>
          <a:p>
            <a:r>
              <a:rPr lang="ru-RU" dirty="0" smtClean="0"/>
              <a:t>Душа</a:t>
            </a:r>
          </a:p>
          <a:p>
            <a:r>
              <a:rPr lang="ru-RU" dirty="0" smtClean="0"/>
              <a:t>Красота 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29333" y="1853760"/>
            <a:ext cx="5181600" cy="4351338"/>
          </a:xfrm>
        </p:spPr>
        <p:txBody>
          <a:bodyPr>
            <a:normAutofit/>
          </a:bodyPr>
          <a:lstStyle/>
          <a:p>
            <a:r>
              <a:rPr lang="ru-RU" dirty="0" smtClean="0"/>
              <a:t>Удивительная </a:t>
            </a:r>
          </a:p>
          <a:p>
            <a:r>
              <a:rPr lang="ru-RU" dirty="0" smtClean="0"/>
              <a:t>Ласковая</a:t>
            </a:r>
          </a:p>
          <a:p>
            <a:r>
              <a:rPr lang="ru-RU" dirty="0"/>
              <a:t>Н</a:t>
            </a:r>
            <a:r>
              <a:rPr lang="ru-RU" dirty="0" smtClean="0"/>
              <a:t>едовольная</a:t>
            </a:r>
          </a:p>
          <a:p>
            <a:r>
              <a:rPr lang="ru-RU" dirty="0" smtClean="0"/>
              <a:t>Чудесная </a:t>
            </a:r>
          </a:p>
          <a:p>
            <a:r>
              <a:rPr lang="ru-RU" dirty="0" smtClean="0"/>
              <a:t>Искренняя</a:t>
            </a:r>
          </a:p>
          <a:p>
            <a:r>
              <a:rPr lang="ru-RU" dirty="0" smtClean="0"/>
              <a:t>Добрая </a:t>
            </a:r>
          </a:p>
          <a:p>
            <a:endParaRPr lang="ru-RU" dirty="0" smtClean="0"/>
          </a:p>
        </p:txBody>
      </p:sp>
      <p:sp>
        <p:nvSpPr>
          <p:cNvPr id="7" name="Прямоугольник 6"/>
          <p:cNvSpPr/>
          <p:nvPr/>
        </p:nvSpPr>
        <p:spPr>
          <a:xfrm rot="16200000">
            <a:off x="7739466" y="1585761"/>
            <a:ext cx="321235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A0A0A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_ _ _ _ _ _ _ _ _  глоссарий</a:t>
            </a:r>
            <a:endParaRPr lang="ru-RU" sz="20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A0A0A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77046" y="450166"/>
            <a:ext cx="223676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ПРИЁМ</a:t>
            </a:r>
          </a:p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Ассоциация (от лат.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associatio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– соединение)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 – связь, возникающая в процессе мышления между элементами психики, в результате которой появление одного элемента в определенных условиях вызывает образ другого, связанного с ним; субъективный образ объективной связи между элементами, предметами или явлениями.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788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damion.club/uploads/posts/2022-09/1663867758_26-damion-club-p-kremovii-fon-vkontakte-26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52731" r="14846"/>
          <a:stretch>
            <a:fillRect/>
          </a:stretch>
        </p:blipFill>
        <p:spPr bwMode="auto">
          <a:xfrm>
            <a:off x="9495692" y="0"/>
            <a:ext cx="2696307" cy="6858000"/>
          </a:xfrm>
          <a:prstGeom prst="rect">
            <a:avLst/>
          </a:prstGeom>
          <a:noFill/>
        </p:spPr>
      </p:pic>
      <p:pic>
        <p:nvPicPr>
          <p:cNvPr id="5" name="Picture 2" descr="https://kartinkin.net/uploads/posts/2022-12/1670523789_33-kartinkin-net-p-zloe-solnishko-kartinki-krasivo-4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1414" y="2858413"/>
            <a:ext cx="5600943" cy="449195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Улыбка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 человек с душевным и жизненным опытом</a:t>
            </a:r>
          </a:p>
          <a:p>
            <a:r>
              <a:rPr lang="ru-RU" dirty="0"/>
              <a:t>З</a:t>
            </a:r>
            <a:r>
              <a:rPr lang="ru-RU" dirty="0" smtClean="0"/>
              <a:t>лая</a:t>
            </a:r>
          </a:p>
          <a:p>
            <a:r>
              <a:rPr lang="ru-RU" dirty="0" smtClean="0"/>
              <a:t>Недружелюбная </a:t>
            </a:r>
          </a:p>
          <a:p>
            <a:r>
              <a:rPr lang="ru-RU" dirty="0" smtClean="0"/>
              <a:t> </a:t>
            </a:r>
            <a:r>
              <a:rPr lang="ru-RU" dirty="0"/>
              <a:t>Я</a:t>
            </a:r>
            <a:r>
              <a:rPr lang="ru-RU" dirty="0" smtClean="0"/>
              <a:t>звительная 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Ребенок</a:t>
            </a:r>
          </a:p>
          <a:p>
            <a:r>
              <a:rPr lang="ru-RU" dirty="0" smtClean="0"/>
              <a:t>Чистая</a:t>
            </a:r>
          </a:p>
          <a:p>
            <a:r>
              <a:rPr lang="ru-RU" dirty="0" smtClean="0"/>
              <a:t> Непосредственная</a:t>
            </a:r>
          </a:p>
          <a:p>
            <a:r>
              <a:rPr lang="ru-RU" dirty="0" smtClean="0"/>
              <a:t> Искренняя</a:t>
            </a:r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 rot="16200000">
            <a:off x="7767602" y="1406122"/>
            <a:ext cx="321235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A0A0A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_ _ _ _ _ _ _ _ _  глоссарий</a:t>
            </a:r>
            <a:endParaRPr lang="ru-RU" sz="20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A0A0A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80098" y="450166"/>
            <a:ext cx="227896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ПРИЁМ</a:t>
            </a:r>
          </a:p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Ассоциация (от лат.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associatio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– соединение)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 – связь, возникающая в процессе мышления между элементами психики, в результате которой появление одного элемента в определенных условиях вызывает образ другого, связанного с ним; субъективный образ объективной связи между элементами, предметами или явлениями.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765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damion.club/uploads/posts/2022-09/1663867758_26-damion-club-p-kremovii-fon-vkontakte-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6811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Слово «Улыбка» в культуре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839788" y="1046286"/>
            <a:ext cx="5157787" cy="527537"/>
          </a:xfrm>
        </p:spPr>
        <p:txBody>
          <a:bodyPr/>
          <a:lstStyle/>
          <a:p>
            <a:r>
              <a:rPr lang="ru-RU" dirty="0" err="1" smtClean="0"/>
              <a:t>Рэй</a:t>
            </a:r>
            <a:r>
              <a:rPr lang="ru-RU" dirty="0" smtClean="0"/>
              <a:t>  </a:t>
            </a:r>
            <a:r>
              <a:rPr lang="ru-RU" dirty="0" err="1" smtClean="0"/>
              <a:t>Брэдбери</a:t>
            </a:r>
            <a:r>
              <a:rPr lang="ru-RU" dirty="0" smtClean="0"/>
              <a:t> «Улыбка»</a:t>
            </a:r>
            <a:endParaRPr lang="ru-RU" dirty="0"/>
          </a:p>
        </p:txBody>
      </p:sp>
      <p:pic>
        <p:nvPicPr>
          <p:cNvPr id="1028" name="Picture 4" descr="https://s3-eu-west-1.amazonaws.com/ourboox-media-prod/wp-content/uploads/2020/04/16012732/585062_15632108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043" y="1600837"/>
            <a:ext cx="3486027" cy="493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4596618" y="1046286"/>
            <a:ext cx="5183188" cy="527537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Леонардо да Винчи «</a:t>
            </a:r>
            <a:r>
              <a:rPr lang="ru-RU" dirty="0"/>
              <a:t>«</a:t>
            </a:r>
            <a:r>
              <a:rPr lang="ru-RU" dirty="0" err="1"/>
              <a:t>Портре́т</a:t>
            </a:r>
            <a:r>
              <a:rPr lang="ru-RU" dirty="0"/>
              <a:t> госпожи́ </a:t>
            </a:r>
            <a:r>
              <a:rPr lang="ru-RU" dirty="0" err="1"/>
              <a:t>Ли́зы</a:t>
            </a:r>
            <a:r>
              <a:rPr lang="ru-RU" dirty="0"/>
              <a:t> </a:t>
            </a:r>
            <a:r>
              <a:rPr lang="ru-RU" dirty="0" err="1"/>
              <a:t>дель</a:t>
            </a:r>
            <a:r>
              <a:rPr lang="ru-RU" dirty="0"/>
              <a:t> </a:t>
            </a:r>
            <a:r>
              <a:rPr lang="ru-RU" dirty="0" err="1"/>
              <a:t>Джоко́ндо</a:t>
            </a:r>
            <a:r>
              <a:rPr lang="ru-RU" dirty="0" smtClean="0"/>
              <a:t>» </a:t>
            </a:r>
            <a:endParaRPr lang="ru-RU" dirty="0"/>
          </a:p>
        </p:txBody>
      </p:sp>
      <p:pic>
        <p:nvPicPr>
          <p:cNvPr id="1030" name="Picture 6" descr="https://avatars.dzeninfra.ru/get-zen_doc/99101/pub_5dae26032beb4900ada0b26b_5dae27976d29c100add46aa2/scale_120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889" y="1741268"/>
            <a:ext cx="3789485" cy="493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damion.club/uploads/posts/2022-09/1663867758_26-damion-club-p-kremovii-fon-vkontakte-26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52731" r="14846"/>
          <a:stretch>
            <a:fillRect/>
          </a:stretch>
        </p:blipFill>
        <p:spPr bwMode="auto">
          <a:xfrm>
            <a:off x="9298744" y="4"/>
            <a:ext cx="2921391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 rot="16200000">
            <a:off x="6586950" y="2939480"/>
            <a:ext cx="526419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A0A0A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_ _ _ _ _ _ _ _ _  глоссарий  _ _ _ _ _ _ _ _ _ _</a:t>
            </a:r>
            <a:endParaRPr lang="ru-RU" sz="20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A0A0A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53486" y="42198"/>
            <a:ext cx="273851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ПРИЁМ</a:t>
            </a:r>
          </a:p>
          <a:p>
            <a:pPr algn="ctr"/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Аллю́зия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la-Latn" i="1" dirty="0" smtClean="0">
                <a:latin typeface="Times New Roman" pitchFamily="18" charset="0"/>
                <a:cs typeface="Times New Roman" pitchFamily="18" charset="0"/>
              </a:rPr>
              <a:t>allusio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 «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  <a:hlinkClick r:id="rId5" tooltip="Намёк"/>
              </a:rPr>
              <a:t>намёк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  <a:hlinkClick r:id="rId6" tooltip="Шутка"/>
              </a:rPr>
              <a:t>шутка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») — это прием, отсылающий к историческому, мифологическому, политическому или литературному событию. </a:t>
            </a:r>
          </a:p>
          <a:p>
            <a:pPr algn="ctr"/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ПРИЁМ</a:t>
            </a:r>
          </a:p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Метафора 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- это перенос наименования с одного предмета на другой на основании из сходства.</a:t>
            </a: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ПРИЁМ </a:t>
            </a:r>
          </a:p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переосмысления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основан на преобразовании смыслового значения отдельного слова, а порой и целого предложения для создания образности.</a:t>
            </a:r>
          </a:p>
          <a:p>
            <a:pPr algn="ctr"/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54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amion.club/uploads/posts/2022-09/1663867758_26-damion-club-p-kremovii-fon-vkontakte-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4802"/>
          </a:xfrm>
        </p:spPr>
        <p:txBody>
          <a:bodyPr/>
          <a:lstStyle/>
          <a:p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слова «цивилизация»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590843" y="1274618"/>
            <a:ext cx="5428957" cy="540327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Толковый словарь Ожегова </a:t>
            </a:r>
            <a:endParaRPr lang="ru-RU" sz="3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3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ЦИВИЛИЗАЦИЯ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и, ж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None/>
            </a:pPr>
            <a:endParaRPr lang="ru-RU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Определённая ступень развития общества, его материальной и духовной культуры. Античная ц. Современная ц. Исчезнувшие цивилизации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None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ед. Современная мировая культура (в 1 знач.). </a:t>
            </a:r>
            <a:endParaRPr lang="ru-RU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Мыслимая как реальность совокупность живых существ со своей материальной и духовной культурой. Внеземные цивилизации.</a:t>
            </a:r>
            <a:b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6172200" y="1136073"/>
            <a:ext cx="5181600" cy="5040890"/>
          </a:xfrm>
        </p:spPr>
        <p:txBody>
          <a:bodyPr>
            <a:normAutofit fontScale="77500" lnSpcReduction="20000"/>
          </a:bodyPr>
          <a:lstStyle/>
          <a:p>
            <a:pPr marL="0" lvl="0" indent="0" algn="r">
              <a:buNone/>
            </a:pPr>
            <a:r>
              <a:rPr lang="ru-RU" sz="33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Философско-терминологический словарь </a:t>
            </a:r>
            <a:r>
              <a:rPr lang="ru-RU" sz="33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2004</a:t>
            </a:r>
            <a:endParaRPr lang="ru-RU" cap="all" dirty="0">
              <a:solidFill>
                <a:srgbClr val="3F025F"/>
              </a:solidFill>
              <a:latin typeface="GothaMed"/>
            </a:endParaRPr>
          </a:p>
          <a:p>
            <a:endParaRPr lang="ru-RU" cap="all" dirty="0" smtClean="0">
              <a:solidFill>
                <a:srgbClr val="3F025F"/>
              </a:solidFill>
              <a:latin typeface="GothaMed"/>
            </a:endParaRPr>
          </a:p>
          <a:p>
            <a:r>
              <a:rPr lang="ru-RU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ЦИВИЛИЗАЦИЯ</a:t>
            </a:r>
          </a:p>
          <a:p>
            <a:endParaRPr lang="ru-RU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(от лат.— гражданин) — этап общественного развития, наступающий после дикости и варварства;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общественного развития материальной и духовной культуры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90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amion.club/uploads/posts/2022-09/1663867758_26-damion-club-p-kremovii-fon-vkontakte-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4802"/>
          </a:xfrm>
        </p:spPr>
        <p:txBody>
          <a:bodyPr/>
          <a:lstStyle/>
          <a:p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слова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«праздник»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471055" y="1094508"/>
            <a:ext cx="5548745" cy="5458691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3000" b="1" dirty="0"/>
              <a:t/>
            </a:r>
            <a:br>
              <a:rPr lang="ru-RU" sz="3000" b="1" dirty="0"/>
            </a:br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Толковый словарь Ожегова </a:t>
            </a:r>
            <a:endParaRPr lang="ru-RU" sz="3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а, м. </a:t>
            </a:r>
            <a:endParaRPr lang="ru-RU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ru-RU" sz="4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ru-RU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торжества, </a:t>
            </a:r>
            <a:r>
              <a:rPr lang="ru-RU" sz="4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установленный в честь или в память кого-то или чего-нибудь. </a:t>
            </a:r>
          </a:p>
          <a:p>
            <a:pPr marL="457200" indent="-457200">
              <a:buAutoNum type="arabicPeriod"/>
            </a:pPr>
            <a:r>
              <a:rPr lang="ru-RU" sz="4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День или ряд дней, отмечаемых церковью </a:t>
            </a:r>
          </a:p>
          <a:p>
            <a:pPr marL="457200" indent="-457200">
              <a:buAutoNum type="arabicPeriod"/>
            </a:pPr>
            <a:r>
              <a:rPr lang="ru-RU" sz="4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радости и торжества по поводу чего-н</a:t>
            </a:r>
            <a:r>
              <a:rPr lang="ru-RU" sz="4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AutoNum type="arabicPeriod"/>
            </a:pPr>
            <a:r>
              <a:rPr lang="ru-RU" sz="4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игр, развлечений</a:t>
            </a:r>
            <a:r>
              <a:rPr lang="ru-RU" sz="4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Какой сегодня праздник отмечают в России и мире?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677" y="1454727"/>
            <a:ext cx="4821959" cy="501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49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Ион (конференц-зал)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3.xml><?xml version="1.0" encoding="utf-8"?>
<a:theme xmlns:a="http://schemas.openxmlformats.org/drawingml/2006/main" name="1_Ион (конференц-зал)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4.xml><?xml version="1.0" encoding="utf-8"?>
<a:theme xmlns:a="http://schemas.openxmlformats.org/drawingml/2006/main" name="2_Ион (конференц-зал)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5.xml><?xml version="1.0" encoding="utf-8"?>
<a:theme xmlns:a="http://schemas.openxmlformats.org/drawingml/2006/main" name="3_Ион (конференц-зал)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4362</TotalTime>
  <Words>870</Words>
  <Application>Microsoft Office PowerPoint</Application>
  <PresentationFormat>Широкоэкранный</PresentationFormat>
  <Paragraphs>160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21</vt:i4>
      </vt:variant>
    </vt:vector>
  </HeadingPairs>
  <TitlesOfParts>
    <vt:vector size="35" baseType="lpstr">
      <vt:lpstr>Arial</vt:lpstr>
      <vt:lpstr>Arial</vt:lpstr>
      <vt:lpstr>Calibri</vt:lpstr>
      <vt:lpstr>Calibri Light</vt:lpstr>
      <vt:lpstr>Century Gothic</vt:lpstr>
      <vt:lpstr>GothaMed</vt:lpstr>
      <vt:lpstr>Helvetica</vt:lpstr>
      <vt:lpstr>Times New Roman</vt:lpstr>
      <vt:lpstr>Wingdings 3</vt:lpstr>
      <vt:lpstr>Тема Office</vt:lpstr>
      <vt:lpstr>Ион (конференц-зал)</vt:lpstr>
      <vt:lpstr>1_Ион (конференц-зал)</vt:lpstr>
      <vt:lpstr>2_Ион (конференц-зал)</vt:lpstr>
      <vt:lpstr>3_Ион (конференц-зал)</vt:lpstr>
      <vt:lpstr>Презентация PowerPoint</vt:lpstr>
      <vt:lpstr>Мастер – класс  «Тайна концептуального подхода для интенсивного обучения на разных предметах»</vt:lpstr>
      <vt:lpstr>Концепт-смысловая концентрация</vt:lpstr>
      <vt:lpstr>Презентация PowerPoint</vt:lpstr>
      <vt:lpstr>Улыбка</vt:lpstr>
      <vt:lpstr>Улыбка</vt:lpstr>
      <vt:lpstr>Слово «Улыбка» в культуре </vt:lpstr>
      <vt:lpstr>Значение слова «цивилизация»</vt:lpstr>
      <vt:lpstr>Значение слова «праздник»</vt:lpstr>
      <vt:lpstr>Красота, духовность</vt:lpstr>
      <vt:lpstr>Антиутопия. Рассказ- предупреждение.</vt:lpstr>
      <vt:lpstr>Концепты</vt:lpstr>
      <vt:lpstr>Презентация PowerPoint</vt:lpstr>
      <vt:lpstr>Презентация PowerPoint</vt:lpstr>
      <vt:lpstr>Культурологический подход                         к преподаванию русского языка</vt:lpstr>
      <vt:lpstr>Презентация PowerPoint</vt:lpstr>
      <vt:lpstr>Зинченко В.Г. Методы изучения литературы. Системный подход. М., 2002</vt:lpstr>
      <vt:lpstr>Тематика концептов</vt:lpstr>
      <vt:lpstr>Концепты</vt:lpstr>
      <vt:lpstr>Методические приемы работы с концептами в урочной  деятельности 1.Типы уроков</vt:lpstr>
      <vt:lpstr>Жанры «Уроков одного слова»: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 – класс «Улыбка. Тайна концептуального подхода для интенсивного обучения на разных предметах»</dc:title>
  <dc:creator>Windows 10</dc:creator>
  <cp:lastModifiedBy>User</cp:lastModifiedBy>
  <cp:revision>88</cp:revision>
  <dcterms:created xsi:type="dcterms:W3CDTF">2023-01-28T11:01:38Z</dcterms:created>
  <dcterms:modified xsi:type="dcterms:W3CDTF">2023-04-24T21:31:44Z</dcterms:modified>
</cp:coreProperties>
</file>