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929E-A70D-401E-AFA0-B596D8E8B8AC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6736-F63C-4656-9BFE-D445474C8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929E-A70D-401E-AFA0-B596D8E8B8AC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6736-F63C-4656-9BFE-D445474C8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929E-A70D-401E-AFA0-B596D8E8B8AC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6736-F63C-4656-9BFE-D445474C8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929E-A70D-401E-AFA0-B596D8E8B8AC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6736-F63C-4656-9BFE-D445474C8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929E-A70D-401E-AFA0-B596D8E8B8AC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6736-F63C-4656-9BFE-D445474C8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929E-A70D-401E-AFA0-B596D8E8B8AC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6736-F63C-4656-9BFE-D445474C8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929E-A70D-401E-AFA0-B596D8E8B8AC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6736-F63C-4656-9BFE-D445474C8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929E-A70D-401E-AFA0-B596D8E8B8AC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6736-F63C-4656-9BFE-D445474C8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929E-A70D-401E-AFA0-B596D8E8B8AC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6736-F63C-4656-9BFE-D445474C8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929E-A70D-401E-AFA0-B596D8E8B8AC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6736-F63C-4656-9BFE-D445474C8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929E-A70D-401E-AFA0-B596D8E8B8AC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6736-F63C-4656-9BFE-D445474C8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B929E-A70D-401E-AFA0-B596D8E8B8AC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96736-F63C-4656-9BFE-D445474C8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Портфель\Study Ольга\Фото с телефона\IMG_20170613_165737_1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-738187" y="-333375"/>
            <a:ext cx="10620375" cy="7524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285720" y="500042"/>
            <a:ext cx="8143932" cy="242889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«Экологическая тропа»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3000364" y="3000372"/>
            <a:ext cx="27051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Проект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285720" y="4214818"/>
            <a:ext cx="86772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Эколого-развивающая среда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-104775" y="4929198"/>
            <a:ext cx="9248775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МБДОУ  «Детский сад компенсирующего вида №12»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214414" y="5715016"/>
            <a:ext cx="641985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Для детей от 3 до 8 лет с ОВЗ  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1714480" y="6286520"/>
            <a:ext cx="54102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 нарушением интеллекта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img-fotki.yandex.ru/get/9829/47407354.f06/0_169527_5879cf15_orig.pn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10544283" flipV="1">
            <a:off x="7478710" y="51442"/>
            <a:ext cx="1435654" cy="1377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portal.pskovlib.ru/images/stories/opochka/%D0%B1%D0%B0%D0%B1%D0%BE%D1%87%D0%BA%D0%B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16598">
            <a:off x="136483" y="120663"/>
            <a:ext cx="1441514" cy="146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K:\P5280924.JPG"/>
          <p:cNvPicPr/>
          <p:nvPr/>
        </p:nvPicPr>
        <p:blipFill>
          <a:blip r:embed="rId4" cstate="print"/>
          <a:srcRect t="2881" r="7036" b="20027"/>
          <a:stretch>
            <a:fillRect/>
          </a:stretch>
        </p:blipFill>
        <p:spPr bwMode="auto">
          <a:xfrm>
            <a:off x="3714744" y="3143248"/>
            <a:ext cx="514353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WordArt 2"/>
          <p:cNvSpPr>
            <a:spLocks noChangeArrowheads="1" noChangeShapeType="1" noTextEdit="1"/>
          </p:cNvSpPr>
          <p:nvPr/>
        </p:nvSpPr>
        <p:spPr bwMode="auto">
          <a:xfrm>
            <a:off x="2500298" y="285728"/>
            <a:ext cx="4429156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«Островок 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детства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»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1500166" y="285729"/>
            <a:ext cx="714380" cy="571504"/>
          </a:xfrm>
          <a:prstGeom prst="star8">
            <a:avLst>
              <a:gd name="adj" fmla="val 3825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14282" y="1000108"/>
            <a:ext cx="864399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зоне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Островок детства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альпинарии дети наблюдают за  растениями,  которые растут на песке и в камнях. Необычность данного объекта вызывает особый интерес у воспитанников. Здесь они рассматривают и наблюдают за их ростом в разные времена года, определяют их взаимосвязь с окружающей средой, закрепляют правила поведения в природе. Общий вид альпинария, красота растений, сочетание различных красок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всё это способствует формированию бережного отношения к растительному и животному миру, развитию эстетического вкуса у детей и их родителей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285720" y="3357562"/>
            <a:ext cx="3786214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Предполагаемые темы бесед:                                 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667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Пробуждение альпинария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667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Растения альпинария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667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Насекомые альпинария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667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Какими бывают камешки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667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Куда улетели пчёлы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667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Влияние погоды на растения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667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Жизнь альпинария без насекомых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8667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«Куда уходят муравьи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animalsfoto.com/photo/51/5171cd461aa3ed0bd0c02244eadc9e6b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19808274">
            <a:off x="392440" y="181195"/>
            <a:ext cx="988966" cy="979328"/>
          </a:xfrm>
          <a:prstGeom prst="rect">
            <a:avLst/>
          </a:prstGeom>
          <a:noFill/>
          <a:ln>
            <a:noFill/>
          </a:ln>
        </p:spPr>
      </p:pic>
      <p:sp>
        <p:nvSpPr>
          <p:cNvPr id="29698" name="WordArt 2"/>
          <p:cNvSpPr>
            <a:spLocks noChangeArrowheads="1" noChangeShapeType="1" noTextEdit="1"/>
          </p:cNvSpPr>
          <p:nvPr/>
        </p:nvSpPr>
        <p:spPr bwMode="auto">
          <a:xfrm>
            <a:off x="2643174" y="214290"/>
            <a:ext cx="5076825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«Цветик семицветик» </a:t>
            </a:r>
            <a:endParaRPr lang="ru-RU" sz="3600" kern="10" spc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1785919" y="214291"/>
            <a:ext cx="714380" cy="642942"/>
          </a:xfrm>
          <a:prstGeom prst="star8">
            <a:avLst>
              <a:gd name="adj" fmla="val 3825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2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 rot="10800000" flipV="1">
            <a:off x="571472" y="1000108"/>
            <a:ext cx="821537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зоне «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Цветик-семицветик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дети наблюдают за цветущими растениями их ростом, цветением, строением. Обращают внимание на изменение внешнего вида цветов в солнечную и пасмурную погоду, формируют представления о жизни растений – многолетников. Знакомятся  с насекомыми опылителями (бабочка, пчела), о способах их передвижения, пользе, систематизируются  знания  о жизни насекомых в зависимости от времени года.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571472" y="3143248"/>
            <a:ext cx="3143272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Предполагаемые темы бесед: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667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 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Весеннее пробуждение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667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 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Первоцветы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667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 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Растения клумб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667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 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Влияние температуры, воды и света на растения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667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 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Зелёная аптека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667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 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Насекомые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опылители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8667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«Куда улетели пчёлы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 t="9677"/>
          <a:stretch>
            <a:fillRect/>
          </a:stretch>
        </p:blipFill>
        <p:spPr bwMode="auto">
          <a:xfrm>
            <a:off x="3571868" y="2928934"/>
            <a:ext cx="5357850" cy="354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7" name="Рисунок 96" descr="https://im0-tub-ru.yandex.net/i?id=07d9c287ca5f54269e9fc156016aa12b&amp;n=33&amp;h=215&amp;w=2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1714480" cy="1464682"/>
          </a:xfrm>
          <a:prstGeom prst="rect">
            <a:avLst/>
          </a:prstGeom>
          <a:noFill/>
        </p:spPr>
      </p:pic>
      <p:sp>
        <p:nvSpPr>
          <p:cNvPr id="30722" name="WordArt 2"/>
          <p:cNvSpPr>
            <a:spLocks noChangeArrowheads="1" noChangeShapeType="1" noTextEdit="1"/>
          </p:cNvSpPr>
          <p:nvPr/>
        </p:nvSpPr>
        <p:spPr bwMode="auto">
          <a:xfrm>
            <a:off x="2928926" y="285728"/>
            <a:ext cx="5857916" cy="4286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«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Птичья столовая»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2071670" y="214290"/>
            <a:ext cx="647687" cy="638158"/>
          </a:xfrm>
          <a:prstGeom prst="star8">
            <a:avLst>
              <a:gd name="adj" fmla="val 3825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24" name="Рисунок 20" descr="IMG_20170613_170005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571744"/>
            <a:ext cx="3071834" cy="4143404"/>
          </a:xfrm>
          <a:prstGeom prst="rect">
            <a:avLst/>
          </a:prstGeom>
          <a:noFill/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 rot="10800000" flipV="1">
            <a:off x="428596" y="1000108"/>
            <a:ext cx="833599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зоне «Птичья столовая» воспитанники знакомятся с жизнью птиц родного края в разные времена года:  (вороной, ласточкой, синицей, воробьём, голубем, и др.) их повадками, частями тела учатся с ними общаться, заботится. Обучаются спокойному поведению около птиц, а так же играют в игры: «Зима-лето», «Фотограф», «Узнай по голосу», «Кто как кричит», «Кому что нужно», «Перелёт птиц».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500034" y="2928934"/>
            <a:ext cx="35719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Предполагаемые темы бесед: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667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Птичий разговор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667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Весёлые воробьи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667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Птицы зимой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667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Птицы летом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500034" y="4500570"/>
            <a:ext cx="335758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8667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Перелётные птицы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667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помочь птицам зимой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667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Птицы на кормушке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667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Синицы и снегири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667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Куда улетел снегирь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667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Погода и птицы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8667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«Птицы-защитники растений».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://nachalo4ka.ru/wp-content/uploads/2014/08/010.pn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3042" cy="1419244"/>
          </a:xfrm>
          <a:prstGeom prst="rect">
            <a:avLst/>
          </a:prstGeom>
          <a:noFill/>
          <a:ln>
            <a:noFill/>
          </a:ln>
        </p:spPr>
      </p:pic>
      <p:sp>
        <p:nvSpPr>
          <p:cNvPr id="31746" name="WordArt 2"/>
          <p:cNvSpPr>
            <a:spLocks noChangeArrowheads="1" noChangeShapeType="1" noTextEdit="1"/>
          </p:cNvSpPr>
          <p:nvPr/>
        </p:nvSpPr>
        <p:spPr bwMode="auto">
          <a:xfrm>
            <a:off x="3071802" y="285729"/>
            <a:ext cx="4572032" cy="4286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«</a:t>
            </a:r>
            <a:r>
              <a:rPr lang="ru-RU" sz="3600" kern="10" spc="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Зайкин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огород»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2214547" y="357166"/>
            <a:ext cx="642941" cy="571504"/>
          </a:xfrm>
          <a:prstGeom prst="star8">
            <a:avLst>
              <a:gd name="adj" fmla="val 3825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4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748" name="Рисунок 24" descr="IMG_20170613_1700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071810"/>
            <a:ext cx="5643602" cy="3571900"/>
          </a:xfrm>
          <a:prstGeom prst="rect">
            <a:avLst/>
          </a:prstGeom>
          <a:noFill/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 rot="10800000" flipV="1">
            <a:off x="142844" y="1000108"/>
            <a:ext cx="878687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зоне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Зайкин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огород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дети знакомятся с трудом людей на огороде, принимают участие в посадке овощных культур, поливе, знакомятся с растениями и их полезными свойствами. Дети знакомятся  с плодами  овощных и ягодных  культур, закрепляют  умение  описывать  овощи  по  характерным  признакам,  обучаются  приемам  обследования  овощей  (на  ощупь,  вкус,  запах,  цвет). Учатся играть в игры: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Большой - маленький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Один-много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Назови цвет и форму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быстрей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Отгадай загадку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214282" y="3143248"/>
            <a:ext cx="3143272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Предполагаемые темы бесед: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667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 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такое огород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667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 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растёт на грядке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667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 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Растения и их строение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 rot="10800000" flipV="1">
            <a:off x="214282" y="4786322"/>
            <a:ext cx="292895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8667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 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Ягодка поспела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667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 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Насекомые в огороде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667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 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Вершки и корешки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8667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«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Витаминки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грядки»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51" name="Рисунок 7" descr="http://www.playcast.ru/uploads/2016/11/21/206064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714884"/>
            <a:ext cx="2066924" cy="1715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://img-fotki.yandex.ru/get/9802/16969765.1bd/0_880ec_8c04ceec_orig.pn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929586" y="0"/>
            <a:ext cx="1057275" cy="1562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wallpapers1920.ru/img/picture/Oct/04/5313a8434f1803dbb366d6c1a8351f4b/6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5984" y="4857760"/>
            <a:ext cx="1214446" cy="1857388"/>
          </a:xfrm>
          <a:prstGeom prst="rect">
            <a:avLst/>
          </a:prstGeom>
          <a:noFill/>
          <a:ln>
            <a:noFill/>
          </a:ln>
        </p:spPr>
      </p:pic>
      <p:sp>
        <p:nvSpPr>
          <p:cNvPr id="32770" name="WordArt 2"/>
          <p:cNvSpPr>
            <a:spLocks noChangeArrowheads="1" noChangeShapeType="1" noTextEdit="1"/>
          </p:cNvSpPr>
          <p:nvPr/>
        </p:nvSpPr>
        <p:spPr bwMode="auto">
          <a:xfrm>
            <a:off x="2571736" y="500042"/>
            <a:ext cx="5072098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«Тенистый уголок»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1785918" y="500042"/>
            <a:ext cx="681027" cy="666734"/>
          </a:xfrm>
          <a:prstGeom prst="star8">
            <a:avLst>
              <a:gd name="adj" fmla="val 3825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5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85720" y="1214422"/>
            <a:ext cx="857256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зоне наблюдений  «Тенистый уголок» дети получают представления о растениях, которые любят влагу (кислица, мхи). Так же знакомятся с обитателями влажных мест (пауках, жужелицах, мокрицах, сороконожках, земляных червях, улитках) изучают их внешний вид. Разучивают стихи, пословицы, поговорки о насекомых, учатся отгадывать загадки.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 rot="10800000" flipV="1">
            <a:off x="285720" y="2928934"/>
            <a:ext cx="2786082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Предполагаемые темы бесед: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667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 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Обитатели тенистых уголков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667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 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в домике живёт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667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 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Насекомые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667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 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Вред или польза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285720" y="4786322"/>
            <a:ext cx="27860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«Растения тенистых уголков»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K:\P5280929.JPG"/>
          <p:cNvPicPr/>
          <p:nvPr/>
        </p:nvPicPr>
        <p:blipFill>
          <a:blip r:embed="rId4" cstate="print"/>
          <a:srcRect t="5206" b="24318"/>
          <a:stretch>
            <a:fillRect/>
          </a:stretch>
        </p:blipFill>
        <p:spPr bwMode="auto">
          <a:xfrm>
            <a:off x="3500430" y="2928934"/>
            <a:ext cx="5429288" cy="3367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kartinki.detki.today/wp-content/uploads/2017/08/1solnce-tuchka-850x699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7620" cy="3071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4143380"/>
            <a:ext cx="3009889" cy="23574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500042"/>
            <a:ext cx="5643602" cy="492922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                      </a:t>
            </a:r>
            <a:br>
              <a:rPr lang="ru-RU" sz="2000" b="1" dirty="0" smtClean="0"/>
            </a:br>
            <a:r>
              <a:rPr lang="ru-RU" sz="2800" b="1" dirty="0" smtClean="0"/>
              <a:t>Всё </a:t>
            </a:r>
            <a:r>
              <a:rPr lang="ru-RU" sz="2800" b="1" dirty="0"/>
              <a:t>хорошее в людях - из детства!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   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Всё </a:t>
            </a:r>
            <a:r>
              <a:rPr lang="ru-RU" sz="2400" dirty="0"/>
              <a:t>хорошее в людях - из детства!</a:t>
            </a:r>
            <a:br>
              <a:rPr lang="ru-RU" sz="2400" dirty="0"/>
            </a:br>
            <a:r>
              <a:rPr lang="ru-RU" sz="2400" dirty="0"/>
              <a:t>    </a:t>
            </a:r>
            <a:r>
              <a:rPr lang="ru-RU" sz="2400" dirty="0" smtClean="0"/>
              <a:t> </a:t>
            </a:r>
            <a:r>
              <a:rPr lang="ru-RU" sz="2400" dirty="0"/>
              <a:t>Как истоки добра пробудить?</a:t>
            </a:r>
            <a:br>
              <a:rPr lang="ru-RU" sz="2400" dirty="0"/>
            </a:br>
            <a:r>
              <a:rPr lang="ru-RU" sz="2400" dirty="0"/>
              <a:t>    </a:t>
            </a:r>
            <a:r>
              <a:rPr lang="ru-RU" sz="2400" dirty="0" smtClean="0"/>
              <a:t> </a:t>
            </a:r>
            <a:r>
              <a:rPr lang="ru-RU" sz="2400" dirty="0"/>
              <a:t>Прикоснуться к природе всем сердцем:</a:t>
            </a:r>
            <a:br>
              <a:rPr lang="ru-RU" sz="2400" dirty="0"/>
            </a:br>
            <a:r>
              <a:rPr lang="ru-RU" sz="2400" dirty="0"/>
              <a:t>   </a:t>
            </a:r>
            <a:r>
              <a:rPr lang="ru-RU" sz="2400" dirty="0" smtClean="0"/>
              <a:t>Удивиться</a:t>
            </a:r>
            <a:r>
              <a:rPr lang="ru-RU" sz="2400" dirty="0"/>
              <a:t>, узнать, </a:t>
            </a:r>
            <a:r>
              <a:rPr lang="ru-RU" sz="2400" dirty="0" smtClean="0"/>
              <a:t>полюбит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Мы хотим, чтоб земля </a:t>
            </a:r>
            <a:r>
              <a:rPr lang="ru-RU" sz="2400" dirty="0" smtClean="0"/>
              <a:t>расцветала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  </a:t>
            </a:r>
            <a:r>
              <a:rPr lang="ru-RU" sz="2400" dirty="0"/>
              <a:t>И росли, как цветы, малыши,</a:t>
            </a:r>
            <a:br>
              <a:rPr lang="ru-RU" sz="2400" dirty="0"/>
            </a:br>
            <a:r>
              <a:rPr lang="ru-RU" sz="2400" dirty="0"/>
              <a:t>    </a:t>
            </a:r>
            <a:r>
              <a:rPr lang="ru-RU" sz="2400" dirty="0" smtClean="0"/>
              <a:t>Чтоб </a:t>
            </a:r>
            <a:r>
              <a:rPr lang="ru-RU" sz="2400" dirty="0"/>
              <a:t>для них экология стала</a:t>
            </a:r>
            <a:br>
              <a:rPr lang="ru-RU" sz="2400" dirty="0"/>
            </a:br>
            <a:r>
              <a:rPr lang="ru-RU" sz="2400" dirty="0"/>
              <a:t>    </a:t>
            </a:r>
            <a:r>
              <a:rPr lang="ru-RU" sz="2400" dirty="0" smtClean="0"/>
              <a:t>Не </a:t>
            </a:r>
            <a:r>
              <a:rPr lang="ru-RU" sz="2400" dirty="0"/>
              <a:t>наукой, а частью души!</a:t>
            </a:r>
            <a:br>
              <a:rPr lang="ru-RU" sz="2400" dirty="0"/>
            </a:br>
            <a:r>
              <a:rPr lang="ru-RU" sz="2400" dirty="0"/>
              <a:t>                                                                                         Н. Луконин</a:t>
            </a:r>
          </a:p>
        </p:txBody>
      </p:sp>
      <p:pic>
        <p:nvPicPr>
          <p:cNvPr id="5" name="Рисунок 4" descr="https://akimg0.ask.fm/d17/9200d/201f/48cb/8d51/e03857777c2a/normal/3438431.png"/>
          <p:cNvPicPr/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357950" y="4429132"/>
            <a:ext cx="2500330" cy="2257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85794"/>
            <a:ext cx="1571604" cy="1383628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929454" y="5072074"/>
            <a:ext cx="2214546" cy="1785926"/>
          </a:xfrm>
          <a:prstGeom prst="rect">
            <a:avLst/>
          </a:prstGeom>
          <a:noFill/>
        </p:spPr>
      </p:pic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785786" y="285728"/>
            <a:ext cx="8072494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Актуальность проекта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42910" y="1071546"/>
            <a:ext cx="821537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 введения экологического воспитания заключается в том, что дети с ОВЗ в период дошкольного возраста не очень любознательные, но добрые и отзывчивые. Так как у них ещё не сформирована модель поведения и отношения к природе. И зная цели и задачи экологического воспитания, можно выработать у них правильное отношение ко всей природе.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42910" y="2571744"/>
            <a:ext cx="821537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Началом формирования экологической направленности личности можно считать дошкольное детство, так как в этот период закладывается фундамент осознанного отношения к окружающей действительности, накапливаются яркие, эмоциональные впечатления, которые надолго остаются в памяти человека. Психологи  говорят, что первые семь лет в жизни ребенка - это период его бурного роста и интенсивного развития.  На этапе дошкольного детства ребенок получает эмоциональные впечатления о природе, накапливает представления о разных формах жизни, т.е. у него формируются первоосновы экологического мышления, сознания, закладываются начальные элементы экологической культуры. Но происходит это только при одном условии: если взрослые, воспитывающие ребенка, сами обладают экологической культурой: понимают общие для всех людей проблемы и беспокоятся по их поводу, показывают маленькому человеку прекрасный мир природы, помогают наладить взаимоотношения с ним.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85720" y="4572008"/>
            <a:ext cx="1928826" cy="2105025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86512" y="4143380"/>
            <a:ext cx="2590801" cy="2714620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57158" y="500042"/>
            <a:ext cx="850112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настоящее время экологическое образование и воспитание  становится все более приоритетным направлением в педагогической теории и практике.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Это связано с тяжелой экологической ситуацией на Земле.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с ОВЗ познают мир с открытой душой и сердцем. И то, как они будут относиться к этому миру, научатся ли быть хозяевами, любящими и понимающими природу, воспринимающими себя, как часть единой экологической системы, во многом зависит от педагогов, участвующих в их обучении и воспитании.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Природа и человек взаимосвязаны друг с другом. Хорошо понимая важность экологических проблем, необходимо учить ребят правильному образу жизни, милосердию, ощущению себя частичкой природы.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с ограниченными возможностями здоровья, как и другие члены общества, обладают равными правами и потребностями в приобщении к разнообразным формам образования, культуры и труда.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4143380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Их поведение должно соответствовать всем нормам общества: моральным, этическим, социальным, правовым.   Наш опыт работы показал, что дети с большим интересом изучают тот материал, который непосредственно связан с их жизнью, с ближайшим окружением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5778" y="2786058"/>
            <a:ext cx="2488222" cy="2500330"/>
          </a:xfrm>
          <a:prstGeom prst="rect">
            <a:avLst/>
          </a:prstGeom>
          <a:noFill/>
        </p:spPr>
      </p:pic>
      <p:pic>
        <p:nvPicPr>
          <p:cNvPr id="12" name="Рисунок 11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724650" y="142852"/>
            <a:ext cx="2419350" cy="2428891"/>
          </a:xfrm>
          <a:prstGeom prst="rect">
            <a:avLst/>
          </a:prstGeom>
          <a:noFill/>
        </p:spPr>
      </p:pic>
      <p:pic>
        <p:nvPicPr>
          <p:cNvPr id="11" name="Рисунок 7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50201"/>
            <a:ext cx="2071670" cy="2045881"/>
          </a:xfrm>
          <a:prstGeom prst="rect">
            <a:avLst/>
          </a:prstGeom>
          <a:noFill/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57158" y="214290"/>
            <a:ext cx="842968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Чем раньше начинается работа по экологическому воспитанию, тем раньше мы увидим ее результативность. При этом в тесной взаимосвязи должны выступать все формы и виды деятельности детей.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своей работе для воспитания экологической культуры мы используем все современные направления развития. В данном случае речь идет о педагогических технологиях, экскурсиях, экологических сказках, практической деятельности и разнообразных видах деятельности таких как: чтение, наблюдение, музыкальная деятельность, трудовая и игровая деятельность, физическая и изобразительная деятельность.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28596" y="2714620"/>
            <a:ext cx="835824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Большое внимание уделяем ежедневному наблюдению за изменениями в природе.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Решая задачи экологического воспитания детей с ОВЗ, в первую очередь, стараемся сформировать систему знаний о природе, научить понимать и устанавливать существующие в ней связи и зависимости, действовать в соответствии с полученными знаниями.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4214818"/>
            <a:ext cx="828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Одним из залогов успешного экологического обучения — создание такой атмосферы, которая способствует развитию эмоциональной восприимчивости и отзывчивости детей.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85720" y="5103674"/>
            <a:ext cx="86439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ребёнка с ограниченными возможностями здоровья дополнительные занятия являются эффективным методом для развития интеллекта и психики при условии, что они, прежде всего, станут средством для развития ребёнка, его эмоций и чувств, эстетического вкуса, интеллекта и творческого потенциала.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:\Портфель\Study Ольга\Фото с телефона\IMG_20170613_172431_1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-728662" y="-295275"/>
            <a:ext cx="10601325" cy="7448550"/>
          </a:xfrm>
          <a:prstGeom prst="rect">
            <a:avLst/>
          </a:prstGeom>
          <a:noFill/>
          <a:ln>
            <a:noFill/>
          </a:ln>
        </p:spPr>
      </p:pic>
      <p:sp>
        <p:nvSpPr>
          <p:cNvPr id="23554" name="WordArt 2"/>
          <p:cNvSpPr>
            <a:spLocks noChangeArrowheads="1" noChangeShapeType="1" noTextEdit="1"/>
          </p:cNvSpPr>
          <p:nvPr/>
        </p:nvSpPr>
        <p:spPr bwMode="auto">
          <a:xfrm>
            <a:off x="714348" y="785794"/>
            <a:ext cx="8053417" cy="23812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Маршрут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экологической тропы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4" name="Рисунок 3" descr="K:\P52809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71536" y="3143248"/>
            <a:ext cx="493395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animalsfoto.com/photo/e8/e85e5ab4b734eadf9cda6667e86e6c0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4357694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corhelp.ru/wp-content/uploads/2015/03/103330298_3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00034" y="5214950"/>
            <a:ext cx="2638425" cy="12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26626" name="WordArt 2"/>
          <p:cNvSpPr>
            <a:spLocks noChangeArrowheads="1" noChangeShapeType="1" noTextEdit="1"/>
          </p:cNvSpPr>
          <p:nvPr/>
        </p:nvSpPr>
        <p:spPr bwMode="auto">
          <a:xfrm>
            <a:off x="571472" y="500042"/>
            <a:ext cx="8286808" cy="10001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94"/>
              </a:avLst>
            </a:prstTxWarp>
          </a:bodyPr>
          <a:lstStyle/>
          <a:p>
            <a:pPr algn="ctr" rtl="0"/>
            <a:r>
              <a:rPr lang="ru-RU" sz="3600" kern="10" spc="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Эколого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– развивающая среда на территории ДОУ</a:t>
            </a:r>
          </a:p>
          <a:p>
            <a:pPr algn="ctr" rtl="0"/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28596" y="1285860"/>
            <a:ext cx="842968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создания: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Развитие эколого-познавательного сознания дошкольников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задачи  экологической тропы: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6675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Развитие у детей познавательного интереса к миру природы, чувства ответственности за её сохранность;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6675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Осознание ребёнком себя как части природы;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6675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Развитие познавательной активности в процессе экспериментирования, наблюдений за объектами и явлениями природы;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6675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Развитие навыков природоохранной деятельности, экологически грамотного и безопасного для природы и самого ребёнка поведения;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28596" y="4143380"/>
            <a:ext cx="850112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6675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Развитие художественно- творческих способностей через участие в праздниках, фестивалях, творческих конкурсах экологической направленности;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6675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Оздоровление детей средствами природы.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https://im0-tub-ru.yandex.net/i?id=542b8c23f4e01071bd9271546fb097dc&amp;n=33&amp;h=215&amp;w=21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0907" y="4857760"/>
            <a:ext cx="1843093" cy="180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http://img-fotki.yandex.ru/get/9257/20573769.66/0_96b05_e402583f_XL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142852"/>
            <a:ext cx="171451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WordArt 2"/>
          <p:cNvSpPr>
            <a:spLocks noChangeArrowheads="1" noChangeShapeType="1" noTextEdit="1"/>
          </p:cNvSpPr>
          <p:nvPr/>
        </p:nvSpPr>
        <p:spPr bwMode="auto">
          <a:xfrm>
            <a:off x="2500298" y="357166"/>
            <a:ext cx="42767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Условные обозначения</a:t>
            </a:r>
            <a:endParaRPr lang="ru-RU" sz="3600" kern="10" spc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auto">
          <a:xfrm rot="16200000">
            <a:off x="859606" y="926290"/>
            <a:ext cx="433387" cy="723900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857224" y="1714488"/>
            <a:ext cx="404812" cy="28416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857224" y="2214554"/>
            <a:ext cx="390525" cy="29527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1142984"/>
            <a:ext cx="1582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Здание ДОУ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1643050"/>
            <a:ext cx="2478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Прогулочный участок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357290" y="2071678"/>
            <a:ext cx="128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  <a:tab pos="4625975" algn="ctr"/>
                <a:tab pos="55816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Огород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5345113" y="1090612"/>
            <a:ext cx="369895" cy="409561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E36C0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5072066" y="1643050"/>
            <a:ext cx="942975" cy="157162"/>
          </a:xfrm>
          <a:prstGeom prst="roundRect">
            <a:avLst>
              <a:gd name="adj" fmla="val 16667"/>
            </a:avLst>
          </a:prstGeom>
          <a:solidFill>
            <a:srgbClr val="E36C0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9" name="AutoShape 9"/>
          <p:cNvSpPr>
            <a:spLocks noChangeArrowheads="1"/>
          </p:cNvSpPr>
          <p:nvPr/>
        </p:nvSpPr>
        <p:spPr bwMode="auto">
          <a:xfrm>
            <a:off x="4929190" y="2143116"/>
            <a:ext cx="1000125" cy="142875"/>
          </a:xfrm>
          <a:prstGeom prst="ellipseRibbon">
            <a:avLst>
              <a:gd name="adj1" fmla="val 16667"/>
              <a:gd name="adj2" fmla="val 50000"/>
              <a:gd name="adj3" fmla="val 12500"/>
            </a:avLst>
          </a:prstGeom>
          <a:solidFill>
            <a:srgbClr val="7030A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43636" y="1285860"/>
            <a:ext cx="2204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Цветочные клумбы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6143636" y="2071678"/>
            <a:ext cx="18573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  <a:tab pos="4625975" algn="ctr"/>
                <a:tab pos="55816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Вход в ДОУ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1" name="AutoShape 11"/>
          <p:cNvSpPr>
            <a:spLocks noChangeArrowheads="1"/>
          </p:cNvSpPr>
          <p:nvPr/>
        </p:nvSpPr>
        <p:spPr bwMode="auto">
          <a:xfrm>
            <a:off x="757238" y="2860675"/>
            <a:ext cx="466725" cy="485775"/>
          </a:xfrm>
          <a:prstGeom prst="star8">
            <a:avLst>
              <a:gd name="adj" fmla="val 3825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2" name="AutoShape 12"/>
          <p:cNvSpPr>
            <a:spLocks noChangeArrowheads="1"/>
          </p:cNvSpPr>
          <p:nvPr/>
        </p:nvSpPr>
        <p:spPr bwMode="auto">
          <a:xfrm>
            <a:off x="723900" y="3557588"/>
            <a:ext cx="466725" cy="431800"/>
          </a:xfrm>
          <a:prstGeom prst="star8">
            <a:avLst>
              <a:gd name="adj" fmla="val 3825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3" name="AutoShape 13"/>
          <p:cNvSpPr>
            <a:spLocks noChangeArrowheads="1"/>
          </p:cNvSpPr>
          <p:nvPr/>
        </p:nvSpPr>
        <p:spPr bwMode="auto">
          <a:xfrm>
            <a:off x="757238" y="4191000"/>
            <a:ext cx="423862" cy="431800"/>
          </a:xfrm>
          <a:prstGeom prst="star8">
            <a:avLst>
              <a:gd name="adj" fmla="val 3825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14"/>
          <p:cNvSpPr>
            <a:spLocks noChangeArrowheads="1"/>
          </p:cNvSpPr>
          <p:nvPr/>
        </p:nvSpPr>
        <p:spPr bwMode="auto">
          <a:xfrm>
            <a:off x="757238" y="4860925"/>
            <a:ext cx="466725" cy="431800"/>
          </a:xfrm>
          <a:prstGeom prst="star8">
            <a:avLst>
              <a:gd name="adj" fmla="val 3825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4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5" name="AutoShape 15"/>
          <p:cNvSpPr>
            <a:spLocks noChangeArrowheads="1"/>
          </p:cNvSpPr>
          <p:nvPr/>
        </p:nvSpPr>
        <p:spPr bwMode="auto">
          <a:xfrm>
            <a:off x="714375" y="5489575"/>
            <a:ext cx="476250" cy="431800"/>
          </a:xfrm>
          <a:prstGeom prst="star8">
            <a:avLst>
              <a:gd name="adj" fmla="val 3825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5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1357290" y="2857496"/>
            <a:ext cx="70009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«Островок детства»      - зона наблюдения за растениями альпинария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1357290" y="3500438"/>
            <a:ext cx="77867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28670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«Цветик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семицветик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   - зона наблюдения за цветами и насекомыми  опылителями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1285852" y="4214819"/>
            <a:ext cx="80724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«Птичья столовая»         - зона наблюдения за птицами в разное время года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500166" y="4714884"/>
            <a:ext cx="7643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Зайкин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огород»             - зона наблюдения за ростом овощных и садовых культур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500166" y="5500703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«Тенистый уголок»        - зона наблюдения за насекомыми тенистых участков леса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fotoham.ru/img/picture/Oct/06/7d534dd8c8365387d6a8a45aeaf47bed/mini_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62475"/>
            <a:ext cx="29337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otvet.imgsmail.ru/download/u_acb7fc81496eacba560257bf4e55ea09_80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1288" y="4500570"/>
            <a:ext cx="265271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WordArt 2"/>
          <p:cNvSpPr>
            <a:spLocks noChangeArrowheads="1" noChangeShapeType="1" noTextEdit="1"/>
          </p:cNvSpPr>
          <p:nvPr/>
        </p:nvSpPr>
        <p:spPr bwMode="auto">
          <a:xfrm>
            <a:off x="214282" y="214290"/>
            <a:ext cx="8715436" cy="15001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34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Рекомендации по работе с детьми на экологической тропе</a:t>
            </a:r>
          </a:p>
          <a:p>
            <a:pPr algn="ctr" rtl="0"/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85720" y="1214422"/>
            <a:ext cx="857256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6675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Использовать экологическую тропу во все времена года для организации разных видов детской деятельности: наблюдений, игр, экскурсий, исследований, театрализованных занятий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и.т.д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667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Проводить прогулки на экологической тропе для оздоровления и общения детей с природой ближайшего окружения;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667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Использовать наблюдения за живой природой для сенсорного развития воспитанников;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667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Знакомить их с разными объектами живой природы  и показать их взаимосвязь с окружающим миром;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14282" y="3857628"/>
            <a:ext cx="86439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6675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Создать условия для безопасного общения детей с объектами экологической тропы;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667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Формировать у них умения передавать впечатления от общения с природой в рисунках, поделках, рассказах и других творческих работах.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1443</Words>
  <Application>Microsoft Office PowerPoint</Application>
  <PresentationFormat>Экран (4:3)</PresentationFormat>
  <Paragraphs>120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                       Всё хорошее в людях - из детства!        Всё хорошее в людях - из детства!      Как истоки добра пробудить?      Прикоснуться к природе всем сердцем:    Удивиться, узнать, полюбит  Мы хотим, чтоб земля расцветала   И росли, как цветы, малыши,     Чтоб для них экология стала     Не наукой, а частью души!                                                                                          Н. Луконин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17</cp:revision>
  <dcterms:created xsi:type="dcterms:W3CDTF">2022-06-20T09:18:59Z</dcterms:created>
  <dcterms:modified xsi:type="dcterms:W3CDTF">2022-06-20T11:54:33Z</dcterms:modified>
</cp:coreProperties>
</file>