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8" r:id="rId5"/>
    <p:sldId id="317" r:id="rId6"/>
    <p:sldId id="319" r:id="rId7"/>
    <p:sldId id="318" r:id="rId8"/>
    <p:sldId id="279" r:id="rId9"/>
    <p:sldId id="303" r:id="rId10"/>
    <p:sldId id="299" r:id="rId11"/>
    <p:sldId id="300" r:id="rId12"/>
    <p:sldId id="301" r:id="rId13"/>
    <p:sldId id="321" r:id="rId14"/>
    <p:sldId id="294" r:id="rId15"/>
    <p:sldId id="322" r:id="rId16"/>
    <p:sldId id="323" r:id="rId17"/>
    <p:sldId id="325" r:id="rId18"/>
    <p:sldId id="298" r:id="rId19"/>
    <p:sldId id="324" r:id="rId20"/>
    <p:sldId id="262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D14E3BF-BFB8-46B0-B547-360BF46CC5B2}">
          <p14:sldIdLst>
            <p14:sldId id="256"/>
            <p14:sldId id="266"/>
            <p14:sldId id="257"/>
            <p14:sldId id="268"/>
            <p14:sldId id="317"/>
            <p14:sldId id="319"/>
            <p14:sldId id="318"/>
            <p14:sldId id="279"/>
          </p14:sldIdLst>
        </p14:section>
        <p14:section name="Раздел без заголовка" id="{4DC4A254-E3B9-4566-9A56-72EA7AACC093}">
          <p14:sldIdLst>
            <p14:sldId id="303"/>
            <p14:sldId id="299"/>
            <p14:sldId id="300"/>
            <p14:sldId id="301"/>
            <p14:sldId id="321"/>
            <p14:sldId id="294"/>
            <p14:sldId id="322"/>
            <p14:sldId id="323"/>
            <p14:sldId id="325"/>
            <p14:sldId id="298"/>
            <p14:sldId id="324"/>
            <p14:sldId id="262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>
      <p:cViewPr varScale="1">
        <p:scale>
          <a:sx n="78" d="100"/>
          <a:sy n="78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mg-fotki.yandex.ru/get/15510/212433154.61/0_135c3f_c7b7f036_L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3286116" cy="3207249"/>
          </a:xfrm>
          <a:prstGeom prst="rect">
            <a:avLst/>
          </a:prstGeom>
          <a:noFill/>
        </p:spPr>
      </p:pic>
      <p:sp>
        <p:nvSpPr>
          <p:cNvPr id="8" name="Блок-схема: альтернативный процесс 7"/>
          <p:cNvSpPr/>
          <p:nvPr userDrawn="1"/>
        </p:nvSpPr>
        <p:spPr>
          <a:xfrm>
            <a:off x="4500562" y="4857760"/>
            <a:ext cx="4214842" cy="1643074"/>
          </a:xfrm>
          <a:prstGeom prst="flowChartAlternateProcess">
            <a:avLst/>
          </a:prstGeom>
          <a:solidFill>
            <a:srgbClr val="FF0000">
              <a:alpha val="22000"/>
            </a:srgbClr>
          </a:solidFill>
          <a:ln w="31750">
            <a:solidFill>
              <a:srgbClr val="FF0000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альтернативный процесс 6"/>
          <p:cNvSpPr/>
          <p:nvPr userDrawn="1"/>
        </p:nvSpPr>
        <p:spPr>
          <a:xfrm>
            <a:off x="642910" y="2500306"/>
            <a:ext cx="7858180" cy="1357322"/>
          </a:xfrm>
          <a:prstGeom prst="flowChartAlternateProcess">
            <a:avLst/>
          </a:prstGeom>
          <a:solidFill>
            <a:schemeClr val="bg1">
              <a:alpha val="51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500306"/>
            <a:ext cx="7772400" cy="135732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4857760"/>
            <a:ext cx="4214842" cy="16430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0482" name="AutoShape 2" descr="https://www.pureline.ua/image/cache/catalog/51_bereza-260x430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www.pureline.ua/image/cache/catalog/51_bereza-260x430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s://www.pureline.ua/image/cache/catalog/51_bereza-260x430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https://www.pureline.ua/image/cache/catalog/51_bereza-260x430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 descr="https://www.pureline.ua/image/cache/catalog/51_bereza-260x430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8" descr="http://www.promopharma.it/wp-content/uploads/2014/11/margh-lacrimilla-2.png"/>
          <p:cNvPicPr>
            <a:picLocks noChangeAspect="1" noChangeArrowheads="1"/>
          </p:cNvPicPr>
          <p:nvPr userDrawn="1"/>
        </p:nvPicPr>
        <p:blipFill>
          <a:blip r:embed="rId3"/>
          <a:srcRect b="13333"/>
          <a:stretch>
            <a:fillRect/>
          </a:stretch>
        </p:blipFill>
        <p:spPr bwMode="auto">
          <a:xfrm>
            <a:off x="0" y="5000636"/>
            <a:ext cx="2857488" cy="185736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4929198"/>
            <a:ext cx="1145825" cy="1130748"/>
          </a:xfrm>
          <a:prstGeom prst="rect">
            <a:avLst/>
          </a:prstGeom>
          <a:noFill/>
        </p:spPr>
      </p:pic>
      <p:sp>
        <p:nvSpPr>
          <p:cNvPr id="7" name="Блок-схема: альтернативный процесс 6"/>
          <p:cNvSpPr/>
          <p:nvPr userDrawn="1"/>
        </p:nvSpPr>
        <p:spPr>
          <a:xfrm>
            <a:off x="428596" y="285728"/>
            <a:ext cx="8286808" cy="1143008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25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460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584376"/>
            <a:ext cx="1290606" cy="1273624"/>
          </a:xfrm>
          <a:prstGeom prst="rect">
            <a:avLst/>
          </a:prstGeom>
          <a:noFill/>
        </p:spPr>
      </p:pic>
      <p:pic>
        <p:nvPicPr>
          <p:cNvPr id="10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5730032"/>
            <a:ext cx="1143008" cy="11279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альтернативный процесс 6"/>
          <p:cNvSpPr/>
          <p:nvPr userDrawn="1"/>
        </p:nvSpPr>
        <p:spPr>
          <a:xfrm>
            <a:off x="714348" y="2928934"/>
            <a:ext cx="7786742" cy="1428760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000372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https://img-fotki.yandex.ru/get/15510/212433154.61/0_135c3f_c7b7f036_L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"/>
          </a:blip>
          <a:srcRect/>
          <a:stretch>
            <a:fillRect/>
          </a:stretch>
        </p:blipFill>
        <p:spPr bwMode="auto">
          <a:xfrm>
            <a:off x="0" y="0"/>
            <a:ext cx="3286116" cy="3207249"/>
          </a:xfrm>
          <a:prstGeom prst="rect">
            <a:avLst/>
          </a:prstGeom>
          <a:noFill/>
        </p:spPr>
      </p:pic>
      <p:pic>
        <p:nvPicPr>
          <p:cNvPr id="9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9198"/>
            <a:ext cx="1145825" cy="1130748"/>
          </a:xfrm>
          <a:prstGeom prst="rect">
            <a:avLst/>
          </a:prstGeom>
          <a:noFill/>
        </p:spPr>
      </p:pic>
      <p:pic>
        <p:nvPicPr>
          <p:cNvPr id="10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584376"/>
            <a:ext cx="1290606" cy="1273624"/>
          </a:xfrm>
          <a:prstGeom prst="rect">
            <a:avLst/>
          </a:prstGeom>
          <a:noFill/>
        </p:spPr>
      </p:pic>
      <p:pic>
        <p:nvPicPr>
          <p:cNvPr id="11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5730032"/>
            <a:ext cx="1143008" cy="11279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 userDrawn="1"/>
        </p:nvSpPr>
        <p:spPr>
          <a:xfrm>
            <a:off x="428596" y="285728"/>
            <a:ext cx="8286808" cy="1143008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149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149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6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72074"/>
            <a:ext cx="1145825" cy="1130748"/>
          </a:xfrm>
          <a:prstGeom prst="rect">
            <a:avLst/>
          </a:prstGeom>
          <a:noFill/>
        </p:spPr>
      </p:pic>
      <p:pic>
        <p:nvPicPr>
          <p:cNvPr id="7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584376"/>
            <a:ext cx="1290606" cy="1273624"/>
          </a:xfrm>
          <a:prstGeom prst="rect">
            <a:avLst/>
          </a:prstGeom>
          <a:noFill/>
        </p:spPr>
      </p:pic>
      <p:pic>
        <p:nvPicPr>
          <p:cNvPr id="9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62" y="5730032"/>
            <a:ext cx="1143008" cy="11279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ый процесс 9"/>
          <p:cNvSpPr/>
          <p:nvPr userDrawn="1"/>
        </p:nvSpPr>
        <p:spPr>
          <a:xfrm>
            <a:off x="428596" y="285728"/>
            <a:ext cx="8286808" cy="1143008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альтернативный процесс 11"/>
          <p:cNvSpPr/>
          <p:nvPr userDrawn="1"/>
        </p:nvSpPr>
        <p:spPr>
          <a:xfrm>
            <a:off x="4643438" y="1571612"/>
            <a:ext cx="4071966" cy="571504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/>
          <p:cNvSpPr/>
          <p:nvPr userDrawn="1"/>
        </p:nvSpPr>
        <p:spPr>
          <a:xfrm>
            <a:off x="428596" y="1571612"/>
            <a:ext cx="4071966" cy="571504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285991"/>
            <a:ext cx="4040188" cy="4429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285991"/>
            <a:ext cx="4041775" cy="4429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3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29198"/>
            <a:ext cx="1145825" cy="1130748"/>
          </a:xfrm>
          <a:prstGeom prst="rect">
            <a:avLst/>
          </a:prstGeom>
          <a:noFill/>
        </p:spPr>
      </p:pic>
      <p:pic>
        <p:nvPicPr>
          <p:cNvPr id="14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584376"/>
            <a:ext cx="1290606" cy="1273624"/>
          </a:xfrm>
          <a:prstGeom prst="rect">
            <a:avLst/>
          </a:prstGeom>
          <a:noFill/>
        </p:spPr>
      </p:pic>
      <p:pic>
        <p:nvPicPr>
          <p:cNvPr id="15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5730032"/>
            <a:ext cx="1143008" cy="11279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-fotki.yandex.ru/get/15510/212433154.61/0_135c3f_c7b7f036_L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6000" contrast="-24000"/>
          </a:blip>
          <a:srcRect/>
          <a:stretch>
            <a:fillRect/>
          </a:stretch>
        </p:blipFill>
        <p:spPr bwMode="auto">
          <a:xfrm>
            <a:off x="0" y="1"/>
            <a:ext cx="2214546" cy="3286123"/>
          </a:xfrm>
          <a:prstGeom prst="rect">
            <a:avLst/>
          </a:prstGeom>
          <a:noFill/>
        </p:spPr>
      </p:pic>
      <p:sp>
        <p:nvSpPr>
          <p:cNvPr id="6" name="Блок-схема: альтернативный процесс 5"/>
          <p:cNvSpPr/>
          <p:nvPr userDrawn="1"/>
        </p:nvSpPr>
        <p:spPr>
          <a:xfrm>
            <a:off x="428596" y="285728"/>
            <a:ext cx="8286808" cy="1143008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9" name="Picture 8" descr="http://www.promopharma.it/wp-content/uploads/2014/11/margh-lacrimilla-2.png"/>
          <p:cNvPicPr>
            <a:picLocks noChangeAspect="1" noChangeArrowheads="1"/>
          </p:cNvPicPr>
          <p:nvPr userDrawn="1"/>
        </p:nvPicPr>
        <p:blipFill>
          <a:blip r:embed="rId3">
            <a:lum bright="7000"/>
          </a:blip>
          <a:srcRect b="20000"/>
          <a:stretch>
            <a:fillRect/>
          </a:stretch>
        </p:blipFill>
        <p:spPr bwMode="auto">
          <a:xfrm>
            <a:off x="0" y="5143512"/>
            <a:ext cx="2857488" cy="17144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2" cstate="print"/>
          <a:srcRect l="12472" t="-6318"/>
          <a:stretch>
            <a:fillRect/>
          </a:stretch>
        </p:blipFill>
        <p:spPr bwMode="auto">
          <a:xfrm>
            <a:off x="0" y="5000636"/>
            <a:ext cx="1002917" cy="1202186"/>
          </a:xfrm>
          <a:prstGeom prst="rect">
            <a:avLst/>
          </a:prstGeom>
          <a:noFill/>
        </p:spPr>
      </p:pic>
      <p:pic>
        <p:nvPicPr>
          <p:cNvPr id="4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3" cstate="print"/>
          <a:srcRect b="21475"/>
          <a:stretch>
            <a:fillRect/>
          </a:stretch>
        </p:blipFill>
        <p:spPr bwMode="auto">
          <a:xfrm>
            <a:off x="285720" y="5857892"/>
            <a:ext cx="1290606" cy="1000108"/>
          </a:xfrm>
          <a:prstGeom prst="rect">
            <a:avLst/>
          </a:prstGeom>
          <a:noFill/>
        </p:spPr>
      </p:pic>
      <p:pic>
        <p:nvPicPr>
          <p:cNvPr id="5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5730032"/>
            <a:ext cx="1143008" cy="1127968"/>
          </a:xfrm>
          <a:prstGeom prst="rect">
            <a:avLst/>
          </a:prstGeom>
          <a:noFill/>
        </p:spPr>
      </p:pic>
      <p:pic>
        <p:nvPicPr>
          <p:cNvPr id="6" name="Picture 4" descr="http://www.playcast.ru/uploads/2016/05/20/18719641.png"/>
          <p:cNvPicPr>
            <a:picLocks noChangeAspect="1" noChangeArrowheads="1"/>
          </p:cNvPicPr>
          <p:nvPr userDrawn="1"/>
        </p:nvPicPr>
        <p:blipFill>
          <a:blip r:embed="rId4" cstate="print"/>
          <a:srcRect r="12503" b="11335"/>
          <a:stretch>
            <a:fillRect/>
          </a:stretch>
        </p:blipFill>
        <p:spPr bwMode="auto">
          <a:xfrm>
            <a:off x="8143900" y="5857892"/>
            <a:ext cx="1000100" cy="10001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5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web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21.webp"/><Relationship Id="rId5" Type="http://schemas.openxmlformats.org/officeDocument/2006/relationships/image" Target="../media/image15.jpeg"/><Relationship Id="rId10" Type="http://schemas.openxmlformats.org/officeDocument/2006/relationships/image" Target="../media/image20.webp"/><Relationship Id="rId4" Type="http://schemas.openxmlformats.org/officeDocument/2006/relationships/image" Target="../media/image14.jpeg"/><Relationship Id="rId9" Type="http://schemas.openxmlformats.org/officeDocument/2006/relationships/image" Target="../media/image19.web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492896"/>
            <a:ext cx="8640960" cy="135732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Нетрадиционные формы работы с детьми по нравственно - патриотическому воспитанию дошкольников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869160"/>
            <a:ext cx="4248472" cy="1571636"/>
          </a:xfrm>
        </p:spPr>
        <p:txBody>
          <a:bodyPr>
            <a:normAutofit fontScale="70000" lnSpcReduction="20000"/>
          </a:bodyPr>
          <a:lstStyle/>
          <a:p>
            <a:pPr algn="l"/>
            <a:endParaRPr lang="ru-RU" dirty="0"/>
          </a:p>
          <a:p>
            <a:pPr algn="l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Выполнили: воспитатели</a:t>
            </a:r>
          </a:p>
          <a:p>
            <a:pPr algn="l"/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Ганенкова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Марина Анатольевна</a:t>
            </a:r>
          </a:p>
          <a:p>
            <a:pPr algn="l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Федотова Оксана Алексеевна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110BB4-51FB-3CBC-2AF5-8787065B8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43" y="213755"/>
            <a:ext cx="3858149" cy="45598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2E146D-E2BF-7ABD-7D5A-2F98DCF9F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3" y="826443"/>
            <a:ext cx="4608514" cy="2602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33630-7721-9962-6169-6E2ADEB8D6AE}"/>
              </a:ext>
            </a:extLst>
          </p:cNvPr>
          <p:cNvSpPr txBox="1"/>
          <p:nvPr/>
        </p:nvSpPr>
        <p:spPr>
          <a:xfrm>
            <a:off x="755576" y="241668"/>
            <a:ext cx="3712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Мой папа-герой 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F3CEF5-2ED9-8DAA-4F92-EFC9605F2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4" y="3337102"/>
            <a:ext cx="4704507" cy="33733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F546C4-47F5-AE5C-A8E9-5A7933E89A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1" y="4243826"/>
            <a:ext cx="3998226" cy="24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14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DE431-B20E-8006-0BED-D11FCEDA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88641"/>
            <a:ext cx="8240463" cy="936104"/>
          </a:xfrm>
        </p:spPr>
        <p:txBody>
          <a:bodyPr/>
          <a:lstStyle/>
          <a:p>
            <a:pPr algn="ctr"/>
            <a:r>
              <a:rPr lang="ru-RU" dirty="0" err="1"/>
              <a:t>Я.Мой</a:t>
            </a:r>
            <a:r>
              <a:rPr lang="ru-RU" dirty="0"/>
              <a:t> </a:t>
            </a:r>
            <a:r>
              <a:rPr lang="ru-RU" dirty="0" err="1"/>
              <a:t>дом.Моя</a:t>
            </a:r>
            <a:r>
              <a:rPr lang="ru-RU" dirty="0"/>
              <a:t> Родина.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B2A6B2-FDDD-884F-F917-D38BCE0A7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1484786"/>
            <a:ext cx="3691412" cy="49332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DF8141-C4DA-F339-690A-E2BD50487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6"/>
            <a:ext cx="3888432" cy="49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57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DE431-B20E-8006-0BED-D11FCEDA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332656"/>
            <a:ext cx="8168455" cy="99654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Участие в конкурсе «Рисуем Победу».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F10794-7A14-352F-8863-A80CAA087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3528392" cy="45365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16B7A2-F281-9B88-819E-1A24351F3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" y="1772816"/>
            <a:ext cx="3528392" cy="46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29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404040"/>
                </a:solidFill>
                <a:latin typeface="Times New Roman"/>
                <a:ea typeface="Calibri"/>
              </a:rPr>
            </a:b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9555"/>
            <a:ext cx="8856984" cy="115212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tx1"/>
                </a:solidFill>
              </a:rPr>
              <a:t>Всероссийский конкурс рисунка </a:t>
            </a:r>
          </a:p>
          <a:p>
            <a:pPr marL="0" indent="0" algn="ctr">
              <a:buNone/>
            </a:pPr>
            <a:r>
              <a:rPr lang="ru-RU" sz="4800" dirty="0">
                <a:solidFill>
                  <a:schemeClr val="tx1"/>
                </a:solidFill>
              </a:rPr>
              <a:t>« По дорогам Памяти»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12" y="1771637"/>
            <a:ext cx="4976168" cy="3732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0" y="2924944"/>
            <a:ext cx="5244075" cy="393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4755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404040"/>
                </a:solidFill>
                <a:latin typeface="Times New Roman"/>
                <a:ea typeface="Calibri"/>
              </a:rPr>
            </a:b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260649"/>
            <a:ext cx="8229600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tx1"/>
                </a:solidFill>
              </a:rPr>
              <a:t>10 ноября День полицейского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00808"/>
            <a:ext cx="7416824" cy="4608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440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404040"/>
                </a:solidFill>
                <a:latin typeface="Times New Roman"/>
                <a:ea typeface="Calibri"/>
              </a:rPr>
            </a:b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7284" y="339555"/>
            <a:ext cx="8229600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tx1"/>
                </a:solidFill>
              </a:rPr>
              <a:t>День полицейского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2481508" cy="2879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307" y="1377281"/>
            <a:ext cx="2472845" cy="3563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024" y="1354565"/>
            <a:ext cx="2562744" cy="34425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880" y="3974731"/>
            <a:ext cx="2520280" cy="27957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920" y="3861048"/>
            <a:ext cx="231040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13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DB413F-6FB9-A2A0-39C1-73FA87EC04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39741"/>
            <a:ext cx="3563888" cy="4751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607E5-EF6B-C5E9-DC99-45A79CFF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Тематические праздники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4BAA79-01BB-B8F3-C16E-56817B381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34853"/>
            <a:ext cx="4198012" cy="3148509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AA65D6-D6AE-EC3E-2FC9-3C660566D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9741"/>
            <a:ext cx="4546848" cy="314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60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607E5-EF6B-C5E9-DC99-45A79CFF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Тематические праздники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339065-36E0-2D36-5365-4995414E9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61937"/>
            <a:ext cx="4712166" cy="353412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54AD32-A5C7-F2AF-B021-8E86111F7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56" y="1417638"/>
            <a:ext cx="3631332" cy="48417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F111F5-2DE2-8F13-894B-6243FA9D8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670583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86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CA4E84-FB92-8CD9-14A0-C8CE817F9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81" y="1380168"/>
            <a:ext cx="4828277" cy="41651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317605" y="4618467"/>
            <a:ext cx="4254395" cy="13548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8" y="937864"/>
            <a:ext cx="7827083" cy="4919090"/>
          </a:xfrm>
        </p:spPr>
        <p:txBody>
          <a:bodyPr>
            <a:normAutofit/>
          </a:bodyPr>
          <a:lstStyle/>
          <a:p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br>
              <a:rPr lang="ru-RU" sz="1200" dirty="0">
                <a:solidFill>
                  <a:srgbClr val="000000"/>
                </a:solidFill>
              </a:rPr>
            </a:b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E42F2-9551-7A16-715E-42FC596E3715}"/>
              </a:ext>
            </a:extLst>
          </p:cNvPr>
          <p:cNvSpPr txBox="1"/>
          <p:nvPr/>
        </p:nvSpPr>
        <p:spPr>
          <a:xfrm>
            <a:off x="1950018" y="436131"/>
            <a:ext cx="4854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Лэпбук и работа с ними.</a:t>
            </a:r>
            <a:endParaRPr lang="ru-RU" sz="28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DFE341-F0EC-8BDF-B183-2F69D359F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62" y="2805378"/>
            <a:ext cx="4038360" cy="30570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511170-A654-BA49-50D8-11E04975B2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9" y="2890039"/>
            <a:ext cx="4166261" cy="31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35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C348B-1C87-ADD8-AA84-20F652370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РППС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85B26A-12C7-6009-6938-91BBFCEC2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9036496" cy="5184576"/>
          </a:xfrm>
        </p:spPr>
      </p:pic>
    </p:spTree>
    <p:extLst>
      <p:ext uri="{BB962C8B-B14F-4D97-AF65-F5344CB8AC3E}">
        <p14:creationId xmlns:p14="http://schemas.microsoft.com/office/powerpoint/2010/main" val="2095653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7920880" cy="43396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Любовь к родному краю, к родной культуре,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к родному селу или городу, к родной речи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начинается с малого — с любви к своей семье,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к своему жилищу, к своему детскому саду.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Постепенно расширяясь, эта любовь к родному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переходит в любовь к своей стране — к ее истории,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ее прошлому и настоящему, а затем ко всему человечеству,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к человеческой культуре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.</a:t>
            </a:r>
          </a:p>
          <a:p>
            <a:pPr algn="r"/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Д.С. Лихачев </a:t>
            </a:r>
          </a:p>
        </p:txBody>
      </p:sp>
    </p:spTree>
    <p:extLst>
      <p:ext uri="{BB962C8B-B14F-4D97-AF65-F5344CB8AC3E}">
        <p14:creationId xmlns:p14="http://schemas.microsoft.com/office/powerpoint/2010/main" val="279606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60648"/>
            <a:ext cx="2952328" cy="1012974"/>
          </a:xfrm>
        </p:spPr>
        <p:txBody>
          <a:bodyPr/>
          <a:lstStyle/>
          <a:p>
            <a:r>
              <a:rPr lang="ru-RU" b="1" dirty="0"/>
              <a:t>Вывод: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700808"/>
            <a:ext cx="7344816" cy="48320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630238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Мы считаем, что систематическая работа по воспитанию гражданско-патриотических чувств детей к родному поселку в условиях дошкольного образовательного учреждения имеет свои положительные результаты, а современное дошкольное учреждение выступает той социокультурной средой, создающей оптимальные условия для формирования у детей целостной «картины мира», воспитания патриотизма, основ гражданственности, а также интереса к своей «Малой Родине».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492896"/>
            <a:ext cx="7858241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Спасибо за </a:t>
            </a:r>
          </a:p>
          <a:p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                    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238014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Патриотизм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- это любовь к Родине, преданность своему Отечеству стремление служить его интересам и готовность, вплоть до самопожертвования, к его защите.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Целью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работы нашего дошкольного учреждения является совершенствование патриотического воспитания, развитие личностной культуры ребенка, как основы его любви к Родине. </a:t>
            </a:r>
          </a:p>
          <a:p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rgbClr val="7030A0"/>
                </a:solidFill>
              </a:rPr>
              <a:t>Актуальность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проблемы заключается в том, что современные дети мало знают о родном городе, стране, особенностях народных традиций, часто равнодушны к близким людям, в том числе к товарищам по группе, редко сострадают чужому горю.</a:t>
            </a:r>
          </a:p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Явно недостаточной является работа с родителями по проблеме патриотического воспитания в семье.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08987"/>
            <a:ext cx="7884338" cy="46166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компонентов образовательной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 «Социально-коммуникативное развитие»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 является патриотическое воспитание 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позитивная социализация детей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дошкольного возраста, приобщение детей к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социокультурным нормам, традициям семьи,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и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2676095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622"/>
            <a:ext cx="9108504" cy="68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0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«Календарь обратного отсчета»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dirty="0"/>
              <a:t>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5" y="1164867"/>
            <a:ext cx="4413331" cy="345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L:\ПЕДсовет\фото для презентации\IMG_20200320_144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43" y="4155758"/>
            <a:ext cx="3402801" cy="2552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 descr="L:\КОНКУРСЫ\календарь День победы\дети\IMG_20200302_1535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503">
            <a:off x="1207393" y="3985901"/>
            <a:ext cx="3855755" cy="2891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L:\ПЕДсовет\фото для презентации\IMG_20200323_094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274">
            <a:off x="5474391" y="1269270"/>
            <a:ext cx="3005116" cy="3244676"/>
          </a:xfrm>
          <a:prstGeom prst="round2DiagRect">
            <a:avLst>
              <a:gd name="adj1" fmla="val 47668"/>
              <a:gd name="adj2" fmla="val 4667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80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/>
              <a:t>Игра - путешествие по посёлку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772816"/>
            <a:ext cx="2376264" cy="1784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2325">
            <a:off x="5185971" y="1116691"/>
            <a:ext cx="2179893" cy="1487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0150" y="1186041"/>
            <a:ext cx="2327670" cy="1452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1179">
            <a:off x="6400663" y="2144830"/>
            <a:ext cx="2650182" cy="19056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2232" y="2380524"/>
            <a:ext cx="2796160" cy="2324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06988">
            <a:off x="6156867" y="3622442"/>
            <a:ext cx="2826694" cy="2221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00981">
            <a:off x="3943468" y="2700277"/>
            <a:ext cx="2588652" cy="18948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F3E702-BA59-C51E-271E-5F54E0742C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500">
            <a:off x="103960" y="3700470"/>
            <a:ext cx="2605938" cy="20656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41B3FA-19A3-98D0-8C36-E5A8FEED75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11" y="3645643"/>
            <a:ext cx="2279571" cy="19964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B5637B-49CA-5AF4-149C-860E8AE04E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977">
            <a:off x="6314397" y="4698056"/>
            <a:ext cx="2424475" cy="16503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B7010B-DBB0-F77B-9744-C063F79D32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66" y="4951073"/>
            <a:ext cx="2733907" cy="180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64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404040"/>
                </a:solidFill>
                <a:latin typeface="Times New Roman"/>
                <a:ea typeface="Calibri"/>
              </a:rPr>
            </a:br>
            <a:r>
              <a:rPr lang="ru-RU" b="1" dirty="0">
                <a:solidFill>
                  <a:srgbClr val="404040"/>
                </a:solidFill>
                <a:latin typeface="Times New Roman"/>
                <a:ea typeface="Calibri"/>
              </a:rPr>
              <a:t>Карта схема (игра-ходики) </a:t>
            </a:r>
            <a:br>
              <a:rPr lang="ru-RU" b="1" dirty="0">
                <a:solidFill>
                  <a:srgbClr val="404040"/>
                </a:solidFill>
                <a:latin typeface="Times New Roman"/>
                <a:ea typeface="Calibri"/>
              </a:rPr>
            </a:br>
            <a:r>
              <a:rPr lang="ru-RU" b="1" dirty="0">
                <a:solidFill>
                  <a:srgbClr val="404040"/>
                </a:solidFill>
                <a:latin typeface="Times New Roman"/>
                <a:ea typeface="Calibri"/>
              </a:rPr>
              <a:t>«Наш поселок»</a:t>
            </a:r>
            <a:br>
              <a:rPr lang="ru-RU" b="1" dirty="0"/>
            </a:br>
            <a:r>
              <a:rPr lang="ru-RU" dirty="0"/>
              <a:t> </a:t>
            </a:r>
          </a:p>
        </p:txBody>
      </p:sp>
      <p:pic>
        <p:nvPicPr>
          <p:cNvPr id="5" name="Picture 3" descr="L:\ПЕДсовет\фото для презентации\IMG_20200323_094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31" y="1838441"/>
            <a:ext cx="6238222" cy="4678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22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404040"/>
                </a:solidFill>
                <a:latin typeface="Times New Roman"/>
                <a:ea typeface="Calibri"/>
              </a:rPr>
            </a:br>
            <a:br>
              <a:rPr lang="ru-RU" b="1" dirty="0">
                <a:solidFill>
                  <a:srgbClr val="404040"/>
                </a:solidFill>
                <a:latin typeface="Times New Roman"/>
                <a:ea typeface="Calibri"/>
              </a:rPr>
            </a:br>
            <a:r>
              <a:rPr lang="ru-RU" sz="3100" b="1" i="0" dirty="0">
                <a:solidFill>
                  <a:schemeClr val="tx1"/>
                </a:solidFill>
                <a:effectLst/>
                <a:latin typeface="+mn-lt"/>
              </a:rPr>
              <a:t>Всероссийский конкурс «Воспитатели России»: Развивающие игры и пособия. Стартап</a:t>
            </a:r>
            <a:br>
              <a:rPr lang="ru-RU" b="0" i="0" dirty="0">
                <a:solidFill>
                  <a:srgbClr val="FFFFFF"/>
                </a:solidFill>
                <a:effectLst/>
                <a:latin typeface="Bebasrawline"/>
              </a:rPr>
            </a:br>
            <a:br>
              <a:rPr lang="ru-RU" b="1" dirty="0"/>
            </a:br>
            <a:r>
              <a:rPr lang="ru-RU" dirty="0"/>
              <a:t> 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07DD3CF-FA6F-007D-B0D4-26EE754F3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772816"/>
            <a:ext cx="8856984" cy="4968552"/>
          </a:xfrm>
        </p:spPr>
      </p:pic>
    </p:spTree>
    <p:extLst>
      <p:ext uri="{BB962C8B-B14F-4D97-AF65-F5344CB8AC3E}">
        <p14:creationId xmlns:p14="http://schemas.microsoft.com/office/powerpoint/2010/main" val="15189270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419</Words>
  <Application>Microsoft Office PowerPoint</Application>
  <PresentationFormat>Экран (4:3)</PresentationFormat>
  <Paragraphs>49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Bebasrawline</vt:lpstr>
      <vt:lpstr>Calibri</vt:lpstr>
      <vt:lpstr>Monotype Corsiva</vt:lpstr>
      <vt:lpstr>Times New Roman</vt:lpstr>
      <vt:lpstr>Тема Office</vt:lpstr>
      <vt:lpstr>Нетрадиционные формы работы с детьми по нравственно - патриотическому воспитанию дошкольников</vt:lpstr>
      <vt:lpstr>Презентация PowerPoint</vt:lpstr>
      <vt:lpstr>Патриотизм - это любовь к Родине, преданность своему Отечеству стремление служить его интересам и готовность, вплоть до самопожертвования, к его защите. </vt:lpstr>
      <vt:lpstr>Презентация PowerPoint</vt:lpstr>
      <vt:lpstr>Презентация PowerPoint</vt:lpstr>
      <vt:lpstr> «Календарь обратного отсчета»  </vt:lpstr>
      <vt:lpstr>Игра - путешествие по посёлку</vt:lpstr>
      <vt:lpstr> Карта схема (игра-ходики)  «Наш поселок»  </vt:lpstr>
      <vt:lpstr>  Всероссийский конкурс «Воспитатели России»: Развивающие игры и пособия. Стартап   </vt:lpstr>
      <vt:lpstr>Презентация PowerPoint</vt:lpstr>
      <vt:lpstr>Я.Мой дом.Моя Родина.</vt:lpstr>
      <vt:lpstr>Участие в конкурсе «Рисуем Победу».</vt:lpstr>
      <vt:lpstr>  </vt:lpstr>
      <vt:lpstr>  </vt:lpstr>
      <vt:lpstr>  </vt:lpstr>
      <vt:lpstr>Тематические праздники</vt:lpstr>
      <vt:lpstr>Тематические праздники</vt:lpstr>
      <vt:lpstr>                        </vt:lpstr>
      <vt:lpstr>Обновление РППС </vt:lpstr>
      <vt:lpstr>Вывод: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</dc:creator>
  <cp:lastModifiedBy>федотов федя</cp:lastModifiedBy>
  <cp:revision>44</cp:revision>
  <dcterms:modified xsi:type="dcterms:W3CDTF">2023-04-27T05:21:36Z</dcterms:modified>
</cp:coreProperties>
</file>