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0" r:id="rId4"/>
    <p:sldId id="256" r:id="rId5"/>
    <p:sldId id="258" r:id="rId6"/>
    <p:sldId id="259" r:id="rId7"/>
    <p:sldId id="260" r:id="rId8"/>
    <p:sldId id="264" r:id="rId9"/>
    <p:sldId id="261" r:id="rId10"/>
    <p:sldId id="262" r:id="rId11"/>
    <p:sldId id="263" r:id="rId12"/>
    <p:sldId id="265" r:id="rId13"/>
    <p:sldId id="268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slide" Target="slide14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slide" Target="slide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slide" Target="slide8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857232"/>
            <a:ext cx="5864579" cy="48577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iblet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85786" y="928670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Что лишнее?</a:t>
            </a:r>
            <a:endParaRPr lang="ru-RU" sz="5400" b="1" i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85926"/>
            <a:ext cx="1619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17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785926"/>
            <a:ext cx="15525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17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785926"/>
            <a:ext cx="1600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173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3786190"/>
            <a:ext cx="1657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17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3786190"/>
            <a:ext cx="16954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85786" y="928670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Что лишнее?</a:t>
            </a:r>
            <a:endParaRPr lang="ru-RU" sz="5400" b="1" i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857364"/>
            <a:ext cx="1885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857364"/>
            <a:ext cx="1571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928802"/>
            <a:ext cx="15144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7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857628"/>
            <a:ext cx="1600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8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3929066"/>
            <a:ext cx="16668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85786" y="928670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Что лишнее?</a:t>
            </a:r>
            <a:endParaRPr lang="ru-RU" sz="5400" b="1" i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92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857364"/>
            <a:ext cx="17049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21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857364"/>
            <a:ext cx="15430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220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857364"/>
            <a:ext cx="15525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221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3857628"/>
            <a:ext cx="16002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222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3857628"/>
            <a:ext cx="16573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85786" y="928670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Что лишнее?</a:t>
            </a:r>
            <a:endParaRPr lang="ru-RU" sz="5400" b="1" i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00240"/>
            <a:ext cx="17907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4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928802"/>
            <a:ext cx="15621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4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2000240"/>
            <a:ext cx="1581150" cy="1647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45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4071942"/>
            <a:ext cx="16764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46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4000504"/>
            <a:ext cx="16954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700000">
            <a:off x="589463" y="1469570"/>
            <a:ext cx="5957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МОЛОДЕЦ!!!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Picture 2" descr="http://s40.radikal.ru/i087/1205/10/083f58e4d9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286248" y="2071678"/>
            <a:ext cx="3810000" cy="3457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992888" cy="5184576"/>
          </a:xfrm>
        </p:spPr>
        <p:txBody>
          <a:bodyPr>
            <a:noAutofit/>
          </a:bodyPr>
          <a:lstStyle/>
          <a:p>
            <a:pPr algn="l"/>
            <a:r>
              <a:rPr lang="ru-RU" sz="3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Дидактическая игра «Что лишнее?»</a:t>
            </a:r>
            <a:r>
              <a:rPr lang="ru-RU" sz="3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3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400" b="1" i="1" dirty="0" smtClean="0">
                <a:latin typeface="Georgia" panose="02040502050405020303" pitchFamily="18" charset="0"/>
              </a:rPr>
              <a:t>Цель</a:t>
            </a:r>
            <a:r>
              <a:rPr lang="ru-RU" sz="2400" b="1" i="1" dirty="0">
                <a:latin typeface="Georgia" panose="02040502050405020303" pitchFamily="18" charset="0"/>
              </a:rPr>
              <a:t>:</a:t>
            </a:r>
            <a:r>
              <a:rPr lang="ru-RU" sz="2400" dirty="0">
                <a:latin typeface="Georgia" panose="02040502050405020303" pitchFamily="18" charset="0"/>
              </a:rPr>
              <a:t> учить детей выделять из группы предметов лишний и доказывать правильность своего решения.</a:t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b="1" i="1" dirty="0">
                <a:latin typeface="Georgia" panose="02040502050405020303" pitchFamily="18" charset="0"/>
              </a:rPr>
              <a:t>Задачи:</a:t>
            </a:r>
            <a:r>
              <a:rPr lang="ru-RU" sz="2400" dirty="0">
                <a:latin typeface="Georgia" panose="02040502050405020303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>- закреплять умение классифицировать </a:t>
            </a:r>
            <a:r>
              <a:rPr lang="ru-RU" sz="2400" dirty="0" smtClean="0">
                <a:latin typeface="Georgia" panose="02040502050405020303" pitchFamily="18" charset="0"/>
              </a:rPr>
              <a:t>предметы;</a:t>
            </a:r>
            <a:r>
              <a:rPr lang="ru-RU" sz="2400" dirty="0">
                <a:latin typeface="Georgia" panose="02040502050405020303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>- </a:t>
            </a:r>
            <a:r>
              <a:rPr lang="ru-RU" sz="2400" dirty="0" smtClean="0">
                <a:latin typeface="Georgia" panose="02040502050405020303" pitchFamily="18" charset="0"/>
              </a:rPr>
              <a:t>развивать </a:t>
            </a:r>
            <a:r>
              <a:rPr lang="ru-RU" sz="2400" dirty="0">
                <a:latin typeface="Georgia" panose="02040502050405020303" pitchFamily="18" charset="0"/>
              </a:rPr>
              <a:t>внимание, </a:t>
            </a:r>
            <a:r>
              <a:rPr lang="ru-RU" sz="2400" dirty="0" smtClean="0">
                <a:latin typeface="Georgia" panose="02040502050405020303" pitchFamily="18" charset="0"/>
              </a:rPr>
              <a:t>мышление, </a:t>
            </a:r>
            <a:r>
              <a:rPr lang="ru-RU" sz="2400" dirty="0">
                <a:latin typeface="Georgia" panose="02040502050405020303" pitchFamily="18" charset="0"/>
              </a:rPr>
              <a:t>связную </a:t>
            </a:r>
            <a:r>
              <a:rPr lang="ru-RU" sz="2400" dirty="0" smtClean="0">
                <a:latin typeface="Georgia" panose="02040502050405020303" pitchFamily="18" charset="0"/>
              </a:rPr>
              <a:t>речь;</a:t>
            </a:r>
            <a:r>
              <a:rPr lang="ru-RU" sz="2400" dirty="0">
                <a:latin typeface="Georgia" panose="02040502050405020303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>- </a:t>
            </a:r>
            <a:r>
              <a:rPr lang="ru-RU" sz="2400" dirty="0" smtClean="0">
                <a:latin typeface="Georgia" panose="02040502050405020303" pitchFamily="18" charset="0"/>
              </a:rPr>
              <a:t>воспитывать </a:t>
            </a:r>
            <a:r>
              <a:rPr lang="ru-RU" sz="2400" dirty="0">
                <a:latin typeface="Georgia" panose="02040502050405020303" pitchFamily="18" charset="0"/>
              </a:rPr>
              <a:t>умение соблюдать правила игры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  <a:r>
              <a:rPr lang="ru-RU" sz="2400" dirty="0">
                <a:latin typeface="Georgia" panose="02040502050405020303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b="1" i="1" dirty="0">
                <a:latin typeface="Georgia" panose="02040502050405020303" pitchFamily="18" charset="0"/>
              </a:rPr>
              <a:t>Игровое правило:</a:t>
            </a:r>
            <a:r>
              <a:rPr lang="ru-RU" sz="2400" b="1" dirty="0">
                <a:latin typeface="Georgia" panose="02040502050405020303" pitchFamily="18" charset="0"/>
              </a:rPr>
              <a:t> </a:t>
            </a:r>
            <a:r>
              <a:rPr lang="ru-RU" sz="2400" dirty="0" smtClean="0">
                <a:latin typeface="Georgia" panose="02040502050405020303" pitchFamily="18" charset="0"/>
              </a:rPr>
              <a:t>внимательно рассмотреть все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                        картинки, выбрать неподходящую, 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                        объяснить почему она «лишняя», нажать 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                        на нее. Если ответ правильный, появится             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                         новое задание, если нет, нужно еще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                        подумать </a:t>
            </a:r>
            <a:br>
              <a:rPr lang="ru-RU" sz="2400" dirty="0" smtClean="0">
                <a:latin typeface="Georgia" panose="02040502050405020303" pitchFamily="18" charset="0"/>
              </a:rPr>
            </a:b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3218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848872" cy="3456384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latin typeface="Georgia" panose="02040502050405020303" pitchFamily="18" charset="0"/>
              </a:rPr>
              <a:t>  </a:t>
            </a:r>
            <a:br>
              <a:rPr lang="ru-RU" sz="2400" b="1" i="1" dirty="0" smtClean="0">
                <a:latin typeface="Georgia" panose="02040502050405020303" pitchFamily="18" charset="0"/>
              </a:rPr>
            </a:br>
            <a:r>
              <a:rPr lang="ru-RU" sz="2400" b="1" i="1" dirty="0" smtClean="0">
                <a:latin typeface="Georgia" panose="02040502050405020303" pitchFamily="18" charset="0"/>
              </a:rPr>
              <a:t>Инструкция: «</a:t>
            </a:r>
            <a:r>
              <a:rPr lang="ru-RU" sz="2400" dirty="0" smtClean="0">
                <a:latin typeface="Georgia" panose="02040502050405020303" pitchFamily="18" charset="0"/>
              </a:rPr>
              <a:t>Посмотри</a:t>
            </a:r>
            <a:r>
              <a:rPr lang="ru-RU" sz="2400" dirty="0">
                <a:latin typeface="Georgia" panose="02040502050405020303" pitchFamily="18" charset="0"/>
              </a:rPr>
              <a:t>, здесь </a:t>
            </a:r>
            <a:r>
              <a:rPr lang="ru-RU" sz="2400" dirty="0" smtClean="0">
                <a:latin typeface="Georgia" panose="02040502050405020303" pitchFamily="18" charset="0"/>
              </a:rPr>
              <a:t>изображены 5 </a:t>
            </a:r>
            <a:r>
              <a:rPr lang="ru-RU" sz="2400" dirty="0">
                <a:latin typeface="Georgia" panose="02040502050405020303" pitchFamily="18" charset="0"/>
              </a:rPr>
              <a:t>картинок. Одна из них «лишняя». Не подходит к  другим. Какая картинка «лишняя» и почему</a:t>
            </a:r>
            <a:r>
              <a:rPr lang="ru-RU" sz="2400" dirty="0" smtClean="0">
                <a:latin typeface="Georgia" panose="02040502050405020303" pitchFamily="18" charset="0"/>
              </a:rPr>
              <a:t>?» 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В </a:t>
            </a:r>
            <a:r>
              <a:rPr lang="ru-RU" sz="2400" dirty="0">
                <a:latin typeface="Georgia" panose="02040502050405020303" pitchFamily="18" charset="0"/>
              </a:rPr>
              <a:t>случае успешного самостоятельного выполнения первого задания </a:t>
            </a:r>
            <a:r>
              <a:rPr lang="ru-RU" sz="2400" dirty="0" smtClean="0">
                <a:latin typeface="Georgia" panose="02040502050405020303" pitchFamily="18" charset="0"/>
              </a:rPr>
              <a:t>все </a:t>
            </a:r>
            <a:r>
              <a:rPr lang="ru-RU" sz="2400" dirty="0">
                <a:latin typeface="Georgia" panose="02040502050405020303" pitchFamily="18" charset="0"/>
              </a:rPr>
              <a:t>содержание инструкции </a:t>
            </a:r>
            <a:r>
              <a:rPr lang="ru-RU" sz="2400" dirty="0" smtClean="0">
                <a:latin typeface="Georgia" panose="02040502050405020303" pitchFamily="18" charset="0"/>
              </a:rPr>
              <a:t>ребенку </a:t>
            </a:r>
            <a:r>
              <a:rPr lang="ru-RU" sz="2400" dirty="0">
                <a:latin typeface="Georgia" panose="02040502050405020303" pitchFamily="18" charset="0"/>
              </a:rPr>
              <a:t>уже не повторяется. Педагог лишь ограничивается вопросами типа: «А здесь что не подходит?»</a:t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i="1" dirty="0" smtClean="0">
                <a:latin typeface="Georgia" panose="02040502050405020303" pitchFamily="18" charset="0"/>
              </a:rPr>
              <a:t> </a:t>
            </a:r>
            <a:r>
              <a:rPr lang="ru-RU" sz="2400" b="1" i="1" dirty="0" smtClean="0">
                <a:latin typeface="Georgia" panose="02040502050405020303" pitchFamily="18" charset="0"/>
              </a:rPr>
              <a:t>Целевая аудитория: </a:t>
            </a:r>
            <a:r>
              <a:rPr lang="ru-RU" sz="2400" dirty="0" smtClean="0">
                <a:latin typeface="Georgia" panose="02040502050405020303" pitchFamily="18" charset="0"/>
              </a:rPr>
              <a:t>дети старшего дошкольного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                              и </a:t>
            </a:r>
            <a:r>
              <a:rPr lang="ru-RU" sz="2400" dirty="0">
                <a:latin typeface="Georgia" panose="02040502050405020303" pitchFamily="18" charset="0"/>
              </a:rPr>
              <a:t>младшего </a:t>
            </a:r>
            <a:r>
              <a:rPr lang="ru-RU" sz="2400" dirty="0" smtClean="0">
                <a:latin typeface="Georgia" panose="02040502050405020303" pitchFamily="18" charset="0"/>
              </a:rPr>
              <a:t>школьного возраста                             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</a:rPr>
            </a:b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472514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Georgia" panose="02040502050405020303" pitchFamily="18" charset="0"/>
              </a:rPr>
              <a:t>Разработала</a:t>
            </a:r>
          </a:p>
          <a:p>
            <a:r>
              <a:rPr lang="ru-RU" sz="2400" b="1" i="1" dirty="0">
                <a:latin typeface="Georgia" panose="02040502050405020303" pitchFamily="18" charset="0"/>
              </a:rPr>
              <a:t>у</a:t>
            </a:r>
            <a:r>
              <a:rPr lang="ru-RU" sz="2400" b="1" i="1" dirty="0" smtClean="0">
                <a:latin typeface="Georgia" panose="02040502050405020303" pitchFamily="18" charset="0"/>
              </a:rPr>
              <a:t>читель-дефектолог </a:t>
            </a:r>
            <a:r>
              <a:rPr lang="ru-RU" sz="2400" b="1" i="1" dirty="0" err="1" smtClean="0">
                <a:latin typeface="Georgia" panose="02040502050405020303" pitchFamily="18" charset="0"/>
              </a:rPr>
              <a:t>Бонькина</a:t>
            </a:r>
            <a:r>
              <a:rPr lang="ru-RU" sz="2400" b="1" i="1" dirty="0" smtClean="0">
                <a:latin typeface="Georgia" panose="02040502050405020303" pitchFamily="18" charset="0"/>
              </a:rPr>
              <a:t> А.К.</a:t>
            </a:r>
            <a:endParaRPr lang="ru-RU" sz="24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3725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85786" y="928670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Что лишнее?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85926"/>
            <a:ext cx="17811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857364"/>
            <a:ext cx="15335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857364"/>
            <a:ext cx="17240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3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857628"/>
            <a:ext cx="16192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31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3857628"/>
            <a:ext cx="17145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85786" y="928670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Что лишнее?</a:t>
            </a:r>
            <a:endParaRPr lang="ru-RU" sz="5400" b="1" i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928802"/>
            <a:ext cx="15811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1928802"/>
            <a:ext cx="1466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2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928802"/>
            <a:ext cx="1666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3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4000504"/>
            <a:ext cx="1638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4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4000504"/>
            <a:ext cx="1685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85786" y="928670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Что лишнее?</a:t>
            </a:r>
            <a:endParaRPr lang="ru-RU" sz="5400" b="1" i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928802"/>
            <a:ext cx="1790700" cy="1847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928802"/>
            <a:ext cx="15716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6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928802"/>
            <a:ext cx="16764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7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3929066"/>
            <a:ext cx="16192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8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3929066"/>
            <a:ext cx="17240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85786" y="928670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Что лишнее?</a:t>
            </a:r>
            <a:endParaRPr lang="ru-RU" sz="5400" b="1" i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857364"/>
            <a:ext cx="16859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857364"/>
            <a:ext cx="16287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100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857364"/>
            <a:ext cx="16002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101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3857628"/>
            <a:ext cx="16002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102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3929066"/>
            <a:ext cx="16668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85786" y="928670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Что лишнее?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85926"/>
            <a:ext cx="17716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785926"/>
            <a:ext cx="1628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785926"/>
            <a:ext cx="15716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5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3929066"/>
            <a:ext cx="15144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6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3857628"/>
            <a:ext cx="1695450" cy="1914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85786" y="928670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Что лишнее?</a:t>
            </a:r>
            <a:endParaRPr lang="ru-RU" sz="5400" b="1" i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928802"/>
            <a:ext cx="16859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14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928802"/>
            <a:ext cx="15811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14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928802"/>
            <a:ext cx="15716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149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3929066"/>
            <a:ext cx="16002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1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4000504"/>
            <a:ext cx="16954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44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Дидактическая игра «Что лишнее?» Цель: учить детей выделять из группы предметов лишний и доказывать правильность своего решения. Задачи: - закреплять умение классифицировать предметы; - развивать внимание, мышление, связную речь; - воспитывать умение соблюдать правила игры. Игровое правило: внимательно рассмотреть все                          картинки, выбрать неподходящую,                           объяснить почему она «лишняя», нажать                           на нее. Если ответ правильный, появится                                       новое задание, если нет, нужно еще                          подумать  </vt:lpstr>
      <vt:lpstr>   Инструкция: «Посмотри, здесь изображены 5 картинок. Одна из них «лишняя». Не подходит к  другим. Какая картинка «лишняя» и почему?»  В случае успешного самостоятельного выполнения первого задания все содержание инструкции ребенку уже не повторяется. Педагог лишь ограничивается вопросами типа: «А здесь что не подходит?»  Целевая аудитория: дети старшего дошкольного                                и младшего школьного возраста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modified xsi:type="dcterms:W3CDTF">2024-03-31T04:35:18Z</dcterms:modified>
</cp:coreProperties>
</file>