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2" r:id="rId5"/>
    <p:sldId id="263" r:id="rId6"/>
    <p:sldId id="264" r:id="rId7"/>
    <p:sldId id="259" r:id="rId8"/>
    <p:sldId id="265" r:id="rId9"/>
    <p:sldId id="258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6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B729C-15A4-6ADC-58BE-2B0633267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81D1483-850B-E008-AB9C-403867AB9B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A24AA8-03F5-96C5-A468-B5B784C2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E8C2-C2D2-4A7E-8736-95426819D4D5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928E88-235C-D1CF-6476-73222C62A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EDEFA9-B1C7-9A5C-94B8-C340EDC9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C7C4-1C5A-42DC-A18A-57104D40C1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83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8603A3-BC8A-6458-1956-10CE21CC6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BB6002-894E-1D67-6DC4-2E625CB53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2B1FE8-E7D9-ABFB-B1E8-4E778DB77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E8C2-C2D2-4A7E-8736-95426819D4D5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8F78A1-3DEC-CD04-C40D-95FAE3B5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1AEAE6-0C58-7C7A-7931-32E080359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C7C4-1C5A-42DC-A18A-57104D40C1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99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9DF53E-B0F7-F101-5BD2-6D1E477C1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E9B481-74C6-C670-0497-40AED7BEEB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1B868A-CA15-7E53-AD73-B18F7350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E8C2-C2D2-4A7E-8736-95426819D4D5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46D062-D62A-5BE9-CA8B-81C628AA0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F5A258-1BE7-D666-CFA5-D1AD9B07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C7C4-1C5A-42DC-A18A-57104D40C1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197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0E18A-4203-92CB-C86D-8A88DDF6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9D0828-3CB6-2543-FCA6-E1FC01EEA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C1C73-03EE-3689-C3AA-DE648AE5C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E8C2-C2D2-4A7E-8736-95426819D4D5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A8E8A-BD78-5265-C555-93332531F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580952-5EFF-BCE0-BB51-9451FA2E0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C7C4-1C5A-42DC-A18A-57104D40C1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03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76EFA3-1AF5-37CF-E46A-DDE2D2279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27B2AD-900D-AF40-4F68-1BEAA3A9D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10588F-C431-C041-EFEC-350714F34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E8C2-C2D2-4A7E-8736-95426819D4D5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90A444-BBF1-32F0-60BA-A12D8582A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896395-6818-EC6D-D675-46704292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C7C4-1C5A-42DC-A18A-57104D40C1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361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CD6A7-E6A0-650C-D22D-6483EC949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BFC89B-AA06-4508-B085-EF92D0C20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B5CE31-E0D8-6A49-C0F7-33F7F59E3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26F1C6-4964-F4A8-D92B-74A9EF5F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E8C2-C2D2-4A7E-8736-95426819D4D5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C49B5-AE27-67F5-954D-6E560EAC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F2811D-C1B8-B3A5-AE54-982D99A4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C7C4-1C5A-42DC-A18A-57104D40C1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17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E792C-FE31-7499-FE04-D253FD36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4B0C12-2789-E28B-AC40-EAF4BEE44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DAD332-9293-64C3-E52E-E3FD028E0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79BE1C-0808-876B-1C10-227B210B17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65D0ED-DBCB-1C57-09E9-B4A3074CE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D22A934-A687-38C5-E2B0-01EDA260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E8C2-C2D2-4A7E-8736-95426819D4D5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355D81F-3F11-F07D-AECD-A7B285ABA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751A57-53BA-113E-580D-F98A3ECB3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C7C4-1C5A-42DC-A18A-57104D40C1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16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09327-21A4-00CD-5CD4-54F5728FB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8B1273-7933-2FAE-658F-17D826B3B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E8C2-C2D2-4A7E-8736-95426819D4D5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E9EE1E-EA7F-BE27-C105-00E6DBBF6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235F3F-E2C1-3B58-FF8C-FC0ADF96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C7C4-1C5A-42DC-A18A-57104D40C1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15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4A9DEA-B276-2E42-2286-5C090849D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E8C2-C2D2-4A7E-8736-95426819D4D5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1D4755E-2EAE-FF8A-E1CD-2A70274E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E4D30A-E23D-3093-5B5A-E1E48DC7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C7C4-1C5A-42DC-A18A-57104D40C1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849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BADEA-0C2F-F13A-AF8E-69E2C9D77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4EFB1E-9260-256B-DAC2-FB9F224D9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40723C-F3AC-15B4-F773-E21363D04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C796D2-9F08-9FC7-DFFF-383813DF0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E8C2-C2D2-4A7E-8736-95426819D4D5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21B2E7-0030-A4DA-C898-A9D0810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CEBDBD-4373-DBB8-B839-E752F05D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C7C4-1C5A-42DC-A18A-57104D40C1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50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C16BD-E009-C1A2-0258-3DB2BF187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D8F4E67-2A46-2C7D-6BC8-E493A8BE2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29C6B9-7983-75AD-55FA-AC5FA52CC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B9281C-0F62-ECE4-927F-90CB74BE3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E8C2-C2D2-4A7E-8736-95426819D4D5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3E5F46-2A5C-4AE3-905B-F1FDDCA26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EA6D24-6790-A085-0822-6E07A912B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C7C4-1C5A-42DC-A18A-57104D40C1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6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31C0A-ECAE-7650-F7DA-AFE3204E9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CB1B46-2F37-5D45-C0F1-FC5A0EB38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B89C9F-19BF-CBE1-EDE5-4700F1544C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E8C2-C2D2-4A7E-8736-95426819D4D5}" type="datetimeFigureOut">
              <a:rPr lang="ru-RU" smtClean="0"/>
              <a:t>26.07.2023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B1F43-5AF1-041B-91AA-D87BD3C88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AE33A7-F672-1A0D-7BB4-ABC3C3CAE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FC7C4-1C5A-42DC-A18A-57104D40C1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3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CA3D9-8BD0-4BC5-8DBA-6D7017859C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B6FE8F4-ACA1-8D4F-4AA3-1D40EBF56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3362" y="4495779"/>
            <a:ext cx="9144000" cy="1655762"/>
          </a:xfrm>
        </p:spPr>
        <p:txBody>
          <a:bodyPr/>
          <a:lstStyle/>
          <a:p>
            <a:r>
              <a:rPr lang="ru-RU" dirty="0"/>
              <a:t>Использование кейс-технологий в образовательной деятельности по формированию финансовой грамотности детей старшего дошкольного возраста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1511F4-EEC0-549D-7071-49CEA87D4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57" y="0"/>
            <a:ext cx="5076724" cy="420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43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816CE1-40B2-630D-74EB-FD67E3C2D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	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Кейс-иллюстрация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7F5736-DC39-B305-4EA4-18ABA2CE5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48" y="1426829"/>
            <a:ext cx="2862087" cy="352924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F82F78-C5F8-0FA6-0558-68FF236D3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35" y="2184183"/>
            <a:ext cx="3145818" cy="37444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2BCA22-0853-2D8F-7F54-74973EF07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986" y="2952921"/>
            <a:ext cx="3390903" cy="37444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9A2817-9997-9F13-1D62-2EDE3B0326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1" y="182766"/>
            <a:ext cx="3049646" cy="352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65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612EB-F367-5B03-5D16-286350B60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857" y="1039979"/>
            <a:ext cx="4425778" cy="13255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Фото, сюжет которого отражает какую – либо проблему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C4FB664-1236-30AF-1234-AD4CA8569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9" y="155061"/>
            <a:ext cx="4425778" cy="6127750"/>
          </a:xfrm>
        </p:spPr>
      </p:pic>
      <p:sp>
        <p:nvSpPr>
          <p:cNvPr id="6" name="Стрелка: влево 5">
            <a:extLst>
              <a:ext uri="{FF2B5EF4-FFF2-40B4-BE49-F238E27FC236}">
                <a16:creationId xmlns:a16="http://schemas.microsoft.com/office/drawing/2014/main" id="{0BDA1185-00FD-86B3-C6C3-B50B643EA85B}"/>
              </a:ext>
            </a:extLst>
          </p:cNvPr>
          <p:cNvSpPr/>
          <p:nvPr/>
        </p:nvSpPr>
        <p:spPr>
          <a:xfrm>
            <a:off x="5328172" y="1390736"/>
            <a:ext cx="663826" cy="3120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лево 6">
            <a:extLst>
              <a:ext uri="{FF2B5EF4-FFF2-40B4-BE49-F238E27FC236}">
                <a16:creationId xmlns:a16="http://schemas.microsoft.com/office/drawing/2014/main" id="{381F7FA7-3D5A-E0DD-2960-5CADCCD43F78}"/>
              </a:ext>
            </a:extLst>
          </p:cNvPr>
          <p:cNvSpPr/>
          <p:nvPr/>
        </p:nvSpPr>
        <p:spPr>
          <a:xfrm>
            <a:off x="5305682" y="4264212"/>
            <a:ext cx="675071" cy="3120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FCFE46-48FC-EB43-1B2F-A6D5FAD3FC4E}"/>
              </a:ext>
            </a:extLst>
          </p:cNvPr>
          <p:cNvSpPr txBox="1"/>
          <p:nvPr/>
        </p:nvSpPr>
        <p:spPr>
          <a:xfrm>
            <a:off x="6211249" y="3975618"/>
            <a:ext cx="60980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к кейсу, который описывает совокупность событий.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– правильно поставленный вопрос. В нем должна быть мотивация на решение проблемы.</a:t>
            </a:r>
          </a:p>
        </p:txBody>
      </p:sp>
      <p:sp>
        <p:nvSpPr>
          <p:cNvPr id="10" name="Стрелка: влево 9">
            <a:extLst>
              <a:ext uri="{FF2B5EF4-FFF2-40B4-BE49-F238E27FC236}">
                <a16:creationId xmlns:a16="http://schemas.microsoft.com/office/drawing/2014/main" id="{C9A43B9B-A99F-13D4-C530-77E56D13ABD0}"/>
              </a:ext>
            </a:extLst>
          </p:cNvPr>
          <p:cNvSpPr/>
          <p:nvPr/>
        </p:nvSpPr>
        <p:spPr>
          <a:xfrm>
            <a:off x="5328172" y="5467264"/>
            <a:ext cx="663826" cy="3120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886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0B580-AE44-2DB2-B8C9-E01929A8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89" y="1537788"/>
            <a:ext cx="10515600" cy="2662280"/>
          </a:xfrm>
        </p:spPr>
        <p:txBody>
          <a:bodyPr numCol="2">
            <a:normAutofit fontScale="90000"/>
          </a:bodyPr>
          <a:lstStyle/>
          <a:p>
            <a:pPr algn="ctr"/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учатся получать необходимую информацию в общении;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-учатся доказывать свою точку зрения, аргументировать ответ, формулировать вопрос,  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участвовать в дискуссии;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учатся отстаивать свою точку зрения;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умение принимать помощь.</a:t>
            </a:r>
            <a:br>
              <a:rPr lang="ru-RU" dirty="0"/>
            </a:b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73915E-7418-3A36-BBCF-9D041FD60E98}"/>
              </a:ext>
            </a:extLst>
          </p:cNvPr>
          <p:cNvSpPr txBox="1"/>
          <p:nvPr/>
        </p:nvSpPr>
        <p:spPr>
          <a:xfrm>
            <a:off x="2026506" y="624702"/>
            <a:ext cx="83408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освоения данной кейс - технологий дети: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799E16E5-AF6E-1F5D-1C0D-BDA4667C8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079" t="33014" r="1798" b="14167"/>
          <a:stretch/>
        </p:blipFill>
        <p:spPr>
          <a:xfrm>
            <a:off x="2026506" y="4441654"/>
            <a:ext cx="8081318" cy="2137720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951387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2E2D0-0570-D006-AB1F-4045152E5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Кейс-сюжетно-ролевая игра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151E09-6F9F-C91B-EF55-8AC8CF6C9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ru-RU" dirty="0"/>
              <a:t>происходит формирование у детей навыков работы в команде;</a:t>
            </a:r>
          </a:p>
          <a:p>
            <a:r>
              <a:rPr lang="ru-RU" dirty="0"/>
              <a:t> умение вести диалог со взрослыми и сверстниками;</a:t>
            </a:r>
          </a:p>
          <a:p>
            <a:r>
              <a:rPr lang="ru-RU" dirty="0"/>
              <a:t>развивается умение адекватно реагировать в возникающих конфликтных ситуациях;</a:t>
            </a:r>
          </a:p>
          <a:p>
            <a:r>
              <a:rPr lang="ru-RU" dirty="0"/>
              <a:t> обеспечивается взаимосвязь с жизнью и игрой ребенка;</a:t>
            </a:r>
          </a:p>
          <a:p>
            <a:r>
              <a:rPr lang="ru-RU" dirty="0"/>
              <a:t> учатся применять самостоятельно, без помощи взрослого полученные знания в реальной жизни без затруднений.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BA013E-B8EE-838F-68B4-0B0498E5C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927" y="3695871"/>
            <a:ext cx="5180873" cy="279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45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D578C-4E03-3336-92FF-823CFCA7F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Кейс-сюжетно-ролевая игра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36B5CFF-53B8-FE5E-B40A-FDF946B7D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743" y="1523270"/>
            <a:ext cx="3969428" cy="424782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F40C63-9B29-185B-703C-AB755B373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5" y="1523270"/>
            <a:ext cx="4204334" cy="424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6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D786F-A635-F087-D6D8-DC89529C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 не предлагает дошкольникам проблему в открытом виде, им предстоит вычленить ее из той информации, которая содержится в описании кейса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1100E89-1AAE-F8E8-D633-FFE18B49D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362" y="1816442"/>
            <a:ext cx="5500816" cy="46764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2F5067-6530-8045-EA99-BF33CE5F8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486" y="1816442"/>
            <a:ext cx="5062152" cy="467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90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F2038-30CC-05F2-22C3-9C43A68C7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2B21EAE-9C60-6F33-5E6E-30796896F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4973" cy="6858000"/>
          </a:xfrm>
        </p:spPr>
      </p:pic>
    </p:spTree>
    <p:extLst>
      <p:ext uri="{BB962C8B-B14F-4D97-AF65-F5344CB8AC3E}">
        <p14:creationId xmlns:p14="http://schemas.microsoft.com/office/powerpoint/2010/main" val="858970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25442C4-3FE3-62F4-94A6-523217A2F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4" y="-438793"/>
            <a:ext cx="933855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0F08CD-D437-E204-0D94-A18FF250BBA6}"/>
              </a:ext>
            </a:extLst>
          </p:cNvPr>
          <p:cNvSpPr txBox="1"/>
          <p:nvPr/>
        </p:nvSpPr>
        <p:spPr>
          <a:xfrm>
            <a:off x="8186189" y="2576405"/>
            <a:ext cx="43403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5. «Обратная связь» и рефлексия: оценка участниками собственного вклада в работу всей группы.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9F41E-5CE0-1CD0-4F1C-2F95FFA67A86}"/>
              </a:ext>
            </a:extLst>
          </p:cNvPr>
          <p:cNvSpPr txBox="1"/>
          <p:nvPr/>
        </p:nvSpPr>
        <p:spPr>
          <a:xfrm>
            <a:off x="7778203" y="4133516"/>
            <a:ext cx="4627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4.  Презентация решений и оценка решений.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98DC22-162D-794A-D2BF-214AF9791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603780" y="4341028"/>
            <a:ext cx="940322" cy="1261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E74E50-324A-8C64-55AC-6C47E81FDB7C}"/>
              </a:ext>
            </a:extLst>
          </p:cNvPr>
          <p:cNvSpPr txBox="1"/>
          <p:nvPr/>
        </p:nvSpPr>
        <p:spPr>
          <a:xfrm>
            <a:off x="6249430" y="4733347"/>
            <a:ext cx="324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3. Решение проблемы</a:t>
            </a:r>
            <a:r>
              <a:rPr lang="ru-RU" dirty="0"/>
              <a:t>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62FA6-01F3-092A-58FF-114342F97BA1}"/>
              </a:ext>
            </a:extLst>
          </p:cNvPr>
          <p:cNvSpPr txBox="1"/>
          <p:nvPr/>
        </p:nvSpPr>
        <p:spPr>
          <a:xfrm>
            <a:off x="5504154" y="5182175"/>
            <a:ext cx="5930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2.Анализ ситуации и организация обсуждения кейса.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88C78E0-EE5E-A84C-041F-9CF398FAC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589" y="5302828"/>
            <a:ext cx="938865" cy="1280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95AEE4-5E86-223B-E021-4B3B6F429668}"/>
              </a:ext>
            </a:extLst>
          </p:cNvPr>
          <p:cNvSpPr txBox="1"/>
          <p:nvPr/>
        </p:nvSpPr>
        <p:spPr>
          <a:xfrm>
            <a:off x="3027405" y="5589178"/>
            <a:ext cx="90333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1. Знакомство с ситуацией. Показываем иллюстрацию, без текста задания. Текс читаем. Обращаем внимание, что необходимо  краткое описание - только факты - основных этапов развития событий и действий действующих лиц.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3B30530-E83D-929E-3CD4-478E6CA9C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268" y="5849156"/>
            <a:ext cx="938865" cy="12802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8DA2327-60A9-86BD-DBCE-1D5A4F330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336" y="4843082"/>
            <a:ext cx="938865" cy="12802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370E3DE-420A-DB91-44C3-E630D7BB1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8923" y="2718306"/>
            <a:ext cx="944962" cy="1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5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83EA6-604E-55BA-C23C-56F4FD5BB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5" y="0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755C17-8149-5953-952F-3923191A1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2680"/>
            <a:ext cx="4611130" cy="5647038"/>
          </a:xfrm>
        </p:spPr>
        <p:txBody>
          <a:bodyPr numCol="1">
            <a:normAutofit fontScale="400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Кейс-технология в образовании предполагает осмысление обучающимися реальной жизненной ситуации, описание которой и отражает конкретную практическую проблему, и актуализирует соответствующий комплекс знаний, необходимых для усвоения в ходе разрешения проблемы.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AD79E9-9694-B2D1-5E18-5C54A46A0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85" y="1173891"/>
            <a:ext cx="3857625" cy="55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22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9E410-7F5D-0872-18FD-11132C5D8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8259C1-7410-ACF3-F803-0297DA071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669" y="2167023"/>
            <a:ext cx="7233981" cy="252395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Кейс-метод в обучении дошкольников повышает их интерес к образовательной деятельности, позволяет выявлять их актуальные интересы, развивает активность, коммуникативные навыки, умение слушать и излагать свои мысли, вести диалог с взрослым и сверстниками, получать необходимую информацию.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911155-0831-FEFA-6B5F-94741998C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5" y="1027906"/>
            <a:ext cx="3857625" cy="560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41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F6245-BEA0-909B-C778-8F33370A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5"/>
            <a:ext cx="5486400" cy="635635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 в XXI веке представляет собой важнейшую компетенцию, которая так же жизненно важна для каждого современного человека, как и умение писать и читать.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44F55B8-CBAB-5FBD-D4C1-208908DB6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50825"/>
            <a:ext cx="5768485" cy="6039805"/>
          </a:xfr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2076880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F39F690-7944-B7FA-F0C1-0B57B5E83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972" y="236409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Кейс-метод, используемый в дошкольном образовании, позволяет взаимодействовать всем участникам образовательного процесса. Вместе с воспитателем, родителями дети анализируют ситуацию, совместно разбираются в проблеме, предлагают способы, как ее решить, и выбирают лучший материал. При этом у детей развивается любознательность, критическое мышление, коммуникативные навыки, ответственная инициатива, потребность и умение работать в команде, творческий подход, способность решать сложные задачи, разумно действовать в неожиданной ситуации.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7C6F47-57B2-52DE-73DF-43E5F4929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48" y="3239981"/>
            <a:ext cx="4662616" cy="34969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19700A-8C67-D78B-1AAC-544509590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70" y="3487116"/>
            <a:ext cx="4333102" cy="32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99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9DA3C6A-52CD-DF4B-CE9D-8B35C4180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49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A9BCE-93B2-54E8-3D23-50E3BEEC4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7739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69C8D-B482-5A74-6726-75A1BB62D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-558800"/>
            <a:ext cx="10515600" cy="4711785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Основная задача педагога – использовать различные формы и методы для раскрытия на доступном для детского восприятия уровне финансовых понятий, а также закреплять полученные ребенком новые знания на протяжении всего периода обучения в дошкольной образовательной организации.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D3D3035D-F7EE-9EA9-690A-254F681C5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39" y="3149600"/>
            <a:ext cx="8718722" cy="3708400"/>
          </a:xfrm>
        </p:spPr>
      </p:pic>
    </p:spTree>
    <p:extLst>
      <p:ext uri="{BB962C8B-B14F-4D97-AF65-F5344CB8AC3E}">
        <p14:creationId xmlns:p14="http://schemas.microsoft.com/office/powerpoint/2010/main" val="3746066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BE6058-64A0-ED3B-169C-A090CE9E9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50" y="149902"/>
            <a:ext cx="7904018" cy="653571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3E493A-13F4-12CA-182A-A420A39C9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816" y="365125"/>
            <a:ext cx="4563256" cy="270888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мы активно применяем технологию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лэпбукинга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кейс-метода.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AA0ADCB-F518-2E19-A133-B78B1462A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29072" y="3783995"/>
            <a:ext cx="3362164" cy="25385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92AB51-F9AC-E627-C212-524556B2B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959" y="3783995"/>
            <a:ext cx="3443169" cy="25794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85C7D6-8FB9-A7A9-9E93-01567370D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54" y="365125"/>
            <a:ext cx="3340762" cy="25055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D1AFC2-8D0C-4977-3124-3547A413B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288" y="365125"/>
            <a:ext cx="3340762" cy="250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21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4E779-C664-249A-E759-2CC55715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388" y="504933"/>
            <a:ext cx="7808834" cy="132556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Нами была модернизована предметно-пространственную среда, мы наполнили её различными объектами по формированию ранней финансовой грамотности. Были изготовлены макет банкомата и кассы, магазин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FAE869-9086-8C9A-DF6B-48EC43EAC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84" y="4482475"/>
            <a:ext cx="3021949" cy="226646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FAE39D-352F-34DD-7872-9B0C67845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38" y="2166218"/>
            <a:ext cx="3088343" cy="23162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E6D9E-7C85-2E7E-4268-CB45D0FF1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731" y="4591537"/>
            <a:ext cx="3021950" cy="22664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E3609D-3700-C41A-15F0-05C718A83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9" y="2066616"/>
            <a:ext cx="3021949" cy="22664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C1A2A7-644D-2C66-FFD3-C8A9AEB67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167" y="2266076"/>
            <a:ext cx="2774852" cy="408699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87DF6BE-DE78-9FAA-8D5E-530A430D5B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" b="13746"/>
          <a:stretch/>
        </p:blipFill>
        <p:spPr>
          <a:xfrm>
            <a:off x="86210" y="68965"/>
            <a:ext cx="2039927" cy="192262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38184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D1AF13-45AF-7E67-4013-CF873156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FA3B59-E545-5683-5C23-9B909F4A3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4361"/>
            <a:ext cx="10515600" cy="5202602"/>
          </a:xfrm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 - технологии – в переводе это «портфель с необычными ситуациями, случаями».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A9A841-4DAB-10E6-C930-DB32285D8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816" y="2559206"/>
            <a:ext cx="5831173" cy="316807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7893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7CF1D-77DF-C66C-94C5-CFF4C4BB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6439" y="365125"/>
            <a:ext cx="5927361" cy="5363252"/>
          </a:xfrm>
        </p:spPr>
        <p:txBody>
          <a:bodyPr>
            <a:no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кейс - технологиям относятся: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 Метод ситуационного анализа (метод анализа конкретных ситуаций, ситуационные задачи и упражнения; кейс - стадии; фото-кейсы; кейс - иллюстрации);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  Метод инцидента;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  Метод ситуационно-ролевых игр;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  Метод разбора деловой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корреспонденции;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  Игровое проектирование;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   Метод дискуссии.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50D7A45-5CC7-A6E1-6C86-A70A2796D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40" y="764499"/>
            <a:ext cx="4149152" cy="4963878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10175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42CAB-9CF7-EB53-F2BC-948DBDC5F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888" y="974360"/>
            <a:ext cx="7028935" cy="3462729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правило, кейс включает в себя: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ситуацию – случай, проблема, история из реальной жизни,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контекст ситуации – хронологический, исторический, контекст места, особенности действия или участников ситуации,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комментарий ситуации, представленный автором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6E0D839-CE66-7EFC-0AB5-18A9A6F3D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23" t="44657" r="62354" b="10037"/>
          <a:stretch/>
        </p:blipFill>
        <p:spPr>
          <a:xfrm>
            <a:off x="1028852" y="528551"/>
            <a:ext cx="2730844" cy="5800898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C852E0-B2B1-1716-AABD-0F4D2F09BC20}"/>
              </a:ext>
            </a:extLst>
          </p:cNvPr>
          <p:cNvSpPr txBox="1"/>
          <p:nvPr/>
        </p:nvSpPr>
        <p:spPr>
          <a:xfrm>
            <a:off x="4823761" y="4945320"/>
            <a:ext cx="6093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этой технологии, как и по многим другим, предполагает два этапа: подготовительный и этап проведения.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3027281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5E0A6-0E90-3216-87EF-660CB725B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 - подготовка кейса.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E70DD70-3D2A-1F9B-99E3-18CFC56B7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07" y="4243945"/>
            <a:ext cx="3011959" cy="224893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5B9FA5-232E-A05F-5D00-CD3BB5C84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55" y="3860886"/>
            <a:ext cx="5909242" cy="24837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7A2E89-81D7-2A47-9085-49F3C44CC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49" y="1477892"/>
            <a:ext cx="5909242" cy="22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754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687</Words>
  <Application>Microsoft Office PowerPoint</Application>
  <PresentationFormat>Широкоэкранный</PresentationFormat>
  <Paragraphs>36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Финансовая грамотность в XXI веке представляет собой важнейшую компетенцию, которая так же жизненно важна для каждого современного человека, как и умение писать и читать.</vt:lpstr>
      <vt:lpstr> Основная задача педагога – использовать различные формы и методы для раскрытия на доступном для детского восприятия уровне финансовых понятий, а также закреплять полученные ребенком новые знания на протяжении всего периода обучения в дошкольной образовательной организации.</vt:lpstr>
      <vt:lpstr>В своей работе мы активно применяем технологию лэпбукинга и  кейс-метода.</vt:lpstr>
      <vt:lpstr>Нами была модернизована предметно-пространственную среда, мы наполнили её различными объектами по формированию ранней финансовой грамотности. Были изготовлены макет банкомата и кассы, магазин</vt:lpstr>
      <vt:lpstr>Презентация PowerPoint</vt:lpstr>
      <vt:lpstr>К кейс - технологиям относятся:  1.   Метод ситуационного анализа (метод анализа конкретных ситуаций, ситуационные задачи и упражнения; кейс - стадии; фото-кейсы; кейс - иллюстрации);  2.    Метод инцидента;  3.    Метод ситуационно-ролевых игр;  4.    Метод разбора деловой корреспонденции;  5.    Игровое проектирование;  6.    Метод дискуссии.</vt:lpstr>
      <vt:lpstr>Как правило, кейс включает в себя:  • ситуацию – случай, проблема, история из реальной жизни,  • контекст ситуации – хронологический, исторический, контекст места, особенности действия или участников ситуации,  • комментарий ситуации, представленный автором </vt:lpstr>
      <vt:lpstr>Первый этап - подготовка кейса. </vt:lpstr>
      <vt:lpstr> Кейс-иллюстрация </vt:lpstr>
      <vt:lpstr>Фото, сюжет которого отражает какую – либо проблему</vt:lpstr>
      <vt:lpstr>- учатся получать необходимую информацию в общении;   -учатся доказывать свою точку зрения, аргументировать ответ, формулировать вопрос,   - участвовать в дискуссии;  учатся отстаивать свою точку зрения;   - умение принимать помощь. </vt:lpstr>
      <vt:lpstr>Кейс-сюжетно-ролевая игра</vt:lpstr>
      <vt:lpstr>Кейс-сюжетно-ролевая игра</vt:lpstr>
      <vt:lpstr>Кейс не предлагает дошкольникам проблему в открытом виде, им предстоит вычленить ее из той информации, которая содержится в описании кейса</vt:lpstr>
      <vt:lpstr>Презентация PowerPoint</vt:lpstr>
      <vt:lpstr>Презентация PowerPoint</vt:lpstr>
      <vt:lpstr>Вывод: </vt:lpstr>
      <vt:lpstr>Вывод: 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Присухина</dc:creator>
  <cp:lastModifiedBy>Ольга Присухина</cp:lastModifiedBy>
  <cp:revision>2</cp:revision>
  <dcterms:created xsi:type="dcterms:W3CDTF">2023-02-18T22:30:51Z</dcterms:created>
  <dcterms:modified xsi:type="dcterms:W3CDTF">2023-07-26T20:10:36Z</dcterms:modified>
</cp:coreProperties>
</file>