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3" r:id="rId12"/>
    <p:sldId id="264" r:id="rId13"/>
    <p:sldId id="270" r:id="rId14"/>
    <p:sldId id="265" r:id="rId15"/>
    <p:sldId id="266" r:id="rId16"/>
    <p:sldId id="267" r:id="rId17"/>
    <p:sldId id="276" r:id="rId18"/>
    <p:sldId id="26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540" autoAdjust="0"/>
  </p:normalViewPr>
  <p:slideViewPr>
    <p:cSldViewPr>
      <p:cViewPr varScale="1">
        <p:scale>
          <a:sx n="94" d="100"/>
          <a:sy n="94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266B7-206C-4A19-9ED4-C63E58398BE6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2EE4-133A-4CA9-BB86-00CC69CF5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5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2EE4-133A-4CA9-BB86-00CC69CF5E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2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970F3C-4ED0-489F-93F3-31FE38396A4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43B3F2-7A5A-40F7-913C-E2AEE0CB47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300" dirty="0" smtClean="0"/>
              <a:t>Считаем на пальцах?</a:t>
            </a:r>
            <a:br>
              <a:rPr lang="ru-RU" sz="7300" dirty="0" smtClean="0"/>
            </a:br>
            <a:r>
              <a:rPr lang="ru-RU" sz="7300" dirty="0" smtClean="0"/>
              <a:t>Считаем на пальцах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АЛЕКСЕЕВА  ЕЛЕНА  </a:t>
            </a:r>
            <a:r>
              <a:rPr lang="ru-RU" b="1" dirty="0">
                <a:solidFill>
                  <a:srgbClr val="002060"/>
                </a:solidFill>
              </a:rPr>
              <a:t>НИКОЛАЕВНА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УЧИТЕЛЬ ВЫСШЕЙ КВАЛИФИКАЦИОННОЙ КАТЕГОРИИ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МАОУ  </a:t>
            </a:r>
            <a:r>
              <a:rPr lang="ru-RU" sz="2800" b="1" dirty="0">
                <a:solidFill>
                  <a:srgbClr val="002060"/>
                </a:solidFill>
              </a:rPr>
              <a:t>ОЦ « ГОРНОСТАЙ»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5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34440" lvl="4" indent="0">
              <a:buNone/>
            </a:pPr>
            <a:r>
              <a:rPr lang="ru-RU" sz="3600" dirty="0" smtClean="0"/>
              <a:t>Сравни</a:t>
            </a:r>
          </a:p>
          <a:p>
            <a:pPr marL="1234440" lvl="4" indent="0">
              <a:buNone/>
            </a:pPr>
            <a:r>
              <a:rPr lang="ru-RU" sz="3600" dirty="0" smtClean="0"/>
              <a:t>2 пяди  и 1 локоть</a:t>
            </a:r>
          </a:p>
          <a:p>
            <a:pPr marL="1234440" lvl="4" indent="0">
              <a:buNone/>
            </a:pPr>
            <a:r>
              <a:rPr lang="ru-RU" sz="3600" dirty="0" smtClean="0"/>
              <a:t>4 вершка и 5 дюймов</a:t>
            </a:r>
          </a:p>
          <a:p>
            <a:pPr marL="1234440" lvl="4" indent="0">
              <a:buNone/>
            </a:pPr>
            <a:r>
              <a:rPr lang="ru-RU" sz="3600" dirty="0" smtClean="0"/>
              <a:t>3 пяди и 4 дм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Примерные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9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"</a:t>
            </a:r>
            <a:r>
              <a:rPr lang="ru-RU" sz="4800" b="1" dirty="0"/>
              <a:t>Считать - раньше, чем ходить</a:t>
            </a:r>
            <a:r>
              <a:rPr lang="ru-RU" sz="4800" b="1" dirty="0" smtClean="0"/>
              <a:t>"</a:t>
            </a:r>
          </a:p>
          <a:p>
            <a:pPr marL="0" indent="0">
              <a:buNone/>
            </a:pPr>
            <a:r>
              <a:rPr lang="ru-RU" sz="4800" b="1" dirty="0" smtClean="0"/>
              <a:t>Президент Ассоциации педагогов-новаторов              П.В. Тюленев</a:t>
            </a:r>
            <a:r>
              <a:rPr lang="ru-RU" sz="4800" dirty="0" smtClean="0"/>
              <a:t> </a:t>
            </a:r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/>
              <a:t>Пальцематика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911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Римская нумерация</a:t>
            </a:r>
            <a:endParaRPr lang="ru-RU" sz="6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2650098"/>
            <a:ext cx="3822192" cy="3447288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1002"/>
            <a:ext cx="396044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41002"/>
            <a:ext cx="378256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1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Познаём </a:t>
            </a:r>
            <a:r>
              <a:rPr lang="ru-RU" dirty="0" smtClean="0"/>
              <a:t>мир пальчиками</a:t>
            </a:r>
            <a:endParaRPr lang="ru-RU" dirty="0"/>
          </a:p>
        </p:txBody>
      </p:sp>
      <p:pic>
        <p:nvPicPr>
          <p:cNvPr id="4098" name="Picture 2" descr="C:\Users\Teacher\Desktop\P101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Состав числа</a:t>
            </a: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eacher\Desktop\P1010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778" y="2059598"/>
            <a:ext cx="4101954" cy="42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Desktop\P10102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2132855"/>
            <a:ext cx="4429234" cy="41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</a:t>
            </a:r>
            <a:r>
              <a:rPr lang="ru-RU" dirty="0" smtClean="0"/>
              <a:t>работа- </a:t>
            </a:r>
            <a:r>
              <a:rPr lang="ru-RU" dirty="0" err="1" smtClean="0"/>
              <a:t>лэпбук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2708920"/>
            <a:ext cx="3822192" cy="3447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eacher\Desktop\P1010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06396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Desktop\P1010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5"/>
            <a:ext cx="41044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\Desktop\P1010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766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Китайский </a:t>
            </a:r>
            <a:r>
              <a:rPr lang="ru-RU" sz="5400" b="1" dirty="0"/>
              <a:t>счёт</a:t>
            </a:r>
            <a:br>
              <a:rPr lang="ru-RU" sz="5400" b="1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0 — сложенный кулак;</a:t>
            </a:r>
          </a:p>
          <a:p>
            <a:pPr marL="0" indent="0">
              <a:buNone/>
            </a:pPr>
            <a:r>
              <a:rPr lang="ru-RU" dirty="0"/>
              <a:t>1 — разжатый указательный палец;</a:t>
            </a:r>
          </a:p>
          <a:p>
            <a:pPr marL="0" indent="0">
              <a:buNone/>
            </a:pPr>
            <a:r>
              <a:rPr lang="ru-RU" dirty="0"/>
              <a:t>2 — разжаты и растопырены указательный и средний пальцы;</a:t>
            </a:r>
          </a:p>
          <a:p>
            <a:pPr marL="0" indent="0">
              <a:buNone/>
            </a:pPr>
            <a:r>
              <a:rPr lang="ru-RU" dirty="0"/>
              <a:t>3 — разжаты и растопырены указательный, средний и безымянный пальцы;</a:t>
            </a:r>
          </a:p>
          <a:p>
            <a:pPr marL="0" indent="0">
              <a:buNone/>
            </a:pPr>
            <a:r>
              <a:rPr lang="ru-RU" dirty="0"/>
              <a:t>4 — кроме прижатого к ладони большого пальца, остальные разжаты;</a:t>
            </a:r>
          </a:p>
          <a:p>
            <a:pPr marL="0" indent="0">
              <a:buNone/>
            </a:pPr>
            <a:r>
              <a:rPr lang="ru-RU" dirty="0"/>
              <a:t>5 — открытая ладонь;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8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899592" y="1556792"/>
            <a:ext cx="8244408" cy="4569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smtClean="0"/>
              <a:t>Если </a:t>
            </a:r>
            <a:r>
              <a:rPr lang="ru-RU" sz="3000" dirty="0"/>
              <a:t>б не было учителя,</a:t>
            </a:r>
            <a:br>
              <a:rPr lang="ru-RU" sz="3000" dirty="0"/>
            </a:br>
            <a:r>
              <a:rPr lang="ru-RU" sz="3000" dirty="0"/>
              <a:t>То и не было б, наверное,</a:t>
            </a:r>
            <a:br>
              <a:rPr lang="ru-RU" sz="3000" dirty="0"/>
            </a:br>
            <a:r>
              <a:rPr lang="ru-RU" sz="3000" dirty="0"/>
              <a:t>Ни поэта, ни мыслителя,</a:t>
            </a:r>
            <a:br>
              <a:rPr lang="ru-RU" sz="3000" dirty="0"/>
            </a:br>
            <a:r>
              <a:rPr lang="ru-RU" sz="3000" dirty="0"/>
              <a:t>Ни Шекспира, ни Коперника.</a:t>
            </a:r>
          </a:p>
          <a:p>
            <a:pPr marL="0" indent="0">
              <a:buNone/>
            </a:pPr>
            <a:r>
              <a:rPr lang="ru-RU" sz="3000" dirty="0"/>
              <a:t>И поныне бы, наверное,</a:t>
            </a:r>
            <a:br>
              <a:rPr lang="ru-RU" sz="3000" dirty="0"/>
            </a:br>
            <a:r>
              <a:rPr lang="ru-RU" sz="3000" dirty="0"/>
              <a:t>Если б не было учителя,</a:t>
            </a:r>
            <a:br>
              <a:rPr lang="ru-RU" sz="3000" dirty="0"/>
            </a:br>
            <a:r>
              <a:rPr lang="ru-RU" sz="3000" dirty="0"/>
              <a:t>Неоткрытые Америки</a:t>
            </a:r>
            <a:br>
              <a:rPr lang="ru-RU" sz="3000" dirty="0"/>
            </a:br>
            <a:r>
              <a:rPr lang="ru-RU" sz="3000" dirty="0"/>
              <a:t>Оставались неоткрытыми.</a:t>
            </a:r>
          </a:p>
          <a:p>
            <a:pPr marL="0" indent="0">
              <a:buNone/>
            </a:pPr>
            <a:r>
              <a:rPr lang="ru-RU" sz="3000" dirty="0"/>
              <a:t>И не быть бы нам Икарами,</a:t>
            </a:r>
            <a:br>
              <a:rPr lang="ru-RU" sz="3000" dirty="0"/>
            </a:br>
            <a:r>
              <a:rPr lang="ru-RU" sz="3000" dirty="0"/>
              <a:t>Никогда б не взмыли в небо мы,</a:t>
            </a:r>
            <a:br>
              <a:rPr lang="ru-RU" sz="3000" dirty="0"/>
            </a:br>
            <a:r>
              <a:rPr lang="ru-RU" sz="3000" dirty="0"/>
              <a:t>Если б в нас его стараньями</a:t>
            </a:r>
            <a:br>
              <a:rPr lang="ru-RU" sz="3000" dirty="0"/>
            </a:br>
            <a:r>
              <a:rPr lang="ru-RU" sz="3000" dirty="0"/>
              <a:t>Крылья выращены не были.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8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122" name="Picture 2" descr="C:\Users\Teacher\Desktop\P101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5608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72408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Все взрослые сначала были детьми, только мало кто из них об этом помнит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7"/>
            <a:ext cx="6400800" cy="80811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А. Экзюпери « Маленький  принц»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озвращение в первобытное общество;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вредная привычка;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-тормозит развитие;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потом не отучишь: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должен представлять в уме.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мнения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трелка влево 1"/>
          <p:cNvSpPr/>
          <p:nvPr/>
        </p:nvSpPr>
        <p:spPr>
          <a:xfrm>
            <a:off x="4860032" y="113123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491880" y="11312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Три канала восприятия: зрительный, слуховой, тактильный;</a:t>
            </a:r>
          </a:p>
          <a:p>
            <a:r>
              <a:rPr lang="ru-RU" dirty="0" smtClean="0"/>
              <a:t>- мануальные действия (ручные) влияют на развитие речи;</a:t>
            </a:r>
          </a:p>
          <a:p>
            <a:r>
              <a:rPr lang="ru-RU" dirty="0" smtClean="0"/>
              <a:t>-счётный материал, который всегда с ребёнком;</a:t>
            </a:r>
          </a:p>
          <a:p>
            <a:r>
              <a:rPr lang="ru-RU" dirty="0" smtClean="0"/>
              <a:t>- плавный переход к абстрактному мышлению;</a:t>
            </a:r>
          </a:p>
          <a:p>
            <a:r>
              <a:rPr lang="ru-RU" dirty="0" smtClean="0"/>
              <a:t>-регулярная пальчиковая гимнастика ;</a:t>
            </a:r>
          </a:p>
          <a:p>
            <a:r>
              <a:rPr lang="ru-RU" dirty="0" smtClean="0"/>
              <a:t>- развитие мелкой моторики.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5219"/>
          </a:xfrm>
        </p:spPr>
        <p:txBody>
          <a:bodyPr/>
          <a:lstStyle/>
          <a:p>
            <a:r>
              <a:rPr lang="ru-RU" dirty="0" smtClean="0"/>
              <a:t>Два мнения</a:t>
            </a:r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4860032" y="168346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482676" y="1615863"/>
            <a:ext cx="978408" cy="589001"/>
          </a:xfrm>
          <a:prstGeom prst="rightArrow">
            <a:avLst>
              <a:gd name="adj1" fmla="val 50000"/>
              <a:gd name="adj2" fmla="val 47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Пальцы – древнейший счётный инструмент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912768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8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Рукотворные мерки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ядь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Локоть, сажень.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7255"/>
            <a:ext cx="3816424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Картинки по запросу пядь рисунки"/>
          <p:cNvSpPr>
            <a:spLocks noGrp="1" noChangeAspect="1" noChangeArrowheads="1"/>
          </p:cNvSpPr>
          <p:nvPr>
            <p:ph sz="quarter" idx="4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888432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Рукотворные мерки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Вершок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Дюйм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38164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8884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   Ни пяди.    Семь пядей во лбу. </a:t>
            </a:r>
          </a:p>
          <a:p>
            <a:r>
              <a:rPr lang="ru-RU" sz="3600" dirty="0" smtClean="0"/>
              <a:t>Уступишь на пядь , потеряешь сажень.</a:t>
            </a:r>
          </a:p>
          <a:p>
            <a:r>
              <a:rPr lang="ru-RU" sz="3600" dirty="0" smtClean="0"/>
              <a:t>Сам с вершок, а борода с локоток.</a:t>
            </a:r>
          </a:p>
          <a:p>
            <a:r>
              <a:rPr lang="ru-RU" sz="3600" dirty="0" smtClean="0"/>
              <a:t>На аршин борода, а ума на пядь.</a:t>
            </a:r>
          </a:p>
          <a:p>
            <a:endParaRPr lang="ru-RU" sz="36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вокруг нас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5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Метром  -  мерило (др.-греч.)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Мера  длины метр появилась только в 18 веке во Франции</a:t>
            </a:r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5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175</TotalTime>
  <Words>236</Words>
  <Application>Microsoft Office PowerPoint</Application>
  <PresentationFormat>Экран (4:3)</PresentationFormat>
  <Paragraphs>59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Считаем на пальцах? Считаем на пальцах!</vt:lpstr>
      <vt:lpstr>Все взрослые сначала были детьми, только мало кто из них об этом помнит. </vt:lpstr>
      <vt:lpstr>Два мнения </vt:lpstr>
      <vt:lpstr>Два мнения</vt:lpstr>
      <vt:lpstr>Пальцы – древнейший счётный инструмент</vt:lpstr>
      <vt:lpstr>Рукотворные мерки</vt:lpstr>
      <vt:lpstr>Рукотворные мерки</vt:lpstr>
      <vt:lpstr>Математика вокруг нас</vt:lpstr>
      <vt:lpstr>Метром</vt:lpstr>
      <vt:lpstr>Примерные задания</vt:lpstr>
      <vt:lpstr>Пальцематика</vt:lpstr>
      <vt:lpstr>Римская нумерация</vt:lpstr>
      <vt:lpstr>Познаём мир пальчиками</vt:lpstr>
      <vt:lpstr>Состав числа</vt:lpstr>
      <vt:lpstr>Проектная работа- лэпбук</vt:lpstr>
      <vt:lpstr>Презентация PowerPoint</vt:lpstr>
      <vt:lpstr> Китайский счёт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Считаем на пальцах? Считаем на пальцах!</dc:title>
  <dc:creator>Teacher</dc:creator>
  <cp:lastModifiedBy>Teacher</cp:lastModifiedBy>
  <cp:revision>27</cp:revision>
  <dcterms:created xsi:type="dcterms:W3CDTF">2018-01-30T04:48:52Z</dcterms:created>
  <dcterms:modified xsi:type="dcterms:W3CDTF">2023-05-16T06:25:40Z</dcterms:modified>
</cp:coreProperties>
</file>