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9" r:id="rId6"/>
    <p:sldId id="268" r:id="rId7"/>
    <p:sldId id="267" r:id="rId8"/>
    <p:sldId id="266" r:id="rId9"/>
    <p:sldId id="274" r:id="rId10"/>
    <p:sldId id="272" r:id="rId11"/>
    <p:sldId id="278" r:id="rId12"/>
    <p:sldId id="265" r:id="rId13"/>
    <p:sldId id="264" r:id="rId14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C0774925-ADA4-4D9E-8B29-7B45803ADD80}">
          <p14:sldIdLst>
            <p14:sldId id="256"/>
            <p14:sldId id="257"/>
            <p14:sldId id="261"/>
            <p14:sldId id="262"/>
            <p14:sldId id="269"/>
            <p14:sldId id="268"/>
            <p14:sldId id="267"/>
            <p14:sldId id="266"/>
            <p14:sldId id="274"/>
            <p14:sldId id="272"/>
            <p14:sldId id="278"/>
            <p14:sldId id="265"/>
            <p14:sldId id="26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3333CC"/>
    <a:srgbClr val="800080"/>
    <a:srgbClr val="0099CC"/>
    <a:srgbClr val="009900"/>
    <a:srgbClr val="3333FF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2610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12399-E11B-468E-9E1E-FB2FA5478DC8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850AB-BACB-4574-9608-F0F4895AA8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12399-E11B-468E-9E1E-FB2FA5478DC8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850AB-BACB-4574-9608-F0F4895AA8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12399-E11B-468E-9E1E-FB2FA5478DC8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850AB-BACB-4574-9608-F0F4895AA8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12399-E11B-468E-9E1E-FB2FA5478DC8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850AB-BACB-4574-9608-F0F4895AA8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12399-E11B-468E-9E1E-FB2FA5478DC8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850AB-BACB-4574-9608-F0F4895AA8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12399-E11B-468E-9E1E-FB2FA5478DC8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850AB-BACB-4574-9608-F0F4895AA8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12399-E11B-468E-9E1E-FB2FA5478DC8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850AB-BACB-4574-9608-F0F4895AA8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12399-E11B-468E-9E1E-FB2FA5478DC8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850AB-BACB-4574-9608-F0F4895AA8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12399-E11B-468E-9E1E-FB2FA5478DC8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850AB-BACB-4574-9608-F0F4895AA8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12399-E11B-468E-9E1E-FB2FA5478DC8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850AB-BACB-4574-9608-F0F4895AA8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12399-E11B-468E-9E1E-FB2FA5478DC8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850AB-BACB-4574-9608-F0F4895AA8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112399-E11B-468E-9E1E-FB2FA5478DC8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850AB-BACB-4574-9608-F0F4895AA80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mg.gazeta.ru/files3/365/6603365/upload-01-pic510-510x340-85773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 l="74038" t="51553" b="13284"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Прямоугольник 7"/>
          <p:cNvSpPr/>
          <p:nvPr/>
        </p:nvSpPr>
        <p:spPr>
          <a:xfrm>
            <a:off x="0" y="-180528"/>
            <a:ext cx="7056784" cy="181588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srgbClr val="008000"/>
                </a:solidFill>
              </a:rPr>
              <a:t/>
            </a:r>
            <a:br>
              <a:rPr lang="ru-RU" sz="1600" b="1" dirty="0" smtClean="0">
                <a:solidFill>
                  <a:srgbClr val="008000"/>
                </a:solidFill>
              </a:rPr>
            </a:br>
            <a:r>
              <a:rPr lang="ru-RU" sz="1600" b="1" dirty="0" err="1" smtClean="0">
                <a:solidFill>
                  <a:srgbClr val="008000"/>
                </a:solidFill>
              </a:rPr>
              <a:t>Аллаиховский</a:t>
            </a:r>
            <a:r>
              <a:rPr lang="ru-RU" sz="1600" b="1" dirty="0" smtClean="0">
                <a:solidFill>
                  <a:srgbClr val="008000"/>
                </a:solidFill>
              </a:rPr>
              <a:t> улус</a:t>
            </a:r>
            <a:br>
              <a:rPr lang="ru-RU" sz="1600" b="1" dirty="0" smtClean="0">
                <a:solidFill>
                  <a:srgbClr val="008000"/>
                </a:solidFill>
              </a:rPr>
            </a:br>
            <a:r>
              <a:rPr lang="ru-RU" sz="1600" b="1" dirty="0" smtClean="0">
                <a:solidFill>
                  <a:srgbClr val="008000"/>
                </a:solidFill>
              </a:rPr>
              <a:t>п. Чокурдах</a:t>
            </a:r>
            <a:br>
              <a:rPr lang="ru-RU" sz="1600" b="1" dirty="0" smtClean="0">
                <a:solidFill>
                  <a:srgbClr val="008000"/>
                </a:solidFill>
              </a:rPr>
            </a:br>
            <a:r>
              <a:rPr lang="ru-RU" sz="1600" b="1" dirty="0" smtClean="0">
                <a:solidFill>
                  <a:srgbClr val="008000"/>
                </a:solidFill>
              </a:rPr>
              <a:t>Муниципальное образовательное учреждение</a:t>
            </a:r>
            <a:endParaRPr lang="en-US" sz="1600" b="1" dirty="0" smtClean="0">
              <a:solidFill>
                <a:srgbClr val="00800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effectLst/>
              </a:rPr>
              <a:t> Центр развития ребенка -</a:t>
            </a:r>
            <a:br>
              <a:rPr lang="ru-RU" sz="1600" b="1" dirty="0" smtClean="0">
                <a:solidFill>
                  <a:srgbClr val="FF0000"/>
                </a:solidFill>
                <a:effectLst/>
              </a:rPr>
            </a:br>
            <a:r>
              <a:rPr lang="ru-RU" sz="1600" b="1" dirty="0" smtClean="0">
                <a:solidFill>
                  <a:srgbClr val="FF0000"/>
                </a:solidFill>
                <a:effectLst/>
              </a:rPr>
              <a:t>детский сад </a:t>
            </a:r>
            <a:br>
              <a:rPr lang="ru-RU" sz="1600" b="1" dirty="0" smtClean="0">
                <a:solidFill>
                  <a:srgbClr val="FF0000"/>
                </a:solidFill>
                <a:effectLst/>
              </a:rPr>
            </a:br>
            <a:r>
              <a:rPr lang="ru-RU" sz="1600" b="1" dirty="0" smtClean="0">
                <a:solidFill>
                  <a:srgbClr val="FF0000"/>
                </a:solidFill>
                <a:effectLst/>
              </a:rPr>
              <a:t>«ОЛЕНЕНОК»</a:t>
            </a:r>
            <a:endParaRPr lang="ru-RU" sz="1600" dirty="0"/>
          </a:p>
        </p:txBody>
      </p:sp>
      <p:sp>
        <p:nvSpPr>
          <p:cNvPr id="9" name="Rectangle 20" descr="Макет визитная"/>
          <p:cNvSpPr>
            <a:spLocks noChangeArrowheads="1"/>
          </p:cNvSpPr>
          <p:nvPr/>
        </p:nvSpPr>
        <p:spPr bwMode="auto">
          <a:xfrm>
            <a:off x="1484784" y="2041063"/>
            <a:ext cx="3924436" cy="2752947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alt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28700" y="6156176"/>
            <a:ext cx="5400600" cy="88024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defRPr/>
            </a:pPr>
            <a:endParaRPr lang="ru-RU" sz="1600" b="1" dirty="0" smtClean="0">
              <a:solidFill>
                <a:srgbClr val="CC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80000"/>
              </a:lnSpc>
              <a:defRPr/>
            </a:pPr>
            <a:endParaRPr lang="ru-RU" sz="1600" b="1" dirty="0">
              <a:solidFill>
                <a:srgbClr val="CC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sz="1600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1600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ru-RU" sz="1600" b="1" dirty="0">
              <a:solidFill>
                <a:srgbClr val="CC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20688" y="5220072"/>
            <a:ext cx="5832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3333CC"/>
              </a:solidFill>
              <a:latin typeface="Comic Sans MS" pitchFamily="66" charset="0"/>
            </a:endParaRPr>
          </a:p>
          <a:p>
            <a:pPr algn="ctr"/>
            <a:r>
              <a:rPr lang="ru-RU" b="1" dirty="0" smtClean="0">
                <a:solidFill>
                  <a:srgbClr val="3333CC"/>
                </a:solidFill>
                <a:latin typeface="Comic Sans MS" pitchFamily="66" charset="0"/>
              </a:rPr>
              <a:t>Разработка </a:t>
            </a:r>
            <a:r>
              <a:rPr lang="ru-RU" b="1" dirty="0">
                <a:solidFill>
                  <a:srgbClr val="3333CC"/>
                </a:solidFill>
                <a:latin typeface="Comic Sans MS" pitchFamily="66" charset="0"/>
              </a:rPr>
              <a:t>дидактического средства развития/саморазвития ребенка в технологии «</a:t>
            </a:r>
            <a:r>
              <a:rPr lang="ru-RU" b="1" dirty="0" err="1">
                <a:solidFill>
                  <a:srgbClr val="3333CC"/>
                </a:solidFill>
                <a:latin typeface="Comic Sans MS" pitchFamily="66" charset="0"/>
              </a:rPr>
              <a:t>Бизиборд</a:t>
            </a:r>
            <a:r>
              <a:rPr lang="ru-RU" b="1" dirty="0" smtClean="0">
                <a:solidFill>
                  <a:srgbClr val="3333CC"/>
                </a:solidFill>
                <a:latin typeface="Comic Sans MS" pitchFamily="66" charset="0"/>
              </a:rPr>
              <a:t>».</a:t>
            </a:r>
            <a:endParaRPr lang="ru-RU" b="1" dirty="0">
              <a:solidFill>
                <a:srgbClr val="3333CC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6712" y="6728735"/>
            <a:ext cx="54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b="1" dirty="0" smtClean="0">
              <a:solidFill>
                <a:srgbClr val="006600"/>
              </a:solidFill>
              <a:latin typeface="Comic Sans MS" pitchFamily="66" charset="0"/>
            </a:endParaRPr>
          </a:p>
          <a:p>
            <a:pPr algn="r"/>
            <a:endParaRPr lang="ru-RU" b="1" dirty="0">
              <a:solidFill>
                <a:srgbClr val="006600"/>
              </a:solidFill>
              <a:latin typeface="Comic Sans MS" pitchFamily="66" charset="0"/>
            </a:endParaRPr>
          </a:p>
          <a:p>
            <a:pPr algn="r"/>
            <a:r>
              <a:rPr lang="ru-RU" b="1" dirty="0" smtClean="0">
                <a:solidFill>
                  <a:srgbClr val="006600"/>
                </a:solidFill>
                <a:latin typeface="Comic Sans MS" pitchFamily="66" charset="0"/>
              </a:rPr>
              <a:t>Автор</a:t>
            </a:r>
            <a:r>
              <a:rPr lang="ru-RU" b="1" dirty="0">
                <a:solidFill>
                  <a:srgbClr val="006600"/>
                </a:solidFill>
                <a:latin typeface="Comic Sans MS" pitchFamily="66" charset="0"/>
              </a:rPr>
              <a:t>: Рожина </a:t>
            </a:r>
            <a:r>
              <a:rPr lang="ru-RU" b="1" dirty="0" err="1">
                <a:solidFill>
                  <a:srgbClr val="006600"/>
                </a:solidFill>
                <a:latin typeface="Comic Sans MS" pitchFamily="66" charset="0"/>
              </a:rPr>
              <a:t>Сардана</a:t>
            </a:r>
            <a:r>
              <a:rPr lang="ru-RU" b="1" dirty="0">
                <a:solidFill>
                  <a:srgbClr val="006600"/>
                </a:solidFill>
                <a:latin typeface="Comic Sans MS" pitchFamily="66" charset="0"/>
              </a:rPr>
              <a:t> </a:t>
            </a:r>
            <a:r>
              <a:rPr lang="ru-RU" b="1" dirty="0" smtClean="0">
                <a:solidFill>
                  <a:srgbClr val="006600"/>
                </a:solidFill>
                <a:latin typeface="Comic Sans MS" pitchFamily="66" charset="0"/>
              </a:rPr>
              <a:t>Валерьевна</a:t>
            </a:r>
          </a:p>
          <a:p>
            <a:pPr algn="ctr"/>
            <a:r>
              <a:rPr lang="ru-RU" b="1" dirty="0" smtClean="0">
                <a:solidFill>
                  <a:srgbClr val="006600"/>
                </a:solidFill>
                <a:latin typeface="Comic Sans MS" pitchFamily="66" charset="0"/>
              </a:rPr>
              <a:t>Должность: воспитатель</a:t>
            </a:r>
            <a:endParaRPr lang="ru-RU" b="1" dirty="0">
              <a:solidFill>
                <a:srgbClr val="0066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.gazeta.ru/files3/365/6603365/upload-01-pic510-510x340-85773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 l="74038" t="51553" b="13284"/>
          <a:stretch>
            <a:fillRect/>
          </a:stretch>
        </p:blipFill>
        <p:spPr bwMode="auto">
          <a:xfrm>
            <a:off x="0" y="-324544"/>
            <a:ext cx="6858000" cy="946854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1" name="TextBox 10"/>
          <p:cNvSpPr txBox="1"/>
          <p:nvPr/>
        </p:nvSpPr>
        <p:spPr>
          <a:xfrm>
            <a:off x="4677085" y="2446285"/>
            <a:ext cx="1597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400" b="1" dirty="0">
              <a:solidFill>
                <a:srgbClr val="006600"/>
              </a:solidFill>
              <a:latin typeface="Comic Sans MS" pitchFamily="66" charset="0"/>
            </a:endParaRPr>
          </a:p>
          <a:p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1756471" y="7094770"/>
            <a:ext cx="26105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6600"/>
                </a:solidFill>
                <a:latin typeface="Comic Sans MS" pitchFamily="66" charset="0"/>
              </a:rPr>
              <a:t>.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533680" y="163580"/>
            <a:ext cx="590465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Comic Sans MS" pitchFamily="66" charset="0"/>
              </a:rPr>
              <a:t>7. </a:t>
            </a:r>
            <a:r>
              <a:rPr lang="ru-RU" sz="2000" b="1" dirty="0">
                <a:solidFill>
                  <a:srgbClr val="3333CC"/>
                </a:solidFill>
                <a:latin typeface="Comic Sans MS" pitchFamily="66" charset="0"/>
              </a:rPr>
              <a:t>Дидактическая игра, направленная на развитие восприятия цвета «Радуга». Цель – упражнять детей в назывании семи цветов спектра –красный, оранжевый, желтый, зеленый, голубой, синий, фиолетовый. </a:t>
            </a:r>
          </a:p>
          <a:p>
            <a:r>
              <a:rPr lang="ru-RU" sz="2000" b="1" dirty="0">
                <a:solidFill>
                  <a:srgbClr val="3333CC"/>
                </a:solidFill>
                <a:latin typeface="Comic Sans MS" pitchFamily="66" charset="0"/>
              </a:rPr>
              <a:t>Ход игры: Ребенку говорится фраза о цветах радуги: Каждый Охотник Желает Знать, Где Сидит Фазан. Необходимо назвать цвета радуги.  </a:t>
            </a:r>
          </a:p>
          <a:p>
            <a:r>
              <a:rPr lang="ru-RU" sz="2000" b="1" dirty="0">
                <a:solidFill>
                  <a:srgbClr val="3333CC"/>
                </a:solidFill>
                <a:latin typeface="Comic Sans MS" pitchFamily="66" charset="0"/>
              </a:rPr>
              <a:t>Счет до семи. Семь грибочков. Грибочки можно отстегнуть и пристегнуть к ежику. Так что он может взять грибочки и куда-то его отнести. Например: построить из конструкторов домик. </a:t>
            </a:r>
          </a:p>
        </p:txBody>
      </p:sp>
      <p:pic>
        <p:nvPicPr>
          <p:cNvPr id="7170" name="Picture 2" descr="C:\Users\К\Desktop\Новая папка\IMG_20190325_10522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01" r="25375"/>
          <a:stretch/>
        </p:blipFill>
        <p:spPr bwMode="auto">
          <a:xfrm>
            <a:off x="541320" y="5292080"/>
            <a:ext cx="2593269" cy="318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К\Desktop\Новая папка\IMG_20190325_10532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10"/>
          <a:stretch/>
        </p:blipFill>
        <p:spPr bwMode="auto">
          <a:xfrm>
            <a:off x="3676209" y="5298896"/>
            <a:ext cx="2611686" cy="318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59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.gazeta.ru/files3/365/6603365/upload-01-pic510-510x340-85773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 l="74038" t="51553" b="13284"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1" name="TextBox 10"/>
          <p:cNvSpPr txBox="1"/>
          <p:nvPr/>
        </p:nvSpPr>
        <p:spPr>
          <a:xfrm>
            <a:off x="4677085" y="2446285"/>
            <a:ext cx="1597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400" b="1" dirty="0">
              <a:solidFill>
                <a:srgbClr val="006600"/>
              </a:solidFill>
              <a:latin typeface="Comic Sans MS" pitchFamily="66" charset="0"/>
            </a:endParaRPr>
          </a:p>
          <a:p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1756471" y="7094770"/>
            <a:ext cx="26105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6600"/>
                </a:solidFill>
                <a:latin typeface="Comic Sans MS" pitchFamily="66" charset="0"/>
              </a:rPr>
              <a:t>.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260648" y="194066"/>
            <a:ext cx="63367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Comic Sans MS" pitchFamily="66" charset="0"/>
              </a:rPr>
              <a:t>8. </a:t>
            </a:r>
            <a:r>
              <a:rPr lang="ru-RU" sz="2000" b="1" dirty="0">
                <a:solidFill>
                  <a:srgbClr val="3333CC"/>
                </a:solidFill>
                <a:latin typeface="Comic Sans MS" pitchFamily="66" charset="0"/>
              </a:rPr>
              <a:t>Игра «Воздушные шарики». Шарики закреплены кнопками. Счет до восьми. Назови цвета. Закрепи шарики по цвету.</a:t>
            </a:r>
          </a:p>
        </p:txBody>
      </p:sp>
      <p:pic>
        <p:nvPicPr>
          <p:cNvPr id="10242" name="Picture 2" descr="C:\Users\К\Desktop\Новая папка\IMG_20190325_10574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33"/>
          <a:stretch/>
        </p:blipFill>
        <p:spPr bwMode="auto">
          <a:xfrm>
            <a:off x="960552" y="1814820"/>
            <a:ext cx="2081040" cy="2432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К\Desktop\Новая папка\IMG_20190325_10593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32" r="12164"/>
          <a:stretch/>
        </p:blipFill>
        <p:spPr bwMode="auto">
          <a:xfrm>
            <a:off x="3914496" y="1522666"/>
            <a:ext cx="1971073" cy="3016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3136" y="4805928"/>
            <a:ext cx="6336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9. </a:t>
            </a:r>
            <a:r>
              <a:rPr lang="ru-RU" b="1" dirty="0">
                <a:solidFill>
                  <a:srgbClr val="006600"/>
                </a:solidFill>
                <a:latin typeface="Comic Sans MS" pitchFamily="66" charset="0"/>
              </a:rPr>
              <a:t>Счет до девяти.</a:t>
            </a:r>
          </a:p>
          <a:p>
            <a:r>
              <a:rPr lang="ru-RU" b="1" dirty="0" smtClean="0">
                <a:solidFill>
                  <a:srgbClr val="006600"/>
                </a:solidFill>
                <a:latin typeface="Comic Sans MS" pitchFamily="66" charset="0"/>
              </a:rPr>
              <a:t>Игра </a:t>
            </a:r>
            <a:r>
              <a:rPr lang="ru-RU" b="1" dirty="0">
                <a:solidFill>
                  <a:srgbClr val="006600"/>
                </a:solidFill>
                <a:latin typeface="Comic Sans MS" pitchFamily="66" charset="0"/>
              </a:rPr>
              <a:t>«Закрути лепестки большой ромашки крышками.</a:t>
            </a:r>
            <a:endParaRPr lang="ru-RU" dirty="0"/>
          </a:p>
        </p:txBody>
      </p:sp>
      <p:pic>
        <p:nvPicPr>
          <p:cNvPr id="12" name="Picture 3" descr="C:\Users\К\Desktop\Новая папка\IMG_20190325_11003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18" r="12738" b="7876"/>
          <a:stretch/>
        </p:blipFill>
        <p:spPr bwMode="auto">
          <a:xfrm>
            <a:off x="860424" y="5998842"/>
            <a:ext cx="2201343" cy="249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К\Desktop\Новая папка\IMG_20190325_110217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45" r="11648" b="8999"/>
          <a:stretch/>
        </p:blipFill>
        <p:spPr bwMode="auto">
          <a:xfrm>
            <a:off x="3634763" y="5989202"/>
            <a:ext cx="2530541" cy="2442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03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.gazeta.ru/files3/365/6603365/upload-01-pic510-510x340-85773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 l="74038" t="51553" b="13284"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1" name="TextBox 10"/>
          <p:cNvSpPr txBox="1"/>
          <p:nvPr/>
        </p:nvSpPr>
        <p:spPr>
          <a:xfrm>
            <a:off x="4677085" y="2446285"/>
            <a:ext cx="1597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400" b="1" dirty="0">
              <a:solidFill>
                <a:srgbClr val="006600"/>
              </a:solidFill>
              <a:latin typeface="Comic Sans MS" pitchFamily="66" charset="0"/>
            </a:endParaRPr>
          </a:p>
          <a:p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1756471" y="7094770"/>
            <a:ext cx="26105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6600"/>
                </a:solidFill>
                <a:latin typeface="Comic Sans MS" pitchFamily="66" charset="0"/>
              </a:rPr>
              <a:t>.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404664" y="632594"/>
            <a:ext cx="61926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10. </a:t>
            </a:r>
            <a:r>
              <a:rPr lang="ru-RU" b="1" dirty="0">
                <a:solidFill>
                  <a:srgbClr val="3333CC"/>
                </a:solidFill>
                <a:latin typeface="Comic Sans MS" pitchFamily="66" charset="0"/>
              </a:rPr>
              <a:t>Игра «Веселая рыбалка» могут использовать воспитатели, как для самостоятельной игры детей, так и для совместной деятельности с детьми. </a:t>
            </a:r>
            <a:r>
              <a:rPr lang="ru-RU" b="1" dirty="0" smtClean="0">
                <a:solidFill>
                  <a:srgbClr val="3333CC"/>
                </a:solidFill>
                <a:latin typeface="Comic Sans MS" pitchFamily="66" charset="0"/>
              </a:rPr>
              <a:t>Данная </a:t>
            </a:r>
            <a:r>
              <a:rPr lang="ru-RU" b="1" dirty="0">
                <a:solidFill>
                  <a:srgbClr val="3333CC"/>
                </a:solidFill>
                <a:latin typeface="Comic Sans MS" pitchFamily="66" charset="0"/>
              </a:rPr>
              <a:t>игра, с одной стороны, доставит детям радость «общения» с водой, будет способствовать релаксации, с другой стороны, может помочь решить некоторые образовательные и воспитательные задачи: </a:t>
            </a:r>
          </a:p>
          <a:p>
            <a:r>
              <a:rPr lang="ru-RU" b="1" dirty="0">
                <a:solidFill>
                  <a:srgbClr val="3333CC"/>
                </a:solidFill>
                <a:latin typeface="Comic Sans MS" pitchFamily="66" charset="0"/>
              </a:rPr>
              <a:t>• развить координацию движений рук,</a:t>
            </a:r>
          </a:p>
          <a:p>
            <a:r>
              <a:rPr lang="ru-RU" b="1" dirty="0">
                <a:solidFill>
                  <a:srgbClr val="3333CC"/>
                </a:solidFill>
                <a:latin typeface="Comic Sans MS" pitchFamily="66" charset="0"/>
              </a:rPr>
              <a:t>• развить волевые качества личности (терпение, усидчивость, настойчивость),</a:t>
            </a:r>
          </a:p>
          <a:p>
            <a:endParaRPr lang="ru-RU" b="1" dirty="0">
              <a:solidFill>
                <a:srgbClr val="3333CC"/>
              </a:solidFill>
              <a:latin typeface="Comic Sans MS" pitchFamily="66" charset="0"/>
            </a:endParaRPr>
          </a:p>
        </p:txBody>
      </p:sp>
      <p:pic>
        <p:nvPicPr>
          <p:cNvPr id="9218" name="Picture 2" descr="C:\Users\К\Desktop\Новая папка\IMG_20190325_110508_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01" r="7647"/>
          <a:stretch/>
        </p:blipFill>
        <p:spPr bwMode="auto">
          <a:xfrm>
            <a:off x="674838" y="4539992"/>
            <a:ext cx="2538137" cy="337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К\Desktop\Новая папка\IMG_20190325_11075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2" b="25885"/>
          <a:stretch/>
        </p:blipFill>
        <p:spPr bwMode="auto">
          <a:xfrm>
            <a:off x="4007175" y="4562832"/>
            <a:ext cx="2242992" cy="330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36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.gazeta.ru/files3/365/6603365/upload-01-pic510-510x340-85773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 l="74038" t="51553" b="13284"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TextBox 6"/>
          <p:cNvSpPr txBox="1"/>
          <p:nvPr/>
        </p:nvSpPr>
        <p:spPr>
          <a:xfrm>
            <a:off x="1520788" y="179512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>
              <a:solidFill>
                <a:srgbClr val="3333CC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7085" y="2446285"/>
            <a:ext cx="1597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400" b="1" dirty="0">
              <a:solidFill>
                <a:srgbClr val="006600"/>
              </a:solidFill>
              <a:latin typeface="Comic Sans MS" pitchFamily="66" charset="0"/>
            </a:endParaRPr>
          </a:p>
          <a:p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1756471" y="7094770"/>
            <a:ext cx="26105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6600"/>
                </a:solidFill>
                <a:latin typeface="Comic Sans MS" pitchFamily="66" charset="0"/>
              </a:rPr>
              <a:t>.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83014" y="230815"/>
            <a:ext cx="6408712" cy="9294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Заключение</a:t>
            </a:r>
          </a:p>
          <a:p>
            <a:pPr algn="ctr"/>
            <a:endParaRPr lang="ru-RU" sz="2000" b="1" dirty="0">
              <a:solidFill>
                <a:srgbClr val="C00000"/>
              </a:solidFill>
              <a:latin typeface="Comic Sans MS" pitchFamily="66" charset="0"/>
            </a:endParaRPr>
          </a:p>
          <a:p>
            <a:r>
              <a:rPr lang="ru-RU" sz="2000" b="1" dirty="0">
                <a:solidFill>
                  <a:srgbClr val="006600"/>
                </a:solidFill>
                <a:latin typeface="Comic Sans MS" pitchFamily="66" charset="0"/>
              </a:rPr>
              <a:t>Каждая страница - это ручная работа, результатом которой является восторг и радость. Стремится делать игры максимально интересными и развивающими, что бы каждый ребёнок мог погрузиться в увлекательное путешествие по задуманному сюжету. Научиться новому и на каплю больше узнать этот Мир.</a:t>
            </a:r>
          </a:p>
          <a:p>
            <a:r>
              <a:rPr lang="ru-RU" sz="2000" b="1" dirty="0">
                <a:solidFill>
                  <a:srgbClr val="006600"/>
                </a:solidFill>
                <a:latin typeface="Comic Sans MS" pitchFamily="66" charset="0"/>
              </a:rPr>
              <a:t>Изучение и восприятие разных величин, помогает освоить основные цвета, геометрические фигуры, цифры и счет, формируют базовые математические представления, развивают логическое мышление, речь, внимание и усидчивость.</a:t>
            </a:r>
          </a:p>
          <a:p>
            <a:r>
              <a:rPr lang="ru-RU" sz="2000" b="1" dirty="0">
                <a:solidFill>
                  <a:srgbClr val="006600"/>
                </a:solidFill>
                <a:latin typeface="Comic Sans MS" pitchFamily="66" charset="0"/>
              </a:rPr>
              <a:t>Яркий, красивый складной </a:t>
            </a:r>
            <a:r>
              <a:rPr lang="ru-RU" sz="2000" b="1" dirty="0" err="1">
                <a:solidFill>
                  <a:srgbClr val="006600"/>
                </a:solidFill>
                <a:latin typeface="Comic Sans MS" pitchFamily="66" charset="0"/>
              </a:rPr>
              <a:t>бизиборд</a:t>
            </a:r>
            <a:r>
              <a:rPr lang="ru-RU" sz="2000" b="1" dirty="0">
                <a:solidFill>
                  <a:srgbClr val="006600"/>
                </a:solidFill>
                <a:latin typeface="Comic Sans MS" pitchFamily="66" charset="0"/>
              </a:rPr>
              <a:t>, сделанная с душой, будет радовать каждого ребёнка. Ребёнок будет играть с ней, и делать новые открытия снова и снова.</a:t>
            </a:r>
          </a:p>
          <a:p>
            <a:r>
              <a:rPr lang="ru-RU" sz="2000" b="1" dirty="0">
                <a:solidFill>
                  <a:srgbClr val="006600"/>
                </a:solidFill>
                <a:latin typeface="Comic Sans MS" pitchFamily="66" charset="0"/>
              </a:rPr>
              <a:t>Играть и учиться интересно. Ребёнок не просто смотрит, но и перемещает предметы, пуговки, петельки, шнуровки, липучки, молнии, кнопки, крючки.</a:t>
            </a:r>
          </a:p>
          <a:p>
            <a:r>
              <a:rPr lang="ru-RU" sz="2000" b="1" dirty="0">
                <a:solidFill>
                  <a:srgbClr val="006600"/>
                </a:solidFill>
                <a:latin typeface="Comic Sans MS" pitchFamily="66" charset="0"/>
              </a:rPr>
              <a:t>Страницы которой буквально оживают в руках, способствует развитию воображения и фантазии ребёнка, подвигает на поиски нового и интересного в окружающем мире.</a:t>
            </a:r>
          </a:p>
          <a:p>
            <a:r>
              <a:rPr lang="ru-RU" sz="2000" b="1" dirty="0">
                <a:solidFill>
                  <a:srgbClr val="006600"/>
                </a:solidFill>
                <a:latin typeface="Comic Sans MS" pitchFamily="66" charset="0"/>
              </a:rPr>
              <a:t> 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4161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.gazeta.ru/files3/365/6603365/upload-01-pic510-510x340-85773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 l="74038" t="51553" b="13284"/>
          <a:stretch>
            <a:fillRect/>
          </a:stretch>
        </p:blipFill>
        <p:spPr bwMode="auto">
          <a:xfrm>
            <a:off x="1" y="0"/>
            <a:ext cx="6858000" cy="9144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TextBox 1"/>
          <p:cNvSpPr txBox="1"/>
          <p:nvPr/>
        </p:nvSpPr>
        <p:spPr>
          <a:xfrm>
            <a:off x="644800" y="323528"/>
            <a:ext cx="61206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6600"/>
                </a:solidFill>
                <a:latin typeface="Comic Sans MS" panose="030F0702030302020204" pitchFamily="66" charset="0"/>
              </a:rPr>
              <a:t>Мягкий складной </a:t>
            </a:r>
            <a:r>
              <a:rPr lang="ru-RU" sz="2000" b="1" dirty="0" err="1">
                <a:solidFill>
                  <a:srgbClr val="006600"/>
                </a:solidFill>
                <a:latin typeface="Comic Sans MS" panose="030F0702030302020204" pitchFamily="66" charset="0"/>
              </a:rPr>
              <a:t>бизиборд</a:t>
            </a:r>
            <a:r>
              <a:rPr lang="ru-RU" sz="2000" b="1" dirty="0">
                <a:solidFill>
                  <a:srgbClr val="006600"/>
                </a:solidFill>
                <a:latin typeface="Comic Sans MS" panose="030F0702030302020204" pitchFamily="66" charset="0"/>
              </a:rPr>
              <a:t> из фетра</a:t>
            </a:r>
          </a:p>
          <a:p>
            <a:pPr algn="ctr"/>
            <a:r>
              <a:rPr lang="ru-RU" sz="2000" b="1" dirty="0">
                <a:solidFill>
                  <a:srgbClr val="006600"/>
                </a:solidFill>
                <a:latin typeface="Comic Sans MS" panose="030F0702030302020204" pitchFamily="66" charset="0"/>
              </a:rPr>
              <a:t> «Веселый счет» для индивидуальной работы с дошкольниками </a:t>
            </a:r>
          </a:p>
          <a:p>
            <a:pPr algn="ctr"/>
            <a:r>
              <a:rPr lang="ru-RU" sz="2000" b="1" dirty="0">
                <a:solidFill>
                  <a:srgbClr val="006600"/>
                </a:solidFill>
                <a:latin typeface="Comic Sans MS" panose="030F0702030302020204" pitchFamily="66" charset="0"/>
              </a:rPr>
              <a:t>с 3 до 5 лет</a:t>
            </a:r>
            <a:r>
              <a:rPr lang="ru-RU" sz="2000" b="1" dirty="0" smtClean="0">
                <a:solidFill>
                  <a:srgbClr val="006600"/>
                </a:solidFill>
                <a:latin typeface="Comic Sans MS" panose="030F0702030302020204" pitchFamily="66" charset="0"/>
              </a:rPr>
              <a:t>.</a:t>
            </a:r>
            <a:endParaRPr lang="ru-RU" sz="2000" b="1" dirty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E:\Новая папка (3)\IMG_20190322_17125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1" t="29930" r="3185" b="22644"/>
          <a:stretch/>
        </p:blipFill>
        <p:spPr bwMode="auto">
          <a:xfrm>
            <a:off x="541629" y="2051720"/>
            <a:ext cx="583264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7749" y="5724128"/>
            <a:ext cx="57365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Что такое мягкий </a:t>
            </a:r>
            <a:r>
              <a:rPr lang="ru-RU" sz="20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бизиборд</a:t>
            </a:r>
            <a:r>
              <a:rPr lang="ru-RU" sz="2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?</a:t>
            </a:r>
          </a:p>
          <a:p>
            <a:endParaRPr lang="ru-RU" b="1" dirty="0" smtClean="0">
              <a:solidFill>
                <a:srgbClr val="3333CC"/>
              </a:solidFill>
              <a:latin typeface="Comic Sans MS" panose="030F0702030302020204" pitchFamily="66" charset="0"/>
            </a:endParaRPr>
          </a:p>
          <a:p>
            <a:r>
              <a:rPr lang="ru-RU" b="1" dirty="0" smtClean="0">
                <a:solidFill>
                  <a:srgbClr val="3333CC"/>
                </a:solidFill>
                <a:latin typeface="Comic Sans MS" panose="030F0702030302020204" pitchFamily="66" charset="0"/>
              </a:rPr>
              <a:t>Мягкий </a:t>
            </a:r>
            <a:r>
              <a:rPr lang="ru-RU" b="1" dirty="0" err="1">
                <a:solidFill>
                  <a:srgbClr val="3333CC"/>
                </a:solidFill>
                <a:latin typeface="Comic Sans MS" panose="030F0702030302020204" pitchFamily="66" charset="0"/>
              </a:rPr>
              <a:t>бизиборд</a:t>
            </a:r>
            <a:r>
              <a:rPr lang="ru-RU" b="1" dirty="0">
                <a:solidFill>
                  <a:srgbClr val="3333CC"/>
                </a:solidFill>
                <a:latin typeface="Comic Sans MS" panose="030F0702030302020204" pitchFamily="66" charset="0"/>
              </a:rPr>
              <a:t> – это мягкая развивающая игрушка из фетра. Скорее даже целый развивающий комплекс, в который входит множество отдельных развивающих игрушек. Мягкий </a:t>
            </a:r>
            <a:r>
              <a:rPr lang="ru-RU" b="1" dirty="0" err="1">
                <a:solidFill>
                  <a:srgbClr val="3333CC"/>
                </a:solidFill>
                <a:latin typeface="Comic Sans MS" panose="030F0702030302020204" pitchFamily="66" charset="0"/>
              </a:rPr>
              <a:t>бизиборд</a:t>
            </a:r>
            <a:r>
              <a:rPr lang="ru-RU" b="1" dirty="0">
                <a:solidFill>
                  <a:srgbClr val="3333CC"/>
                </a:solidFill>
                <a:latin typeface="Comic Sans MS" panose="030F0702030302020204" pitchFamily="66" charset="0"/>
              </a:rPr>
              <a:t> имеет существенные отличия от обычного </a:t>
            </a:r>
            <a:r>
              <a:rPr lang="ru-RU" b="1" dirty="0" err="1">
                <a:solidFill>
                  <a:srgbClr val="3333CC"/>
                </a:solidFill>
                <a:latin typeface="Comic Sans MS" panose="030F0702030302020204" pitchFamily="66" charset="0"/>
              </a:rPr>
              <a:t>бизиборда</a:t>
            </a:r>
            <a:r>
              <a:rPr lang="ru-RU" b="1" dirty="0">
                <a:solidFill>
                  <a:srgbClr val="3333CC"/>
                </a:solidFill>
                <a:latin typeface="Comic Sans MS" panose="030F0702030302020204" pitchFamily="66" charset="0"/>
              </a:rPr>
              <a:t>, но все же цель у них одна – развитие мелкой моторики, логики, </a:t>
            </a:r>
            <a:r>
              <a:rPr lang="ru-RU" b="1" dirty="0" err="1">
                <a:solidFill>
                  <a:srgbClr val="3333CC"/>
                </a:solidFill>
                <a:latin typeface="Comic Sans MS" panose="030F0702030302020204" pitchFamily="66" charset="0"/>
              </a:rPr>
              <a:t>причинно</a:t>
            </a:r>
            <a:r>
              <a:rPr lang="ru-RU" b="1" dirty="0">
                <a:solidFill>
                  <a:srgbClr val="3333CC"/>
                </a:solidFill>
                <a:latin typeface="Comic Sans MS" panose="030F0702030302020204" pitchFamily="66" charset="0"/>
              </a:rPr>
              <a:t> – следственных связей и ряда других важных моментов в раннем развитии ребенка.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.gazeta.ru/files3/365/6603365/upload-01-pic510-510x340-85773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 l="74038" t="51553" b="13284"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TextBox 1"/>
          <p:cNvSpPr txBox="1"/>
          <p:nvPr/>
        </p:nvSpPr>
        <p:spPr>
          <a:xfrm>
            <a:off x="433909" y="600685"/>
            <a:ext cx="6048934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Цель:  </a:t>
            </a:r>
            <a:r>
              <a:rPr lang="ru-RU" sz="2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 </a:t>
            </a:r>
            <a:endParaRPr lang="ru-RU" sz="2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r>
              <a:rPr lang="ru-RU" sz="2000" b="1" dirty="0">
                <a:solidFill>
                  <a:srgbClr val="3333CC"/>
                </a:solidFill>
                <a:latin typeface="Comic Sans MS" panose="030F0702030302020204" pitchFamily="66" charset="0"/>
              </a:rPr>
              <a:t>Р</a:t>
            </a:r>
            <a:r>
              <a:rPr lang="ru-RU" sz="2000" b="1" dirty="0" smtClean="0">
                <a:solidFill>
                  <a:srgbClr val="3333CC"/>
                </a:solidFill>
                <a:latin typeface="Comic Sans MS" panose="030F0702030302020204" pitchFamily="66" charset="0"/>
              </a:rPr>
              <a:t>азвивать </a:t>
            </a:r>
            <a:r>
              <a:rPr lang="ru-RU" sz="2000" b="1" dirty="0">
                <a:solidFill>
                  <a:srgbClr val="3333CC"/>
                </a:solidFill>
                <a:latin typeface="Comic Sans MS" panose="030F0702030302020204" pitchFamily="66" charset="0"/>
              </a:rPr>
              <a:t>мелкую моторику рук, логику и </a:t>
            </a:r>
            <a:r>
              <a:rPr lang="ru-RU" sz="2000" b="1" dirty="0" smtClean="0">
                <a:solidFill>
                  <a:srgbClr val="3333CC"/>
                </a:solidFill>
                <a:latin typeface="Comic Sans MS" panose="030F0702030302020204" pitchFamily="66" charset="0"/>
              </a:rPr>
              <a:t>мышление.</a:t>
            </a:r>
          </a:p>
          <a:p>
            <a:endParaRPr lang="ru-RU" sz="2000" b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Задачи:</a:t>
            </a:r>
            <a:endParaRPr lang="ru-RU" sz="2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r>
              <a:rPr lang="ru-RU" sz="2000" b="1" dirty="0">
                <a:solidFill>
                  <a:srgbClr val="3333CC"/>
                </a:solidFill>
                <a:latin typeface="Comic Sans MS" panose="030F0702030302020204" pitchFamily="66" charset="0"/>
              </a:rPr>
              <a:t>-расширять представления детей об окружающем мире;</a:t>
            </a:r>
          </a:p>
          <a:p>
            <a:r>
              <a:rPr lang="ru-RU" sz="2000" b="1" dirty="0">
                <a:solidFill>
                  <a:srgbClr val="3333CC"/>
                </a:solidFill>
                <a:latin typeface="Comic Sans MS" panose="030F0702030302020204" pitchFamily="66" charset="0"/>
              </a:rPr>
              <a:t>- формировать умение обследовать предметы, выделяя их цвет, цифры, счет, геометрические фигуры и форму.</a:t>
            </a:r>
          </a:p>
          <a:p>
            <a:r>
              <a:rPr lang="ru-RU" sz="2000" b="1" dirty="0">
                <a:solidFill>
                  <a:srgbClr val="3333CC"/>
                </a:solidFill>
                <a:latin typeface="Comic Sans MS" panose="030F0702030302020204" pitchFamily="66" charset="0"/>
              </a:rPr>
              <a:t>- формировать причинно-следственные связи;</a:t>
            </a:r>
          </a:p>
          <a:p>
            <a:r>
              <a:rPr lang="ru-RU" sz="2000" b="1" dirty="0">
                <a:solidFill>
                  <a:srgbClr val="3333CC"/>
                </a:solidFill>
                <a:latin typeface="Comic Sans MS" panose="030F0702030302020204" pitchFamily="66" charset="0"/>
              </a:rPr>
              <a:t>- развивать самостоятельность и познавательную активность;</a:t>
            </a:r>
          </a:p>
          <a:p>
            <a:r>
              <a:rPr lang="ru-RU" sz="2000" b="1" dirty="0">
                <a:solidFill>
                  <a:srgbClr val="3333CC"/>
                </a:solidFill>
                <a:latin typeface="Comic Sans MS" panose="030F0702030302020204" pitchFamily="66" charset="0"/>
              </a:rPr>
              <a:t>- способствовать развитию произвольности (умение играть по правилам и выполнять инструкции).</a:t>
            </a:r>
          </a:p>
          <a:p>
            <a:r>
              <a:rPr lang="ru-RU" sz="2000" b="1" dirty="0">
                <a:solidFill>
                  <a:srgbClr val="3333CC"/>
                </a:solidFill>
                <a:latin typeface="Comic Sans MS" panose="030F0702030302020204" pitchFamily="66" charset="0"/>
              </a:rPr>
              <a:t>В процессе игры и упражнений на развитие мелкой моторики у детей улучшаются внимание, память, слуховое и зрительное восприятие, воспитывается усидчивость, формируется игровая и учебно-практическая деятельность.</a:t>
            </a:r>
          </a:p>
        </p:txBody>
      </p:sp>
    </p:spTree>
    <p:extLst>
      <p:ext uri="{BB962C8B-B14F-4D97-AF65-F5344CB8AC3E}">
        <p14:creationId xmlns:p14="http://schemas.microsoft.com/office/powerpoint/2010/main" val="415667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.gazeta.ru/files3/365/6603365/upload-01-pic510-510x340-85773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 l="74038" t="51553" b="13284"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1" name="TextBox 10"/>
          <p:cNvSpPr txBox="1"/>
          <p:nvPr/>
        </p:nvSpPr>
        <p:spPr>
          <a:xfrm>
            <a:off x="4677085" y="2446285"/>
            <a:ext cx="1597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400" b="1" dirty="0">
              <a:solidFill>
                <a:srgbClr val="006600"/>
              </a:solidFill>
              <a:latin typeface="Comic Sans MS" pitchFamily="66" charset="0"/>
            </a:endParaRPr>
          </a:p>
          <a:p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1756471" y="7094770"/>
            <a:ext cx="26105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6600"/>
                </a:solidFill>
                <a:latin typeface="Comic Sans MS" pitchFamily="66" charset="0"/>
              </a:rPr>
              <a:t>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1253" y="105154"/>
            <a:ext cx="62359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При </a:t>
            </a:r>
            <a:r>
              <a:rPr lang="ru-RU" sz="2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изготовлении были учтены меры предосторожности:</a:t>
            </a:r>
          </a:p>
          <a:p>
            <a:endParaRPr lang="ru-RU" b="1" dirty="0" smtClean="0">
              <a:solidFill>
                <a:srgbClr val="006600"/>
              </a:solidFill>
              <a:latin typeface="Comic Sans MS" panose="030F0702030302020204" pitchFamily="66" charset="0"/>
            </a:endParaRPr>
          </a:p>
          <a:p>
            <a:r>
              <a:rPr lang="ru-RU" b="1" dirty="0" smtClean="0">
                <a:solidFill>
                  <a:srgbClr val="006600"/>
                </a:solidFill>
                <a:latin typeface="Comic Sans MS" panose="030F0702030302020204" pitchFamily="66" charset="0"/>
              </a:rPr>
              <a:t>-</a:t>
            </a:r>
            <a:r>
              <a:rPr lang="ru-RU" b="1" dirty="0">
                <a:solidFill>
                  <a:srgbClr val="006600"/>
                </a:solidFill>
                <a:latin typeface="Comic Sans MS" panose="030F0702030302020204" pitchFamily="66" charset="0"/>
              </a:rPr>
              <a:t>все детали накрепко зашиты и  приклеены;</a:t>
            </a:r>
          </a:p>
          <a:p>
            <a:r>
              <a:rPr lang="ru-RU" b="1" dirty="0">
                <a:solidFill>
                  <a:srgbClr val="006600"/>
                </a:solidFill>
                <a:latin typeface="Comic Sans MS" panose="030F0702030302020204" pitchFamily="66" charset="0"/>
              </a:rPr>
              <a:t>-нет никаких острых элементов, о которые может пораниться ребенок;</a:t>
            </a:r>
          </a:p>
          <a:p>
            <a:r>
              <a:rPr lang="ru-RU" b="1" dirty="0">
                <a:solidFill>
                  <a:srgbClr val="006600"/>
                </a:solidFill>
                <a:latin typeface="Comic Sans MS" panose="030F0702030302020204" pitchFamily="66" charset="0"/>
              </a:rPr>
              <a:t>-игрушка изготовлена из материалов без вредных добавок и примесей</a:t>
            </a:r>
            <a:r>
              <a:rPr lang="ru-RU" b="1" dirty="0" smtClean="0">
                <a:solidFill>
                  <a:srgbClr val="006600"/>
                </a:solidFill>
                <a:latin typeface="Comic Sans MS" panose="030F0702030302020204" pitchFamily="66" charset="0"/>
              </a:rPr>
              <a:t>.</a:t>
            </a:r>
            <a:endParaRPr lang="ru-RU" b="1" dirty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2" name="Picture 4" descr="E:\Новая папка (3)\IMG_20190323_09552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99" r="30306"/>
          <a:stretch/>
        </p:blipFill>
        <p:spPr bwMode="auto">
          <a:xfrm rot="16200000">
            <a:off x="1099119" y="2602158"/>
            <a:ext cx="4680520" cy="660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20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.gazeta.ru/files3/365/6603365/upload-01-pic510-510x340-85773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 l="74038" t="51553" b="13284"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1" name="TextBox 10"/>
          <p:cNvSpPr txBox="1"/>
          <p:nvPr/>
        </p:nvSpPr>
        <p:spPr>
          <a:xfrm>
            <a:off x="4677085" y="2446285"/>
            <a:ext cx="1597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400" b="1" dirty="0">
              <a:solidFill>
                <a:srgbClr val="006600"/>
              </a:solidFill>
              <a:latin typeface="Comic Sans MS" pitchFamily="66" charset="0"/>
            </a:endParaRPr>
          </a:p>
          <a:p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1756471" y="7094770"/>
            <a:ext cx="26105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6600"/>
                </a:solidFill>
                <a:latin typeface="Comic Sans MS" pitchFamily="66" charset="0"/>
              </a:rPr>
              <a:t>.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272089" y="10962"/>
            <a:ext cx="6013926" cy="8032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lvl="0"/>
            <a:r>
              <a:rPr lang="ru-RU" sz="16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Описание</a:t>
            </a:r>
            <a:r>
              <a:rPr lang="ru-RU" sz="1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: </a:t>
            </a:r>
            <a:r>
              <a:rPr lang="ru-RU" sz="1600" b="1" dirty="0" smtClean="0">
                <a:solidFill>
                  <a:srgbClr val="006600"/>
                </a:solidFill>
                <a:latin typeface="Comic Sans MS" panose="030F0702030302020204" pitchFamily="66" charset="0"/>
              </a:rPr>
              <a:t>Мягкий </a:t>
            </a:r>
            <a:r>
              <a:rPr lang="ru-RU" sz="1600" b="1" dirty="0" err="1">
                <a:solidFill>
                  <a:srgbClr val="006600"/>
                </a:solidFill>
                <a:latin typeface="Comic Sans MS" panose="030F0702030302020204" pitchFamily="66" charset="0"/>
              </a:rPr>
              <a:t>бизиборд</a:t>
            </a:r>
            <a:r>
              <a:rPr lang="ru-RU" sz="1600" b="1" dirty="0">
                <a:solidFill>
                  <a:srgbClr val="006600"/>
                </a:solidFill>
                <a:latin typeface="Comic Sans MS" panose="030F0702030302020204" pitchFamily="66" charset="0"/>
              </a:rPr>
              <a:t> предназначен для формирования умений и навыков застегивать и расстегивать различных  застежек, липучек и пуговок. Многократно застегивая и расстегивая, ребенок каждый раз испытывает радость, когда ему удается справиться с игрой. Для решения этой цели, мною была создана развивающий игровой мягкий складной   </a:t>
            </a:r>
            <a:r>
              <a:rPr lang="ru-RU" sz="1600" b="1" dirty="0" err="1">
                <a:solidFill>
                  <a:srgbClr val="006600"/>
                </a:solidFill>
                <a:latin typeface="Comic Sans MS" panose="030F0702030302020204" pitchFamily="66" charset="0"/>
              </a:rPr>
              <a:t>бизиборд</a:t>
            </a:r>
            <a:r>
              <a:rPr lang="ru-RU" sz="1600" b="1" dirty="0">
                <a:solidFill>
                  <a:srgbClr val="006600"/>
                </a:solidFill>
                <a:latin typeface="Comic Sans MS" panose="030F0702030302020204" pitchFamily="66" charset="0"/>
              </a:rPr>
              <a:t> «Веселый счет».</a:t>
            </a:r>
          </a:p>
          <a:p>
            <a:r>
              <a:rPr lang="ru-RU" sz="1600" b="1" dirty="0" smtClean="0">
                <a:solidFill>
                  <a:srgbClr val="800080"/>
                </a:solidFill>
                <a:latin typeface="Comic Sans MS" panose="030F0702030302020204" pitchFamily="66" charset="0"/>
              </a:rPr>
              <a:t>Это </a:t>
            </a:r>
            <a:r>
              <a:rPr lang="ru-RU" sz="1600" b="1" dirty="0">
                <a:solidFill>
                  <a:srgbClr val="800080"/>
                </a:solidFill>
                <a:latin typeface="Comic Sans MS" panose="030F0702030302020204" pitchFamily="66" charset="0"/>
              </a:rPr>
              <a:t>мягкий складной </a:t>
            </a:r>
            <a:r>
              <a:rPr lang="ru-RU" sz="1600" b="1" dirty="0" err="1">
                <a:solidFill>
                  <a:srgbClr val="800080"/>
                </a:solidFill>
                <a:latin typeface="Comic Sans MS" panose="030F0702030302020204" pitchFamily="66" charset="0"/>
              </a:rPr>
              <a:t>бизиборд</a:t>
            </a:r>
            <a:r>
              <a:rPr lang="ru-RU" sz="1600" b="1" dirty="0">
                <a:solidFill>
                  <a:srgbClr val="800080"/>
                </a:solidFill>
                <a:latin typeface="Comic Sans MS" panose="030F0702030302020204" pitchFamily="66" charset="0"/>
              </a:rPr>
              <a:t> в большей части может использоваться для развития мелкой моторики у детей дошкольного возраста. Изготавливалась с учетом возрастных особенностей детей.</a:t>
            </a:r>
          </a:p>
          <a:p>
            <a:r>
              <a:rPr lang="ru-RU" sz="1600" b="1" dirty="0">
                <a:solidFill>
                  <a:srgbClr val="800080"/>
                </a:solidFill>
                <a:latin typeface="Comic Sans MS" panose="030F0702030302020204" pitchFamily="66" charset="0"/>
              </a:rPr>
              <a:t>Представляет собой мягкую и приятную на ощупь , состоящую из 10 страниц и </a:t>
            </a:r>
            <a:r>
              <a:rPr lang="ru-RU" sz="1600" b="1" dirty="0" err="1" smtClean="0">
                <a:solidFill>
                  <a:srgbClr val="800080"/>
                </a:solidFill>
                <a:latin typeface="Comic Sans MS" panose="030F0702030302020204" pitchFamily="66" charset="0"/>
              </a:rPr>
              <a:t>изготовленна</a:t>
            </a:r>
            <a:r>
              <a:rPr lang="ru-RU" sz="1600" b="1" dirty="0" smtClean="0">
                <a:solidFill>
                  <a:srgbClr val="800080"/>
                </a:solidFill>
                <a:latin typeface="Comic Sans MS" panose="030F0702030302020204" pitchFamily="66" charset="0"/>
              </a:rPr>
              <a:t> из </a:t>
            </a:r>
            <a:r>
              <a:rPr lang="ru-RU" sz="1600" b="1" dirty="0">
                <a:solidFill>
                  <a:srgbClr val="800080"/>
                </a:solidFill>
                <a:latin typeface="Comic Sans MS" panose="030F0702030302020204" pitchFamily="66" charset="0"/>
              </a:rPr>
              <a:t>фетра, размером высота 30 см., ширина 3,5 метра. </a:t>
            </a:r>
          </a:p>
          <a:p>
            <a:r>
              <a:rPr lang="ru-RU" sz="1600" b="1" dirty="0">
                <a:solidFill>
                  <a:srgbClr val="800080"/>
                </a:solidFill>
                <a:latin typeface="Comic Sans MS" panose="030F0702030302020204" pitchFamily="66" charset="0"/>
              </a:rPr>
              <a:t>Данное пособие воспитатель может использовать для индивидуальной и подгрупповой работы с детьми по закреплению пройденного материала, а также предоставлять детям для индивидуальных игр.</a:t>
            </a:r>
          </a:p>
          <a:p>
            <a:r>
              <a:rPr lang="ru-RU" sz="1600" b="1" dirty="0">
                <a:solidFill>
                  <a:srgbClr val="800080"/>
                </a:solidFill>
                <a:latin typeface="Comic Sans MS" panose="030F0702030302020204" pitchFamily="66" charset="0"/>
              </a:rPr>
              <a:t>Мягкий </a:t>
            </a:r>
            <a:r>
              <a:rPr lang="ru-RU" sz="1600" b="1" dirty="0" err="1">
                <a:solidFill>
                  <a:srgbClr val="800080"/>
                </a:solidFill>
                <a:latin typeface="Comic Sans MS" panose="030F0702030302020204" pitchFamily="66" charset="0"/>
              </a:rPr>
              <a:t>бизиборд</a:t>
            </a:r>
            <a:r>
              <a:rPr lang="ru-RU" sz="1600" b="1" dirty="0">
                <a:solidFill>
                  <a:srgbClr val="800080"/>
                </a:solidFill>
                <a:latin typeface="Comic Sans MS" panose="030F0702030302020204" pitchFamily="66" charset="0"/>
              </a:rPr>
              <a:t> лучше всего делать из фетра. Это мягкий, но в то же время плотный войлочный материал, приятный на ощупь. Отдельные куски фетра хорошо держат форму, в отличии от простых тонкой ткани. Фетр хорошо режется, шьется и клеится. В общем – это идеальный вариант материала для изготовления развивающей игрушки.</a:t>
            </a:r>
          </a:p>
          <a:p>
            <a:endParaRPr lang="ru-RU" sz="1600" b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r>
              <a:rPr lang="ru-RU" sz="16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Использовалась </a:t>
            </a:r>
            <a:r>
              <a:rPr lang="ru-RU" sz="1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различная фурнитура:</a:t>
            </a:r>
            <a:r>
              <a:rPr lang="ru-RU" sz="1600" b="1" dirty="0">
                <a:solidFill>
                  <a:srgbClr val="800080"/>
                </a:solidFill>
                <a:latin typeface="Comic Sans MS" panose="030F0702030302020204" pitchFamily="66" charset="0"/>
              </a:rPr>
              <a:t> </a:t>
            </a:r>
            <a:r>
              <a:rPr lang="ru-RU" sz="1600" b="1" dirty="0">
                <a:solidFill>
                  <a:srgbClr val="006600"/>
                </a:solidFill>
                <a:latin typeface="Comic Sans MS" panose="030F0702030302020204" pitchFamily="66" charset="0"/>
              </a:rPr>
              <a:t>кнопки-застежки, пуговицы, бусы, липучки, крючки, ракушки,  молния. </a:t>
            </a:r>
          </a:p>
          <a:p>
            <a:r>
              <a:rPr lang="ru-RU" sz="1600" b="1" dirty="0">
                <a:solidFill>
                  <a:srgbClr val="006600"/>
                </a:solidFill>
                <a:latin typeface="Comic Sans MS" panose="030F0702030302020204" pitchFamily="66" charset="0"/>
              </a:rPr>
              <a:t>Время игры ребенка в среднем 20-30 минут в день. </a:t>
            </a:r>
          </a:p>
        </p:txBody>
      </p:sp>
    </p:spTree>
    <p:extLst>
      <p:ext uri="{BB962C8B-B14F-4D97-AF65-F5344CB8AC3E}">
        <p14:creationId xmlns:p14="http://schemas.microsoft.com/office/powerpoint/2010/main" val="94321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.gazeta.ru/files3/365/6603365/upload-01-pic510-510x340-85773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 l="74038" t="51553" b="13284"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1" name="TextBox 10"/>
          <p:cNvSpPr txBox="1"/>
          <p:nvPr/>
        </p:nvSpPr>
        <p:spPr>
          <a:xfrm>
            <a:off x="4677085" y="2446285"/>
            <a:ext cx="1597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400" b="1" dirty="0">
              <a:solidFill>
                <a:srgbClr val="006600"/>
              </a:solidFill>
              <a:latin typeface="Comic Sans MS" pitchFamily="66" charset="0"/>
            </a:endParaRPr>
          </a:p>
          <a:p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1756471" y="7094770"/>
            <a:ext cx="26105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6600"/>
                </a:solidFill>
                <a:latin typeface="Comic Sans MS" pitchFamily="66" charset="0"/>
              </a:rPr>
              <a:t>.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355536" y="0"/>
            <a:ext cx="5941919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Правила игры</a:t>
            </a:r>
            <a:r>
              <a:rPr lang="ru-RU" sz="2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:</a:t>
            </a:r>
          </a:p>
          <a:p>
            <a:pPr algn="ctr"/>
            <a:endParaRPr lang="ru-RU" sz="2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r>
              <a:rPr lang="ru-RU" sz="2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1. </a:t>
            </a:r>
            <a:r>
              <a:rPr lang="ru-RU" b="1" dirty="0">
                <a:solidFill>
                  <a:srgbClr val="006600"/>
                </a:solidFill>
                <a:latin typeface="Comic Sans MS" panose="030F0702030302020204" pitchFamily="66" charset="0"/>
              </a:rPr>
              <a:t>Игра «На воде и в воздухе». Цель-развитие пространственной ориентации, слуха, внимания, воображение, активизировать речь. число 1 - один самолет, один кораблик, одна рыбка, одна чайка.</a:t>
            </a:r>
          </a:p>
          <a:p>
            <a:r>
              <a:rPr lang="ru-RU" b="1" dirty="0">
                <a:solidFill>
                  <a:srgbClr val="C00000"/>
                </a:solidFill>
                <a:latin typeface="Comic Sans MS" panose="030F0702030302020204" pitchFamily="66" charset="0"/>
              </a:rPr>
              <a:t>Ход игры: </a:t>
            </a:r>
            <a:r>
              <a:rPr lang="ru-RU" b="1" dirty="0">
                <a:solidFill>
                  <a:srgbClr val="006600"/>
                </a:solidFill>
                <a:latin typeface="Comic Sans MS" panose="030F0702030302020204" pitchFamily="66" charset="0"/>
              </a:rPr>
              <a:t>Ребенку предлагается проплыть или пролететь вправо, влево. Даются словесные указания: ребенок проговаривает действия (какой рукой выполняет действие, куда плывет, что встречается на пути и т.д.). Вариант: Ребенку предлагается придумать путешествие на корабле (самолете), используя личный опыт (в семье, из книг) и воображение.</a:t>
            </a:r>
          </a:p>
        </p:txBody>
      </p:sp>
      <p:pic>
        <p:nvPicPr>
          <p:cNvPr id="3074" name="Picture 2" descr="C:\Users\1\Desktop\Новая папка (2)\IMG_20190325_11150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2"/>
          <a:stretch/>
        </p:blipFill>
        <p:spPr bwMode="auto">
          <a:xfrm>
            <a:off x="521095" y="4932039"/>
            <a:ext cx="2540673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К\Desktop\Новая папка\IMG_20190325_11143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73"/>
          <a:stretch/>
        </p:blipFill>
        <p:spPr bwMode="auto">
          <a:xfrm>
            <a:off x="3933056" y="4932040"/>
            <a:ext cx="2531024" cy="316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96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.gazeta.ru/files3/365/6603365/upload-01-pic510-510x340-85773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 l="74038" t="51553" b="13284"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1" name="TextBox 10"/>
          <p:cNvSpPr txBox="1"/>
          <p:nvPr/>
        </p:nvSpPr>
        <p:spPr>
          <a:xfrm>
            <a:off x="4677085" y="2446285"/>
            <a:ext cx="1597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400" b="1" dirty="0">
              <a:solidFill>
                <a:srgbClr val="006600"/>
              </a:solidFill>
              <a:latin typeface="Comic Sans MS" pitchFamily="66" charset="0"/>
            </a:endParaRPr>
          </a:p>
          <a:p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1756471" y="7094770"/>
            <a:ext cx="26105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6600"/>
                </a:solidFill>
                <a:latin typeface="Comic Sans MS" pitchFamily="66" charset="0"/>
              </a:rPr>
              <a:t>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55" b="12666"/>
          <a:stretch/>
        </p:blipFill>
        <p:spPr bwMode="auto">
          <a:xfrm>
            <a:off x="1044352" y="2629450"/>
            <a:ext cx="4608512" cy="4511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76768" y="408626"/>
            <a:ext cx="51845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2</a:t>
            </a:r>
            <a:r>
              <a:rPr lang="ru-RU" sz="2400" b="1" dirty="0">
                <a:solidFill>
                  <a:srgbClr val="C00000"/>
                </a:solidFill>
                <a:latin typeface="Comic Sans MS" pitchFamily="66" charset="0"/>
              </a:rPr>
              <a:t>. </a:t>
            </a:r>
            <a:r>
              <a:rPr lang="ru-RU" sz="2000" b="1" dirty="0">
                <a:solidFill>
                  <a:srgbClr val="3333CC"/>
                </a:solidFill>
                <a:latin typeface="Comic Sans MS" pitchFamily="66" charset="0"/>
              </a:rPr>
              <a:t>Игра «Два веселых гуся». Гуси  закреплены на кнопке, можно отстегнуть поиграть и  спеть песню «Два веселых гуся».</a:t>
            </a:r>
          </a:p>
        </p:txBody>
      </p:sp>
    </p:spTree>
    <p:extLst>
      <p:ext uri="{BB962C8B-B14F-4D97-AF65-F5344CB8AC3E}">
        <p14:creationId xmlns:p14="http://schemas.microsoft.com/office/powerpoint/2010/main" val="88283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.gazeta.ru/files3/365/6603365/upload-01-pic510-510x340-85773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 l="74038" t="51553" b="13284"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1" name="TextBox 10"/>
          <p:cNvSpPr txBox="1"/>
          <p:nvPr/>
        </p:nvSpPr>
        <p:spPr>
          <a:xfrm>
            <a:off x="4677085" y="2446285"/>
            <a:ext cx="1597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400" b="1" dirty="0">
              <a:solidFill>
                <a:srgbClr val="006600"/>
              </a:solidFill>
              <a:latin typeface="Comic Sans MS" pitchFamily="66" charset="0"/>
            </a:endParaRPr>
          </a:p>
          <a:p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1756471" y="7094770"/>
            <a:ext cx="26105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6600"/>
                </a:solidFill>
                <a:latin typeface="Comic Sans MS" pitchFamily="66" charset="0"/>
              </a:rPr>
              <a:t>.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268901" y="179512"/>
            <a:ext cx="633670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3</a:t>
            </a: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. </a:t>
            </a:r>
            <a:r>
              <a:rPr lang="ru-RU" sz="2000" b="1" dirty="0" smtClean="0">
                <a:solidFill>
                  <a:srgbClr val="006600"/>
                </a:solidFill>
                <a:latin typeface="Comic Sans MS" pitchFamily="66" charset="0"/>
              </a:rPr>
              <a:t>Сосчитайте</a:t>
            </a:r>
            <a:r>
              <a:rPr lang="ru-RU" sz="2000" b="1" dirty="0">
                <a:solidFill>
                  <a:srgbClr val="006600"/>
                </a:solidFill>
                <a:latin typeface="Comic Sans MS" pitchFamily="66" charset="0"/>
              </a:rPr>
              <a:t>, сколько цветов и бабочек перед вами? Три цветка и три бабочек. Цветочки застегнуты на пуговицах. Бабочки закреплены на липучках. Бабочки могут летать и менять места.</a:t>
            </a:r>
          </a:p>
        </p:txBody>
      </p:sp>
      <p:pic>
        <p:nvPicPr>
          <p:cNvPr id="3074" name="Picture 2" descr="C:\Users\К\Desktop\Новая папка\IMG_20190325_10413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66" b="16217"/>
          <a:stretch/>
        </p:blipFill>
        <p:spPr bwMode="auto">
          <a:xfrm>
            <a:off x="1748218" y="2051720"/>
            <a:ext cx="3361564" cy="2315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5547" y="4788024"/>
            <a:ext cx="60139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4. </a:t>
            </a:r>
            <a:r>
              <a:rPr lang="ru-RU" b="1" dirty="0">
                <a:solidFill>
                  <a:srgbClr val="3333CC"/>
                </a:solidFill>
                <a:latin typeface="Comic Sans MS" pitchFamily="66" charset="0"/>
              </a:rPr>
              <a:t>Счет до четырех: четыре шнурка, четыре кармашка, четыре цветных бус, четыре геометрических фигур. Игра: заплети косу, нанизывание бус по цвету.</a:t>
            </a:r>
          </a:p>
        </p:txBody>
      </p:sp>
      <p:pic>
        <p:nvPicPr>
          <p:cNvPr id="10" name="Picture 2" descr="C:\Users\К\Desktop\Новая папка\IMG_20190325_10335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76"/>
          <a:stretch/>
        </p:blipFill>
        <p:spPr bwMode="auto">
          <a:xfrm>
            <a:off x="424323" y="6228184"/>
            <a:ext cx="2664296" cy="2659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К\Desktop\Новая папка\IMG_20190325_103908_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01" b="16841"/>
          <a:stretch/>
        </p:blipFill>
        <p:spPr bwMode="auto">
          <a:xfrm>
            <a:off x="3645023" y="6228184"/>
            <a:ext cx="2629551" cy="2602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16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.gazeta.ru/files3/365/6603365/upload-01-pic510-510x340-85773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 l="74038" t="51553" b="13284"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1" name="TextBox 10"/>
          <p:cNvSpPr txBox="1"/>
          <p:nvPr/>
        </p:nvSpPr>
        <p:spPr>
          <a:xfrm>
            <a:off x="4677085" y="2446285"/>
            <a:ext cx="1597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400" b="1" dirty="0">
              <a:solidFill>
                <a:srgbClr val="006600"/>
              </a:solidFill>
              <a:latin typeface="Comic Sans MS" pitchFamily="66" charset="0"/>
            </a:endParaRPr>
          </a:p>
          <a:p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1756471" y="7094770"/>
            <a:ext cx="26105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6600"/>
                </a:solidFill>
                <a:latin typeface="Comic Sans MS" pitchFamily="66" charset="0"/>
              </a:rPr>
              <a:t>.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570714" y="179512"/>
            <a:ext cx="58526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Comic Sans MS" pitchFamily="66" charset="0"/>
              </a:rPr>
              <a:t>5. </a:t>
            </a:r>
            <a:r>
              <a:rPr lang="ru-RU" sz="2000" b="1" dirty="0">
                <a:solidFill>
                  <a:srgbClr val="800080"/>
                </a:solidFill>
                <a:latin typeface="Comic Sans MS" pitchFamily="66" charset="0"/>
              </a:rPr>
              <a:t>Игра «Найди четыре совы», «Собери яблоки в корзину». Счет до пяти: пять яблок, пять сов. </a:t>
            </a:r>
          </a:p>
        </p:txBody>
      </p:sp>
      <p:pic>
        <p:nvPicPr>
          <p:cNvPr id="5122" name="Picture 2" descr="C:\Users\К\Desktop\Новая папка\IMG_20190325_10453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80" r="15502"/>
          <a:stretch/>
        </p:blipFill>
        <p:spPr bwMode="auto">
          <a:xfrm>
            <a:off x="1208300" y="1478532"/>
            <a:ext cx="2276578" cy="269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К\Desktop\Новая папка\IMG_20190325_10465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73" t="32487" b="6249"/>
          <a:stretch/>
        </p:blipFill>
        <p:spPr bwMode="auto">
          <a:xfrm>
            <a:off x="4005064" y="1567104"/>
            <a:ext cx="187220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3303" y="4572000"/>
            <a:ext cx="59419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6. </a:t>
            </a:r>
            <a:r>
              <a:rPr lang="ru-RU" b="1" dirty="0">
                <a:solidFill>
                  <a:srgbClr val="006600"/>
                </a:solidFill>
                <a:latin typeface="Comic Sans MS" pitchFamily="66" charset="0"/>
              </a:rPr>
              <a:t>Поселилась большая божья коровка. Ее крылышки соединены замочком-молнией, а под ними прячется карман. Расстегнув молнию на спинке жука, малыш найдет внутри еще пять жучков меньших размеров. </a:t>
            </a:r>
          </a:p>
        </p:txBody>
      </p:sp>
      <p:pic>
        <p:nvPicPr>
          <p:cNvPr id="12" name="Picture 2" descr="C:\Users\К\Desktop\Новая папка\IMG_20190325_10491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39" r="14182" b="15815"/>
          <a:stretch/>
        </p:blipFill>
        <p:spPr bwMode="auto">
          <a:xfrm>
            <a:off x="1275651" y="6228184"/>
            <a:ext cx="1973000" cy="270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К\Desktop\Новая папка\IMG_20190325_10493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75" r="14297" b="23532"/>
          <a:stretch/>
        </p:blipFill>
        <p:spPr bwMode="auto">
          <a:xfrm>
            <a:off x="4162490" y="6062882"/>
            <a:ext cx="2049530" cy="286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30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1080</Words>
  <Application>Microsoft Office PowerPoint</Application>
  <PresentationFormat>Экран (4:3)</PresentationFormat>
  <Paragraphs>80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К</cp:lastModifiedBy>
  <cp:revision>37</cp:revision>
  <cp:lastPrinted>2019-03-22T04:55:29Z</cp:lastPrinted>
  <dcterms:created xsi:type="dcterms:W3CDTF">2019-03-22T00:12:36Z</dcterms:created>
  <dcterms:modified xsi:type="dcterms:W3CDTF">2023-11-08T01:05:57Z</dcterms:modified>
</cp:coreProperties>
</file>